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5"/>
  </p:notesMasterIdLst>
  <p:handoutMasterIdLst>
    <p:handoutMasterId r:id="rId126"/>
  </p:handoutMasterIdLst>
  <p:sldIdLst>
    <p:sldId id="455" r:id="rId2"/>
    <p:sldId id="566" r:id="rId3"/>
    <p:sldId id="475" r:id="rId4"/>
    <p:sldId id="271" r:id="rId5"/>
    <p:sldId id="476" r:id="rId6"/>
    <p:sldId id="425" r:id="rId7"/>
    <p:sldId id="427" r:id="rId8"/>
    <p:sldId id="428" r:id="rId9"/>
    <p:sldId id="267" r:id="rId10"/>
    <p:sldId id="477" r:id="rId11"/>
    <p:sldId id="478" r:id="rId12"/>
    <p:sldId id="456" r:id="rId13"/>
    <p:sldId id="272" r:id="rId14"/>
    <p:sldId id="434" r:id="rId15"/>
    <p:sldId id="435" r:id="rId16"/>
    <p:sldId id="432" r:id="rId17"/>
    <p:sldId id="429" r:id="rId18"/>
    <p:sldId id="430" r:id="rId19"/>
    <p:sldId id="431" r:id="rId20"/>
    <p:sldId id="436" r:id="rId21"/>
    <p:sldId id="437" r:id="rId22"/>
    <p:sldId id="438" r:id="rId23"/>
    <p:sldId id="439" r:id="rId24"/>
    <p:sldId id="440" r:id="rId25"/>
    <p:sldId id="442" r:id="rId26"/>
    <p:sldId id="443" r:id="rId27"/>
    <p:sldId id="444" r:id="rId28"/>
    <p:sldId id="445" r:id="rId29"/>
    <p:sldId id="446" r:id="rId30"/>
    <p:sldId id="447" r:id="rId31"/>
    <p:sldId id="448" r:id="rId32"/>
    <p:sldId id="449" r:id="rId33"/>
    <p:sldId id="452" r:id="rId34"/>
    <p:sldId id="453" r:id="rId35"/>
    <p:sldId id="498" r:id="rId36"/>
    <p:sldId id="457" r:id="rId37"/>
    <p:sldId id="458" r:id="rId38"/>
    <p:sldId id="461" r:id="rId39"/>
    <p:sldId id="460" r:id="rId40"/>
    <p:sldId id="462" r:id="rId41"/>
    <p:sldId id="463" r:id="rId42"/>
    <p:sldId id="504" r:id="rId43"/>
    <p:sldId id="499" r:id="rId44"/>
    <p:sldId id="500" r:id="rId45"/>
    <p:sldId id="501" r:id="rId46"/>
    <p:sldId id="502" r:id="rId47"/>
    <p:sldId id="503" r:id="rId48"/>
    <p:sldId id="508" r:id="rId49"/>
    <p:sldId id="509" r:id="rId50"/>
    <p:sldId id="510" r:id="rId51"/>
    <p:sldId id="465" r:id="rId52"/>
    <p:sldId id="511" r:id="rId53"/>
    <p:sldId id="512" r:id="rId54"/>
    <p:sldId id="467" r:id="rId55"/>
    <p:sldId id="505" r:id="rId56"/>
    <p:sldId id="488" r:id="rId57"/>
    <p:sldId id="489" r:id="rId58"/>
    <p:sldId id="506" r:id="rId59"/>
    <p:sldId id="507" r:id="rId60"/>
    <p:sldId id="513" r:id="rId61"/>
    <p:sldId id="518" r:id="rId62"/>
    <p:sldId id="519" r:id="rId63"/>
    <p:sldId id="516" r:id="rId64"/>
    <p:sldId id="517" r:id="rId65"/>
    <p:sldId id="424" r:id="rId66"/>
    <p:sldId id="464" r:id="rId67"/>
    <p:sldId id="520" r:id="rId68"/>
    <p:sldId id="521" r:id="rId69"/>
    <p:sldId id="522" r:id="rId70"/>
    <p:sldId id="523" r:id="rId71"/>
    <p:sldId id="524" r:id="rId72"/>
    <p:sldId id="466" r:id="rId73"/>
    <p:sldId id="525" r:id="rId74"/>
    <p:sldId id="468" r:id="rId75"/>
    <p:sldId id="526" r:id="rId76"/>
    <p:sldId id="527" r:id="rId77"/>
    <p:sldId id="528" r:id="rId78"/>
    <p:sldId id="459" r:id="rId79"/>
    <p:sldId id="529" r:id="rId80"/>
    <p:sldId id="530" r:id="rId81"/>
    <p:sldId id="572" r:id="rId82"/>
    <p:sldId id="569" r:id="rId83"/>
    <p:sldId id="573" r:id="rId84"/>
    <p:sldId id="570" r:id="rId85"/>
    <p:sldId id="574" r:id="rId86"/>
    <p:sldId id="571" r:id="rId87"/>
    <p:sldId id="575" r:id="rId88"/>
    <p:sldId id="532" r:id="rId89"/>
    <p:sldId id="469" r:id="rId90"/>
    <p:sldId id="470" r:id="rId91"/>
    <p:sldId id="561" r:id="rId92"/>
    <p:sldId id="563" r:id="rId93"/>
    <p:sldId id="562" r:id="rId94"/>
    <p:sldId id="538" r:id="rId95"/>
    <p:sldId id="539" r:id="rId96"/>
    <p:sldId id="541" r:id="rId97"/>
    <p:sldId id="542" r:id="rId98"/>
    <p:sldId id="543" r:id="rId99"/>
    <p:sldId id="545" r:id="rId100"/>
    <p:sldId id="547" r:id="rId101"/>
    <p:sldId id="548" r:id="rId102"/>
    <p:sldId id="549" r:id="rId103"/>
    <p:sldId id="550" r:id="rId104"/>
    <p:sldId id="551" r:id="rId105"/>
    <p:sldId id="552" r:id="rId106"/>
    <p:sldId id="553" r:id="rId107"/>
    <p:sldId id="554" r:id="rId108"/>
    <p:sldId id="555" r:id="rId109"/>
    <p:sldId id="533" r:id="rId110"/>
    <p:sldId id="534" r:id="rId111"/>
    <p:sldId id="535" r:id="rId112"/>
    <p:sldId id="536" r:id="rId113"/>
    <p:sldId id="537" r:id="rId114"/>
    <p:sldId id="556" r:id="rId115"/>
    <p:sldId id="557" r:id="rId116"/>
    <p:sldId id="558" r:id="rId117"/>
    <p:sldId id="559" r:id="rId118"/>
    <p:sldId id="560" r:id="rId119"/>
    <p:sldId id="471" r:id="rId120"/>
    <p:sldId id="493" r:id="rId121"/>
    <p:sldId id="568" r:id="rId122"/>
    <p:sldId id="567" r:id="rId123"/>
    <p:sldId id="564" r:id="rId124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5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CC"/>
    <a:srgbClr val="336699"/>
    <a:srgbClr val="3366CC"/>
    <a:srgbClr val="0000CC"/>
    <a:srgbClr val="0000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테마 스타일 1 - 강조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TxStyle/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TxStyle/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테마 스타일 1 - 강조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TxStyle/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TxStyle/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1A66EDD-3DAB-4C5B-A090-DC80EC1FD486}" styleName="Normal Style 1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lum val="9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lum val="8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lum val="8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689" autoAdjust="0"/>
    <p:restoredTop sz="94660"/>
  </p:normalViewPr>
  <p:slideViewPr>
    <p:cSldViewPr snapToGrid="0">
      <p:cViewPr varScale="1">
        <p:scale>
          <a:sx n="63" d="100"/>
          <a:sy n="63" d="100"/>
        </p:scale>
        <p:origin x="78" y="828"/>
      </p:cViewPr>
      <p:guideLst>
        <p:guide orient="horz" pos="2155"/>
        <p:guide pos="383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271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viewProps" Target="view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2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143700-E9AF-4CE8-86CD-6118A1C6E9C5}" type="doc">
      <dgm:prSet loTypeId="urn:microsoft.com/office/officeart/2005/8/layout/chevron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pPr latinLnBrk="1"/>
          <a:endParaRPr lang="ko-KR" altLang="en-US"/>
        </a:p>
      </dgm:t>
    </dgm:pt>
    <dgm:pt modelId="{9D7FF2F7-77DA-4CAB-B214-57F802A2B287}">
      <dgm:prSet phldrT="[텍스트]"/>
      <dgm:spPr/>
      <dgm:t>
        <a:bodyPr/>
        <a:lstStyle/>
        <a:p>
          <a:pPr latinLnBrk="1"/>
          <a:r>
            <a: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rPr>
            <a:t>문제인식</a:t>
          </a:r>
        </a:p>
      </dgm:t>
    </dgm:pt>
    <dgm:pt modelId="{07C56A50-0285-484C-8BCB-A34E7BA6FA4C}" type="parTrans" cxnId="{A3284421-CFE4-4E8A-945C-D3E57A55C373}">
      <dgm:prSet/>
      <dgm:spPr/>
      <dgm:t>
        <a:bodyPr/>
        <a:lstStyle/>
        <a:p>
          <a:pPr latinLnBrk="1"/>
          <a:endParaRPr lang="ko-KR" altLang="en-US">
            <a:latin typeface="맑은 고딕" panose="020B0503020000020004" pitchFamily="50" charset="-127"/>
            <a:ea typeface="맑은 고딕" panose="020B0503020000020004" pitchFamily="50" charset="-127"/>
          </a:endParaRPr>
        </a:p>
      </dgm:t>
    </dgm:pt>
    <dgm:pt modelId="{7406BE38-0BA6-4786-895D-56BFD1C363B3}" type="sibTrans" cxnId="{A3284421-CFE4-4E8A-945C-D3E57A55C373}">
      <dgm:prSet/>
      <dgm:spPr/>
      <dgm:t>
        <a:bodyPr/>
        <a:lstStyle/>
        <a:p>
          <a:pPr latinLnBrk="1"/>
          <a:endParaRPr lang="ko-KR" altLang="en-US">
            <a:latin typeface="맑은 고딕" panose="020B0503020000020004" pitchFamily="50" charset="-127"/>
            <a:ea typeface="맑은 고딕" panose="020B0503020000020004" pitchFamily="50" charset="-127"/>
          </a:endParaRPr>
        </a:p>
      </dgm:t>
    </dgm:pt>
    <dgm:pt modelId="{D010F9FF-397B-470D-979C-C82BFEFEBC99}">
      <dgm:prSet phldrT="[텍스트]" custT="1"/>
      <dgm:spPr/>
      <dgm:t>
        <a:bodyPr/>
        <a:lstStyle/>
        <a:p>
          <a:pPr latinLnBrk="1">
            <a:buFont typeface="Wingdings" panose="05000000000000000000" pitchFamily="2" charset="2"/>
            <a:buNone/>
          </a:pPr>
          <a:r>
            <a:rPr lang="ko-KR" altLang="en-US" sz="16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rPr>
            <a:t>   목포시는 전반적인 인구변화 트렌드에 따른 인구특성을 보이고 있으며</a:t>
          </a:r>
          <a:r>
            <a:rPr lang="en-US" altLang="ko-KR" sz="16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rPr>
            <a:t>, 65</a:t>
          </a:r>
          <a:r>
            <a:rPr lang="ko-KR" altLang="en-US" sz="1600" dirty="0" err="1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rPr>
            <a:t>세이상</a:t>
          </a:r>
          <a:r>
            <a:rPr lang="ko-KR" altLang="en-US" sz="16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rPr>
            <a:t> </a:t>
          </a:r>
          <a:r>
            <a:rPr lang="en-US" altLang="ko-KR" sz="16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rPr>
            <a:t>1</a:t>
          </a:r>
          <a:r>
            <a:rPr lang="ko-KR" altLang="en-US" sz="16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rPr>
            <a:t>인가구와 고령인구의 비중이 점차로 증가하는 추세를 보이고 있어 사회적 취약계층 대상 평생교육 프로그램 기획에 노인을 대상으로 하는 프로그램의 비중 확대 및 참여기회를 증진시키는 방향을 고려할 수 있음</a:t>
          </a:r>
          <a:r>
            <a:rPr lang="en-US" altLang="ko-KR" sz="16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rPr>
            <a:t>.</a:t>
          </a:r>
          <a:endParaRPr lang="ko-KR" altLang="en-US" sz="1600" dirty="0">
            <a:latin typeface="맑은 고딕" panose="020B0503020000020004" pitchFamily="50" charset="-127"/>
            <a:ea typeface="맑은 고딕" panose="020B0503020000020004" pitchFamily="50" charset="-127"/>
          </a:endParaRPr>
        </a:p>
      </dgm:t>
    </dgm:pt>
    <dgm:pt modelId="{86D13A10-18B2-440C-AAA5-F74601C07FE9}" type="parTrans" cxnId="{39B8B0E0-17D9-40F9-A764-195CD5AB0414}">
      <dgm:prSet/>
      <dgm:spPr/>
      <dgm:t>
        <a:bodyPr/>
        <a:lstStyle/>
        <a:p>
          <a:pPr latinLnBrk="1"/>
          <a:endParaRPr lang="ko-KR" altLang="en-US">
            <a:latin typeface="맑은 고딕" panose="020B0503020000020004" pitchFamily="50" charset="-127"/>
            <a:ea typeface="맑은 고딕" panose="020B0503020000020004" pitchFamily="50" charset="-127"/>
          </a:endParaRPr>
        </a:p>
      </dgm:t>
    </dgm:pt>
    <dgm:pt modelId="{45A28411-F675-4787-AC5A-61C3F2D6D5B0}" type="sibTrans" cxnId="{39B8B0E0-17D9-40F9-A764-195CD5AB0414}">
      <dgm:prSet/>
      <dgm:spPr/>
      <dgm:t>
        <a:bodyPr/>
        <a:lstStyle/>
        <a:p>
          <a:pPr latinLnBrk="1"/>
          <a:endParaRPr lang="ko-KR" altLang="en-US">
            <a:latin typeface="맑은 고딕" panose="020B0503020000020004" pitchFamily="50" charset="-127"/>
            <a:ea typeface="맑은 고딕" panose="020B0503020000020004" pitchFamily="50" charset="-127"/>
          </a:endParaRPr>
        </a:p>
      </dgm:t>
    </dgm:pt>
    <dgm:pt modelId="{9526C188-093D-4E03-A755-F19D17DD2218}">
      <dgm:prSet phldrT="[텍스트]"/>
      <dgm:spPr/>
      <dgm:t>
        <a:bodyPr/>
        <a:lstStyle/>
        <a:p>
          <a:pPr latinLnBrk="1"/>
          <a:r>
            <a: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rPr>
            <a:t>개선계획</a:t>
          </a:r>
        </a:p>
      </dgm:t>
    </dgm:pt>
    <dgm:pt modelId="{94ABD486-0D3A-473D-A6E3-573917CABEFB}" type="parTrans" cxnId="{039C054E-52BF-43D0-B42D-BCDA58530FF5}">
      <dgm:prSet/>
      <dgm:spPr/>
      <dgm:t>
        <a:bodyPr/>
        <a:lstStyle/>
        <a:p>
          <a:pPr latinLnBrk="1"/>
          <a:endParaRPr lang="ko-KR" altLang="en-US">
            <a:latin typeface="맑은 고딕" panose="020B0503020000020004" pitchFamily="50" charset="-127"/>
            <a:ea typeface="맑은 고딕" panose="020B0503020000020004" pitchFamily="50" charset="-127"/>
          </a:endParaRPr>
        </a:p>
      </dgm:t>
    </dgm:pt>
    <dgm:pt modelId="{A8FE6283-FEB3-4ACC-A94F-7B165F554AF2}" type="sibTrans" cxnId="{039C054E-52BF-43D0-B42D-BCDA58530FF5}">
      <dgm:prSet/>
      <dgm:spPr/>
      <dgm:t>
        <a:bodyPr/>
        <a:lstStyle/>
        <a:p>
          <a:pPr latinLnBrk="1"/>
          <a:endParaRPr lang="ko-KR" altLang="en-US">
            <a:latin typeface="맑은 고딕" panose="020B0503020000020004" pitchFamily="50" charset="-127"/>
            <a:ea typeface="맑은 고딕" panose="020B0503020000020004" pitchFamily="50" charset="-127"/>
          </a:endParaRPr>
        </a:p>
      </dgm:t>
    </dgm:pt>
    <dgm:pt modelId="{3B69E0D3-103C-4556-B79E-528DC6774E99}">
      <dgm:prSet phldrT="[텍스트]" custT="1"/>
      <dgm:spPr/>
      <dgm:t>
        <a:bodyPr/>
        <a:lstStyle/>
        <a:p>
          <a:pPr latinLnBrk="1">
            <a:buFont typeface="Wingdings" panose="05000000000000000000" pitchFamily="2" charset="2"/>
            <a:buNone/>
          </a:pPr>
          <a:r>
            <a:rPr lang="ko-KR" altLang="en-US" sz="11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rPr>
            <a:t>  </a:t>
          </a:r>
          <a:r>
            <a:rPr lang="ko-KR" altLang="en-US" sz="16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rPr>
            <a:t>대부분의 성인을 대상으로 하는 프로그램에 청장년층부터 노년층까지 다양한 연령대가 제한 없이 참여가 가능하여 전반적인 프로그램에 노년층의 참여가 이뤄진다고 볼 수 있으나</a:t>
          </a:r>
          <a:r>
            <a:rPr lang="en-US" altLang="ko-KR" sz="16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rPr>
            <a:t>, </a:t>
          </a:r>
          <a:r>
            <a:rPr lang="ko-KR" altLang="en-US" sz="16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rPr>
            <a:t>노년층의 신체적</a:t>
          </a:r>
          <a:r>
            <a:rPr lang="en-US" altLang="ko-KR" sz="16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rPr>
            <a:t>, </a:t>
          </a:r>
          <a:r>
            <a:rPr lang="ko-KR" altLang="en-US" sz="16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rPr>
            <a:t>인지적</a:t>
          </a:r>
          <a:r>
            <a:rPr lang="en-US" altLang="ko-KR" sz="16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rPr>
            <a:t>, </a:t>
          </a:r>
          <a:r>
            <a:rPr lang="ko-KR" altLang="en-US" sz="16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rPr>
            <a:t>심리적 학습 특성을 반영한 프로그램 운영은 학습취약계층으로서 노인의 참여를 증진시킬 수 있음</a:t>
          </a:r>
          <a:r>
            <a:rPr lang="en-US" altLang="ko-KR" sz="16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rPr>
            <a:t>.</a:t>
          </a:r>
          <a:endParaRPr lang="ko-KR" altLang="en-US" sz="1600" dirty="0">
            <a:latin typeface="맑은 고딕" panose="020B0503020000020004" pitchFamily="50" charset="-127"/>
            <a:ea typeface="맑은 고딕" panose="020B0503020000020004" pitchFamily="50" charset="-127"/>
          </a:endParaRPr>
        </a:p>
      </dgm:t>
    </dgm:pt>
    <dgm:pt modelId="{927DEF9B-D1BF-480D-AF08-B2D6B59B5963}" type="parTrans" cxnId="{68E92375-ABCA-47A5-BD50-1E7AE2546134}">
      <dgm:prSet/>
      <dgm:spPr/>
      <dgm:t>
        <a:bodyPr/>
        <a:lstStyle/>
        <a:p>
          <a:pPr latinLnBrk="1"/>
          <a:endParaRPr lang="ko-KR" altLang="en-US">
            <a:latin typeface="맑은 고딕" panose="020B0503020000020004" pitchFamily="50" charset="-127"/>
            <a:ea typeface="맑은 고딕" panose="020B0503020000020004" pitchFamily="50" charset="-127"/>
          </a:endParaRPr>
        </a:p>
      </dgm:t>
    </dgm:pt>
    <dgm:pt modelId="{D00F9332-7CF9-46E6-A68E-1B144A5BE6C9}" type="sibTrans" cxnId="{68E92375-ABCA-47A5-BD50-1E7AE2546134}">
      <dgm:prSet/>
      <dgm:spPr/>
      <dgm:t>
        <a:bodyPr/>
        <a:lstStyle/>
        <a:p>
          <a:pPr latinLnBrk="1"/>
          <a:endParaRPr lang="ko-KR" altLang="en-US">
            <a:latin typeface="맑은 고딕" panose="020B0503020000020004" pitchFamily="50" charset="-127"/>
            <a:ea typeface="맑은 고딕" panose="020B0503020000020004" pitchFamily="50" charset="-127"/>
          </a:endParaRPr>
        </a:p>
      </dgm:t>
    </dgm:pt>
    <dgm:pt modelId="{A7587D22-3E1D-4F87-9684-856A12981B1B}">
      <dgm:prSet phldrT="[텍스트]"/>
      <dgm:spPr/>
      <dgm:t>
        <a:bodyPr/>
        <a:lstStyle/>
        <a:p>
          <a:pPr latinLnBrk="1"/>
          <a:r>
            <a: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rPr>
            <a:t>개발운영</a:t>
          </a:r>
        </a:p>
      </dgm:t>
    </dgm:pt>
    <dgm:pt modelId="{E08DA833-A0CF-4D0A-93E9-F652F2FF8CE5}" type="parTrans" cxnId="{AFC069CB-B31C-4D56-B68E-565D23AB3430}">
      <dgm:prSet/>
      <dgm:spPr/>
      <dgm:t>
        <a:bodyPr/>
        <a:lstStyle/>
        <a:p>
          <a:pPr latinLnBrk="1"/>
          <a:endParaRPr lang="ko-KR" altLang="en-US">
            <a:latin typeface="맑은 고딕" panose="020B0503020000020004" pitchFamily="50" charset="-127"/>
            <a:ea typeface="맑은 고딕" panose="020B0503020000020004" pitchFamily="50" charset="-127"/>
          </a:endParaRPr>
        </a:p>
      </dgm:t>
    </dgm:pt>
    <dgm:pt modelId="{653E16EB-6D4E-4AB9-91FB-5244C0E64B5B}" type="sibTrans" cxnId="{AFC069CB-B31C-4D56-B68E-565D23AB3430}">
      <dgm:prSet/>
      <dgm:spPr/>
      <dgm:t>
        <a:bodyPr/>
        <a:lstStyle/>
        <a:p>
          <a:pPr latinLnBrk="1"/>
          <a:endParaRPr lang="ko-KR" altLang="en-US">
            <a:latin typeface="맑은 고딕" panose="020B0503020000020004" pitchFamily="50" charset="-127"/>
            <a:ea typeface="맑은 고딕" panose="020B0503020000020004" pitchFamily="50" charset="-127"/>
          </a:endParaRPr>
        </a:p>
      </dgm:t>
    </dgm:pt>
    <dgm:pt modelId="{1B04DD6E-694A-4BE3-B63E-4CC662E63E51}">
      <dgm:prSet phldrT="[텍스트]" custT="1"/>
      <dgm:spPr/>
      <dgm:t>
        <a:bodyPr/>
        <a:lstStyle/>
        <a:p>
          <a:pPr latinLnBrk="1">
            <a:buFont typeface="Wingdings" panose="05000000000000000000" pitchFamily="2" charset="2"/>
            <a:buNone/>
          </a:pPr>
          <a:r>
            <a:rPr lang="ko-KR" altLang="en-US" sz="16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rPr>
            <a:t>   또한</a:t>
          </a:r>
          <a:r>
            <a:rPr lang="en-US" altLang="ko-KR" sz="16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rPr>
            <a:t>, </a:t>
          </a:r>
          <a:r>
            <a:rPr lang="ko-KR" altLang="en-US" sz="16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rPr>
            <a:t>원격형태의 평생학습 참여를 지원하기 위해 중장년층부터 노인층까지 온라인 학습에 참여할 수 있도록 상시 운영하는 디지털 </a:t>
          </a:r>
          <a:r>
            <a:rPr lang="ko-KR" altLang="en-US" sz="1600" dirty="0" err="1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rPr>
            <a:t>리터러시</a:t>
          </a:r>
          <a:r>
            <a:rPr lang="ko-KR" altLang="en-US" sz="16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rPr>
            <a:t> 교육과정이 개설 되어야 한다는 점을 고려할 수 있음</a:t>
          </a:r>
          <a:r>
            <a:rPr lang="en-US" altLang="ko-KR" sz="16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rPr>
            <a:t>. </a:t>
          </a:r>
          <a:r>
            <a:rPr lang="ko-KR" altLang="en-US" sz="16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rPr>
            <a:t>지금까지 비문해자와 저학력자를 대상으로 한글과 기본적인 초등학력 수준의 학습을 중심으로 프로그램이 실시 되었는데</a:t>
          </a:r>
          <a:r>
            <a:rPr lang="en-US" altLang="ko-KR" sz="16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rPr>
            <a:t>, </a:t>
          </a:r>
          <a:r>
            <a:rPr lang="ko-KR" altLang="en-US" sz="16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rPr>
            <a:t>디지털 </a:t>
          </a:r>
          <a:r>
            <a:rPr lang="ko-KR" altLang="en-US" sz="1600" dirty="0" err="1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rPr>
            <a:t>리터러시</a:t>
          </a:r>
          <a:r>
            <a:rPr lang="ko-KR" altLang="en-US" sz="16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rPr>
            <a:t> 과정에 대한 개설 및 운영이 필요함</a:t>
          </a:r>
          <a:r>
            <a:rPr lang="en-US" altLang="ko-KR" sz="16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rPr>
            <a:t>.</a:t>
          </a:r>
          <a:endParaRPr lang="ko-KR" altLang="en-US" sz="1600" dirty="0">
            <a:latin typeface="맑은 고딕" panose="020B0503020000020004" pitchFamily="50" charset="-127"/>
            <a:ea typeface="맑은 고딕" panose="020B0503020000020004" pitchFamily="50" charset="-127"/>
          </a:endParaRPr>
        </a:p>
      </dgm:t>
    </dgm:pt>
    <dgm:pt modelId="{D18BF932-162C-4B04-9B64-3A7BE2BB1511}" type="parTrans" cxnId="{950101BC-90EF-48FE-989A-66196FC76F20}">
      <dgm:prSet/>
      <dgm:spPr/>
      <dgm:t>
        <a:bodyPr/>
        <a:lstStyle/>
        <a:p>
          <a:pPr latinLnBrk="1"/>
          <a:endParaRPr lang="ko-KR" altLang="en-US">
            <a:latin typeface="맑은 고딕" panose="020B0503020000020004" pitchFamily="50" charset="-127"/>
            <a:ea typeface="맑은 고딕" panose="020B0503020000020004" pitchFamily="50" charset="-127"/>
          </a:endParaRPr>
        </a:p>
      </dgm:t>
    </dgm:pt>
    <dgm:pt modelId="{963D6A9B-144B-4BB7-9A85-2AED0DEA4C25}" type="sibTrans" cxnId="{950101BC-90EF-48FE-989A-66196FC76F20}">
      <dgm:prSet/>
      <dgm:spPr/>
      <dgm:t>
        <a:bodyPr/>
        <a:lstStyle/>
        <a:p>
          <a:pPr latinLnBrk="1"/>
          <a:endParaRPr lang="ko-KR" altLang="en-US">
            <a:latin typeface="맑은 고딕" panose="020B0503020000020004" pitchFamily="50" charset="-127"/>
            <a:ea typeface="맑은 고딕" panose="020B0503020000020004" pitchFamily="50" charset="-127"/>
          </a:endParaRPr>
        </a:p>
      </dgm:t>
    </dgm:pt>
    <dgm:pt modelId="{ECA27964-B534-45AB-8E97-6881CF8213D6}" type="pres">
      <dgm:prSet presAssocID="{AD143700-E9AF-4CE8-86CD-6118A1C6E9C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84496A3-9518-496A-AD3B-845789DC3F1B}" type="pres">
      <dgm:prSet presAssocID="{9D7FF2F7-77DA-4CAB-B214-57F802A2B287}" presName="composite" presStyleCnt="0"/>
      <dgm:spPr/>
    </dgm:pt>
    <dgm:pt modelId="{4810A16C-CC04-4E28-9BC6-CF492F629078}" type="pres">
      <dgm:prSet presAssocID="{9D7FF2F7-77DA-4CAB-B214-57F802A2B287}" presName="parentText" presStyleLbl="alignNode1" presStyleIdx="0" presStyleCnt="3" custLinFactNeighborY="-291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A4C266E-64BC-4A17-B345-8E2C6132F237}" type="pres">
      <dgm:prSet presAssocID="{9D7FF2F7-77DA-4CAB-B214-57F802A2B287}" presName="descendantText" presStyleLbl="alignAcc1" presStyleIdx="0" presStyleCnt="3" custScaleY="10000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54FEE9B-2ACC-4E4B-927E-120A125E3F5A}" type="pres">
      <dgm:prSet presAssocID="{7406BE38-0BA6-4786-895D-56BFD1C363B3}" presName="sp" presStyleCnt="0"/>
      <dgm:spPr/>
    </dgm:pt>
    <dgm:pt modelId="{91E88001-BAF6-4E90-A6C0-D9B71755141F}" type="pres">
      <dgm:prSet presAssocID="{9526C188-093D-4E03-A755-F19D17DD2218}" presName="composite" presStyleCnt="0"/>
      <dgm:spPr/>
    </dgm:pt>
    <dgm:pt modelId="{FABCCC79-EC00-4B12-8283-B347FEC3AABD}" type="pres">
      <dgm:prSet presAssocID="{9526C188-093D-4E03-A755-F19D17DD2218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C3CA2C5-9AFE-4329-BB62-B49CFEE03126}" type="pres">
      <dgm:prSet presAssocID="{9526C188-093D-4E03-A755-F19D17DD2218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F49AB93-E2C7-4525-ABEC-EA00CA885A0E}" type="pres">
      <dgm:prSet presAssocID="{A8FE6283-FEB3-4ACC-A94F-7B165F554AF2}" presName="sp" presStyleCnt="0"/>
      <dgm:spPr/>
    </dgm:pt>
    <dgm:pt modelId="{43F64F94-967F-48CD-9BCB-330023409C62}" type="pres">
      <dgm:prSet presAssocID="{A7587D22-3E1D-4F87-9684-856A12981B1B}" presName="composite" presStyleCnt="0"/>
      <dgm:spPr/>
    </dgm:pt>
    <dgm:pt modelId="{74FF1538-9199-4790-B797-657BA77D49E7}" type="pres">
      <dgm:prSet presAssocID="{A7587D22-3E1D-4F87-9684-856A12981B1B}" presName="parentText" presStyleLbl="alignNode1" presStyleIdx="2" presStyleCnt="3" custScaleY="129874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04393B2-FA0D-4034-99C3-3EFE87D013CE}" type="pres">
      <dgm:prSet presAssocID="{A7587D22-3E1D-4F87-9684-856A12981B1B}" presName="descendantText" presStyleLbl="alignAcc1" presStyleIdx="2" presStyleCnt="3" custScaleY="13397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A3284421-CFE4-4E8A-945C-D3E57A55C373}" srcId="{AD143700-E9AF-4CE8-86CD-6118A1C6E9C5}" destId="{9D7FF2F7-77DA-4CAB-B214-57F802A2B287}" srcOrd="0" destOrd="0" parTransId="{07C56A50-0285-484C-8BCB-A34E7BA6FA4C}" sibTransId="{7406BE38-0BA6-4786-895D-56BFD1C363B3}"/>
    <dgm:cxn modelId="{A056FE27-E1B3-4269-B5F1-36721C9C11F7}" type="presOf" srcId="{1B04DD6E-694A-4BE3-B63E-4CC662E63E51}" destId="{604393B2-FA0D-4034-99C3-3EFE87D013CE}" srcOrd="0" destOrd="0" presId="urn:microsoft.com/office/officeart/2005/8/layout/chevron2"/>
    <dgm:cxn modelId="{AFC069CB-B31C-4D56-B68E-565D23AB3430}" srcId="{AD143700-E9AF-4CE8-86CD-6118A1C6E9C5}" destId="{A7587D22-3E1D-4F87-9684-856A12981B1B}" srcOrd="2" destOrd="0" parTransId="{E08DA833-A0CF-4D0A-93E9-F652F2FF8CE5}" sibTransId="{653E16EB-6D4E-4AB9-91FB-5244C0E64B5B}"/>
    <dgm:cxn modelId="{9283C48E-FE5D-46C4-B321-C89A92436345}" type="presOf" srcId="{A7587D22-3E1D-4F87-9684-856A12981B1B}" destId="{74FF1538-9199-4790-B797-657BA77D49E7}" srcOrd="0" destOrd="0" presId="urn:microsoft.com/office/officeart/2005/8/layout/chevron2"/>
    <dgm:cxn modelId="{950101BC-90EF-48FE-989A-66196FC76F20}" srcId="{A7587D22-3E1D-4F87-9684-856A12981B1B}" destId="{1B04DD6E-694A-4BE3-B63E-4CC662E63E51}" srcOrd="0" destOrd="0" parTransId="{D18BF932-162C-4B04-9B64-3A7BE2BB1511}" sibTransId="{963D6A9B-144B-4BB7-9A85-2AED0DEA4C25}"/>
    <dgm:cxn modelId="{09E07771-2099-46C9-BF69-9B564CB6A4C4}" type="presOf" srcId="{D010F9FF-397B-470D-979C-C82BFEFEBC99}" destId="{AA4C266E-64BC-4A17-B345-8E2C6132F237}" srcOrd="0" destOrd="0" presId="urn:microsoft.com/office/officeart/2005/8/layout/chevron2"/>
    <dgm:cxn modelId="{2D0A2D97-AAE2-4CF1-931C-67D43D21B4D1}" type="presOf" srcId="{3B69E0D3-103C-4556-B79E-528DC6774E99}" destId="{9C3CA2C5-9AFE-4329-BB62-B49CFEE03126}" srcOrd="0" destOrd="0" presId="urn:microsoft.com/office/officeart/2005/8/layout/chevron2"/>
    <dgm:cxn modelId="{39B8B0E0-17D9-40F9-A764-195CD5AB0414}" srcId="{9D7FF2F7-77DA-4CAB-B214-57F802A2B287}" destId="{D010F9FF-397B-470D-979C-C82BFEFEBC99}" srcOrd="0" destOrd="0" parTransId="{86D13A10-18B2-440C-AAA5-F74601C07FE9}" sibTransId="{45A28411-F675-4787-AC5A-61C3F2D6D5B0}"/>
    <dgm:cxn modelId="{039C054E-52BF-43D0-B42D-BCDA58530FF5}" srcId="{AD143700-E9AF-4CE8-86CD-6118A1C6E9C5}" destId="{9526C188-093D-4E03-A755-F19D17DD2218}" srcOrd="1" destOrd="0" parTransId="{94ABD486-0D3A-473D-A6E3-573917CABEFB}" sibTransId="{A8FE6283-FEB3-4ACC-A94F-7B165F554AF2}"/>
    <dgm:cxn modelId="{1738EBBA-BE7F-4372-86CF-B92618BA6819}" type="presOf" srcId="{9D7FF2F7-77DA-4CAB-B214-57F802A2B287}" destId="{4810A16C-CC04-4E28-9BC6-CF492F629078}" srcOrd="0" destOrd="0" presId="urn:microsoft.com/office/officeart/2005/8/layout/chevron2"/>
    <dgm:cxn modelId="{51C98687-7E33-436C-846E-2AAA0FC1E513}" type="presOf" srcId="{AD143700-E9AF-4CE8-86CD-6118A1C6E9C5}" destId="{ECA27964-B534-45AB-8E97-6881CF8213D6}" srcOrd="0" destOrd="0" presId="urn:microsoft.com/office/officeart/2005/8/layout/chevron2"/>
    <dgm:cxn modelId="{96EB932F-64EB-4FFF-9481-07D562967392}" type="presOf" srcId="{9526C188-093D-4E03-A755-F19D17DD2218}" destId="{FABCCC79-EC00-4B12-8283-B347FEC3AABD}" srcOrd="0" destOrd="0" presId="urn:microsoft.com/office/officeart/2005/8/layout/chevron2"/>
    <dgm:cxn modelId="{68E92375-ABCA-47A5-BD50-1E7AE2546134}" srcId="{9526C188-093D-4E03-A755-F19D17DD2218}" destId="{3B69E0D3-103C-4556-B79E-528DC6774E99}" srcOrd="0" destOrd="0" parTransId="{927DEF9B-D1BF-480D-AF08-B2D6B59B5963}" sibTransId="{D00F9332-7CF9-46E6-A68E-1B144A5BE6C9}"/>
    <dgm:cxn modelId="{43B9410B-70D6-4484-B0F2-E58E1071EB85}" type="presParOf" srcId="{ECA27964-B534-45AB-8E97-6881CF8213D6}" destId="{184496A3-9518-496A-AD3B-845789DC3F1B}" srcOrd="0" destOrd="0" presId="urn:microsoft.com/office/officeart/2005/8/layout/chevron2"/>
    <dgm:cxn modelId="{F91D4998-A904-481D-B87E-E3F5C937D527}" type="presParOf" srcId="{184496A3-9518-496A-AD3B-845789DC3F1B}" destId="{4810A16C-CC04-4E28-9BC6-CF492F629078}" srcOrd="0" destOrd="0" presId="urn:microsoft.com/office/officeart/2005/8/layout/chevron2"/>
    <dgm:cxn modelId="{FFEC199B-18DA-42E5-9D8F-02B7D0A830C0}" type="presParOf" srcId="{184496A3-9518-496A-AD3B-845789DC3F1B}" destId="{AA4C266E-64BC-4A17-B345-8E2C6132F237}" srcOrd="1" destOrd="0" presId="urn:microsoft.com/office/officeart/2005/8/layout/chevron2"/>
    <dgm:cxn modelId="{E836CE2C-0EFE-4D29-829D-B9B8A19E5BEA}" type="presParOf" srcId="{ECA27964-B534-45AB-8E97-6881CF8213D6}" destId="{354FEE9B-2ACC-4E4B-927E-120A125E3F5A}" srcOrd="1" destOrd="0" presId="urn:microsoft.com/office/officeart/2005/8/layout/chevron2"/>
    <dgm:cxn modelId="{429BF023-BADF-4686-B7DD-4827A656C4BD}" type="presParOf" srcId="{ECA27964-B534-45AB-8E97-6881CF8213D6}" destId="{91E88001-BAF6-4E90-A6C0-D9B71755141F}" srcOrd="2" destOrd="0" presId="urn:microsoft.com/office/officeart/2005/8/layout/chevron2"/>
    <dgm:cxn modelId="{2EF4077C-26FB-450E-99A0-D4A2B4CDB3A4}" type="presParOf" srcId="{91E88001-BAF6-4E90-A6C0-D9B71755141F}" destId="{FABCCC79-EC00-4B12-8283-B347FEC3AABD}" srcOrd="0" destOrd="0" presId="urn:microsoft.com/office/officeart/2005/8/layout/chevron2"/>
    <dgm:cxn modelId="{69420418-0790-40AA-9D38-E3C560495D10}" type="presParOf" srcId="{91E88001-BAF6-4E90-A6C0-D9B71755141F}" destId="{9C3CA2C5-9AFE-4329-BB62-B49CFEE03126}" srcOrd="1" destOrd="0" presId="urn:microsoft.com/office/officeart/2005/8/layout/chevron2"/>
    <dgm:cxn modelId="{D0DBCEFB-31F9-4ED4-8901-6459EC59F463}" type="presParOf" srcId="{ECA27964-B534-45AB-8E97-6881CF8213D6}" destId="{2F49AB93-E2C7-4525-ABEC-EA00CA885A0E}" srcOrd="3" destOrd="0" presId="urn:microsoft.com/office/officeart/2005/8/layout/chevron2"/>
    <dgm:cxn modelId="{2BDCCF98-60BE-4FDA-BD2F-2739B1F989ED}" type="presParOf" srcId="{ECA27964-B534-45AB-8E97-6881CF8213D6}" destId="{43F64F94-967F-48CD-9BCB-330023409C62}" srcOrd="4" destOrd="0" presId="urn:microsoft.com/office/officeart/2005/8/layout/chevron2"/>
    <dgm:cxn modelId="{5508BB79-F636-47E4-B802-8F2E9BBCA05A}" type="presParOf" srcId="{43F64F94-967F-48CD-9BCB-330023409C62}" destId="{74FF1538-9199-4790-B797-657BA77D49E7}" srcOrd="0" destOrd="0" presId="urn:microsoft.com/office/officeart/2005/8/layout/chevron2"/>
    <dgm:cxn modelId="{F1186546-B6DF-4289-843A-DD2D28C29527}" type="presParOf" srcId="{43F64F94-967F-48CD-9BCB-330023409C62}" destId="{604393B2-FA0D-4034-99C3-3EFE87D013C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10A16C-CC04-4E28-9BC6-CF492F629078}">
      <dsp:nvSpPr>
        <dsp:cNvPr id="0" name=""/>
        <dsp:cNvSpPr/>
      </dsp:nvSpPr>
      <dsp:spPr>
        <a:xfrm rot="5400000">
          <a:off x="-224891" y="225946"/>
          <a:ext cx="1499279" cy="1049495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>
              <a:latin typeface="맑은 고딕" panose="020B0503020000020004" pitchFamily="50" charset="-127"/>
              <a:ea typeface="맑은 고딕" panose="020B0503020000020004" pitchFamily="50" charset="-127"/>
            </a:rPr>
            <a:t>문제인식</a:t>
          </a:r>
        </a:p>
      </dsp:txBody>
      <dsp:txXfrm rot="-5400000">
        <a:off x="2" y="525802"/>
        <a:ext cx="1049495" cy="449784"/>
      </dsp:txXfrm>
    </dsp:sp>
    <dsp:sp modelId="{AA4C266E-64BC-4A17-B345-8E2C6132F237}">
      <dsp:nvSpPr>
        <dsp:cNvPr id="0" name=""/>
        <dsp:cNvSpPr/>
      </dsp:nvSpPr>
      <dsp:spPr>
        <a:xfrm rot="5400000">
          <a:off x="5420467" y="-4365554"/>
          <a:ext cx="974531" cy="97164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••"/>
          </a:pPr>
          <a:r>
            <a:rPr lang="ko-KR" altLang="en-US" sz="1600" kern="12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rPr>
            <a:t>   목포시는 전반적인 인구변화 트렌드에 따른 인구특성을 보이고 있으며</a:t>
          </a:r>
          <a:r>
            <a:rPr lang="en-US" altLang="ko-KR" sz="1600" kern="12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rPr>
            <a:t>, 65</a:t>
          </a:r>
          <a:r>
            <a:rPr lang="ko-KR" altLang="en-US" sz="1600" kern="1200" dirty="0" err="1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rPr>
            <a:t>세이상</a:t>
          </a:r>
          <a:r>
            <a:rPr lang="ko-KR" altLang="en-US" sz="1600" kern="12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rPr>
            <a:t> </a:t>
          </a:r>
          <a:r>
            <a:rPr lang="en-US" altLang="ko-KR" sz="1600" kern="12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rPr>
            <a:t>1</a:t>
          </a:r>
          <a:r>
            <a:rPr lang="ko-KR" altLang="en-US" sz="1600" kern="12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rPr>
            <a:t>인가구와 고령인구의 비중이 점차로 증가하는 추세를 보이고 있어 사회적 취약계층 대상 평생교육 프로그램 기획에 노인을 대상으로 하는 프로그램의 비중 확대 및 참여기회를 증진시키는 방향을 고려할 수 있음</a:t>
          </a:r>
          <a:r>
            <a:rPr lang="en-US" altLang="ko-KR" sz="1600" kern="12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rPr>
            <a:t>.</a:t>
          </a:r>
          <a:endParaRPr lang="ko-KR" altLang="en-US" sz="1600" kern="1200" dirty="0">
            <a:latin typeface="맑은 고딕" panose="020B0503020000020004" pitchFamily="50" charset="-127"/>
            <a:ea typeface="맑은 고딕" panose="020B0503020000020004" pitchFamily="50" charset="-127"/>
          </a:endParaRPr>
        </a:p>
      </dsp:txBody>
      <dsp:txXfrm rot="-5400000">
        <a:off x="1049496" y="52990"/>
        <a:ext cx="9668902" cy="879385"/>
      </dsp:txXfrm>
    </dsp:sp>
    <dsp:sp modelId="{FABCCC79-EC00-4B12-8283-B347FEC3AABD}">
      <dsp:nvSpPr>
        <dsp:cNvPr id="0" name=""/>
        <dsp:cNvSpPr/>
      </dsp:nvSpPr>
      <dsp:spPr>
        <a:xfrm rot="5400000">
          <a:off x="-224891" y="1555297"/>
          <a:ext cx="1499279" cy="1049495"/>
        </a:xfrm>
        <a:prstGeom prst="chevron">
          <a:avLst/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12700" cap="flat" cmpd="sng" algn="ctr">
          <a:solidFill>
            <a:schemeClr val="accent3">
              <a:hueOff val="1355300"/>
              <a:satOff val="50000"/>
              <a:lumOff val="-7353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>
              <a:latin typeface="맑은 고딕" panose="020B0503020000020004" pitchFamily="50" charset="-127"/>
              <a:ea typeface="맑은 고딕" panose="020B0503020000020004" pitchFamily="50" charset="-127"/>
            </a:rPr>
            <a:t>개선계획</a:t>
          </a:r>
        </a:p>
      </dsp:txBody>
      <dsp:txXfrm rot="-5400000">
        <a:off x="2" y="1855153"/>
        <a:ext cx="1049495" cy="449784"/>
      </dsp:txXfrm>
    </dsp:sp>
    <dsp:sp modelId="{9C3CA2C5-9AFE-4329-BB62-B49CFEE03126}">
      <dsp:nvSpPr>
        <dsp:cNvPr id="0" name=""/>
        <dsp:cNvSpPr/>
      </dsp:nvSpPr>
      <dsp:spPr>
        <a:xfrm rot="5400000">
          <a:off x="5420467" y="-3040565"/>
          <a:ext cx="974531" cy="97164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1355300"/>
              <a:satOff val="50000"/>
              <a:lumOff val="-7353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••"/>
          </a:pPr>
          <a:r>
            <a:rPr lang="ko-KR" altLang="en-US" sz="1100" kern="12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rPr>
            <a:t>  </a:t>
          </a:r>
          <a:r>
            <a:rPr lang="ko-KR" altLang="en-US" sz="1600" kern="12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rPr>
            <a:t>대부분의 성인을 대상으로 하는 프로그램에 청장년층부터 노년층까지 다양한 연령대가 제한 없이 참여가 가능하여 전반적인 프로그램에 노년층의 참여가 이뤄진다고 볼 수 있으나</a:t>
          </a:r>
          <a:r>
            <a:rPr lang="en-US" altLang="ko-KR" sz="1600" kern="12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rPr>
            <a:t>, </a:t>
          </a:r>
          <a:r>
            <a:rPr lang="ko-KR" altLang="en-US" sz="1600" kern="12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rPr>
            <a:t>노년층의 신체적</a:t>
          </a:r>
          <a:r>
            <a:rPr lang="en-US" altLang="ko-KR" sz="1600" kern="12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rPr>
            <a:t>, </a:t>
          </a:r>
          <a:r>
            <a:rPr lang="ko-KR" altLang="en-US" sz="1600" kern="12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rPr>
            <a:t>인지적</a:t>
          </a:r>
          <a:r>
            <a:rPr lang="en-US" altLang="ko-KR" sz="1600" kern="12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rPr>
            <a:t>, </a:t>
          </a:r>
          <a:r>
            <a:rPr lang="ko-KR" altLang="en-US" sz="1600" kern="12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rPr>
            <a:t>심리적 학습 특성을 반영한 프로그램 운영은 학습취약계층으로서 노인의 참여를 증진시킬 수 있음</a:t>
          </a:r>
          <a:r>
            <a:rPr lang="en-US" altLang="ko-KR" sz="1600" kern="12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rPr>
            <a:t>.</a:t>
          </a:r>
          <a:endParaRPr lang="ko-KR" altLang="en-US" sz="1600" kern="1200" dirty="0">
            <a:latin typeface="맑은 고딕" panose="020B0503020000020004" pitchFamily="50" charset="-127"/>
            <a:ea typeface="맑은 고딕" panose="020B0503020000020004" pitchFamily="50" charset="-127"/>
          </a:endParaRPr>
        </a:p>
      </dsp:txBody>
      <dsp:txXfrm rot="-5400000">
        <a:off x="1049496" y="1377979"/>
        <a:ext cx="9668902" cy="879385"/>
      </dsp:txXfrm>
    </dsp:sp>
    <dsp:sp modelId="{74FF1538-9199-4790-B797-657BA77D49E7}">
      <dsp:nvSpPr>
        <dsp:cNvPr id="0" name=""/>
        <dsp:cNvSpPr/>
      </dsp:nvSpPr>
      <dsp:spPr>
        <a:xfrm rot="5400000">
          <a:off x="-448839" y="3104233"/>
          <a:ext cx="1947174" cy="1049495"/>
        </a:xfrm>
        <a:prstGeom prst="chevron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>
              <a:latin typeface="맑은 고딕" panose="020B0503020000020004" pitchFamily="50" charset="-127"/>
              <a:ea typeface="맑은 고딕" panose="020B0503020000020004" pitchFamily="50" charset="-127"/>
            </a:rPr>
            <a:t>개발운영</a:t>
          </a:r>
        </a:p>
      </dsp:txBody>
      <dsp:txXfrm rot="-5400000">
        <a:off x="1" y="3180142"/>
        <a:ext cx="1049495" cy="897679"/>
      </dsp:txXfrm>
    </dsp:sp>
    <dsp:sp modelId="{604393B2-FA0D-4034-99C3-3EFE87D013CE}">
      <dsp:nvSpPr>
        <dsp:cNvPr id="0" name=""/>
        <dsp:cNvSpPr/>
      </dsp:nvSpPr>
      <dsp:spPr>
        <a:xfrm rot="5400000">
          <a:off x="5254923" y="-1491630"/>
          <a:ext cx="1305619" cy="97164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••"/>
          </a:pPr>
          <a:r>
            <a:rPr lang="ko-KR" altLang="en-US" sz="1600" kern="12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rPr>
            <a:t>   또한</a:t>
          </a:r>
          <a:r>
            <a:rPr lang="en-US" altLang="ko-KR" sz="1600" kern="12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rPr>
            <a:t>, </a:t>
          </a:r>
          <a:r>
            <a:rPr lang="ko-KR" altLang="en-US" sz="1600" kern="12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rPr>
            <a:t>원격형태의 평생학습 참여를 지원하기 위해 중장년층부터 노인층까지 온라인 학습에 참여할 수 있도록 상시 운영하는 디지털 </a:t>
          </a:r>
          <a:r>
            <a:rPr lang="ko-KR" altLang="en-US" sz="1600" kern="1200" dirty="0" err="1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rPr>
            <a:t>리터러시</a:t>
          </a:r>
          <a:r>
            <a:rPr lang="ko-KR" altLang="en-US" sz="1600" kern="12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rPr>
            <a:t> 교육과정이 개설 되어야 한다는 점을 고려할 수 있음</a:t>
          </a:r>
          <a:r>
            <a:rPr lang="en-US" altLang="ko-KR" sz="1600" kern="12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rPr>
            <a:t>. </a:t>
          </a:r>
          <a:r>
            <a:rPr lang="ko-KR" altLang="en-US" sz="1600" kern="12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rPr>
            <a:t>지금까지 비문해자와 저학력자를 대상으로 한글과 기본적인 초등학력 수준의 학습을 중심으로 프로그램이 실시 되었는데</a:t>
          </a:r>
          <a:r>
            <a:rPr lang="en-US" altLang="ko-KR" sz="1600" kern="12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rPr>
            <a:t>, </a:t>
          </a:r>
          <a:r>
            <a:rPr lang="ko-KR" altLang="en-US" sz="1600" kern="12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rPr>
            <a:t>디지털 </a:t>
          </a:r>
          <a:r>
            <a:rPr lang="ko-KR" altLang="en-US" sz="1600" kern="1200" dirty="0" err="1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rPr>
            <a:t>리터러시</a:t>
          </a:r>
          <a:r>
            <a:rPr lang="ko-KR" altLang="en-US" sz="1600" kern="12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rPr>
            <a:t> 과정에 대한 개설 및 운영이 필요함</a:t>
          </a:r>
          <a:r>
            <a:rPr lang="en-US" altLang="ko-KR" sz="1600" kern="12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rPr>
            <a:t>.</a:t>
          </a:r>
          <a:endParaRPr lang="ko-KR" altLang="en-US" sz="1600" kern="1200" dirty="0">
            <a:latin typeface="맑은 고딕" panose="020B0503020000020004" pitchFamily="50" charset="-127"/>
            <a:ea typeface="맑은 고딕" panose="020B0503020000020004" pitchFamily="50" charset="-127"/>
          </a:endParaRPr>
        </a:p>
      </dsp:txBody>
      <dsp:txXfrm rot="-5400000">
        <a:off x="1049496" y="2777532"/>
        <a:ext cx="9652740" cy="11781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D8D7A7C4-C82A-4D21-9AB0-F0C5A1D3EF09}" type="datetime1">
              <a:rPr lang="ko-KR" altLang="en-US"/>
              <a:pPr lvl="0">
                <a:defRPr/>
              </a:pPr>
              <a:t>2024-01-19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F450E784-2449-4FFD-AA69-3F5CFAA75BCB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E2B2BC9D-A816-4D0A-858B-1D023B3A8ACA}" type="datetime1">
              <a:rPr lang="ko-KR" altLang="en-US"/>
              <a:pPr lvl="0">
                <a:defRPr/>
              </a:pPr>
              <a:t>2024-01-19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>
            <a:noAutofit/>
          </a:bodyPr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09F4262C-968C-4EE9-8164-CE16364706B3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>
              <a:defRPr/>
            </a:pPr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838BCD7A-9B43-4E49-A528-BACE119E2753}" type="datetime1">
              <a:rPr lang="ko-KR" altLang="en-US"/>
              <a:pPr lvl="0">
                <a:defRPr/>
              </a:pPr>
              <a:t>2024-01-19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목포시 평생학습도시 활성화를 위한 추진 전략 </a:t>
            </a: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>
              <a:defRPr/>
            </a:pPr>
            <a:r>
              <a:rPr lang="ko-KR" altLang="en-US"/>
              <a:t>마스터 텍스트 스타일 편집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838BCD7A-9B43-4E49-A528-BACE119E2753}" type="datetime1">
              <a:rPr lang="ko-KR" altLang="en-US"/>
              <a:pPr lvl="0">
                <a:defRPr/>
              </a:pPr>
              <a:t>2024-01-19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목포시 평생학습도시 활성화를 위한 추진 전략 </a:t>
            </a: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pPr lvl="0">
              <a:defRPr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ko-KR" altLang="en-US"/>
              <a:t>마스터 텍스트 스타일 편집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838BCD7A-9B43-4E49-A528-BACE119E2753}" type="datetime1">
              <a:rPr lang="ko-KR" altLang="en-US"/>
              <a:pPr lvl="0">
                <a:defRPr/>
              </a:pPr>
              <a:t>2024-01-19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목포시 평생학습도시 활성화를 위한 추진 전략 </a:t>
            </a: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마스터 텍스트 스타일 편집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838BCD7A-9B43-4E49-A528-BACE119E2753}" type="datetime1">
              <a:rPr lang="ko-KR" altLang="en-US"/>
              <a:pPr lvl="0">
                <a:defRPr/>
              </a:pPr>
              <a:t>2024-01-19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목포시 평생학습도시 활성화를 위한 추진 전략 </a:t>
            </a: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838BCD7A-9B43-4E49-A528-BACE119E2753}" type="datetime1">
              <a:rPr lang="ko-KR" altLang="en-US"/>
              <a:pPr lvl="0">
                <a:defRPr/>
              </a:pPr>
              <a:t>2024-01-19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목포시 평생학습도시 활성화를 위한 추진 전략 </a:t>
            </a: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ko-KR" altLang="en-US"/>
              <a:t>마스터 텍스트 스타일 편집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ko-KR" altLang="en-US"/>
              <a:t>마스터 텍스트 스타일 편집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838BCD7A-9B43-4E49-A528-BACE119E2753}" type="datetime1">
              <a:rPr lang="ko-KR" altLang="en-US"/>
              <a:pPr lvl="0">
                <a:defRPr/>
              </a:pPr>
              <a:t>2024-01-19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목포시 평생학습도시 활성화를 위한 추진 전략 </a:t>
            </a: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lvl="0">
              <a:defRPr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ko-KR" altLang="en-US"/>
              <a:t>마스터 텍스트 스타일 편집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ko-KR" altLang="en-US"/>
              <a:t>마스터 텍스트 스타일 편집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838BCD7A-9B43-4E49-A528-BACE119E2753}" type="datetime1">
              <a:rPr lang="ko-KR" altLang="en-US"/>
              <a:pPr lvl="0">
                <a:defRPr/>
              </a:pPr>
              <a:t>2024-01-19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목포시 평생학습도시 활성화를 위한 추진 전략 </a:t>
            </a: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838BCD7A-9B43-4E49-A528-BACE119E2753}" type="datetime1">
              <a:rPr lang="ko-KR" altLang="en-US"/>
              <a:pPr lvl="0">
                <a:defRPr/>
              </a:pPr>
              <a:t>2024-01-19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목포시 평생학습도시 활성화를 위한 추진 전략 </a:t>
            </a: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838BCD7A-9B43-4E49-A528-BACE119E2753}" type="datetime1">
              <a:rPr lang="ko-KR" altLang="en-US"/>
              <a:pPr lvl="0">
                <a:defRPr/>
              </a:pPr>
              <a:t>2024-01-19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목포시 평생학습도시 활성화를 위한 추진 전략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ko-KR" altLang="en-US"/>
              <a:t>마스터 텍스트 스타일 편집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838BCD7A-9B43-4E49-A528-BACE119E2753}" type="datetime1">
              <a:rPr lang="ko-KR" altLang="en-US"/>
              <a:pPr lvl="0">
                <a:defRPr/>
              </a:pPr>
              <a:t>2024-01-19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목포시 평생학습도시 활성화를 위한 추진 전략 </a:t>
            </a: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838BCD7A-9B43-4E49-A528-BACE119E2753}" type="datetime1">
              <a:rPr lang="ko-KR" altLang="en-US"/>
              <a:pPr lvl="0">
                <a:defRPr/>
              </a:pPr>
              <a:t>2024-01-19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목포시 평생학습도시 활성화를 위한 추진 전략 </a:t>
            </a: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pPr lvl="0">
              <a:defRPr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>
              <a:defRPr/>
            </a:pPr>
            <a:r>
              <a:rPr lang="ko-KR" altLang="en-US"/>
              <a:t>마스터 텍스트 스타일 편집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>
              <a:defRPr/>
            </a:pPr>
            <a:fld id="{838BCD7A-9B43-4E49-A528-BACE119E2753}" type="datetime1">
              <a:rPr lang="ko-KR" altLang="en-US"/>
              <a:pPr lvl="0">
                <a:defRPr/>
              </a:pPr>
              <a:t>2024-01-19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>
              <a:defRPr/>
            </a:pPr>
            <a:r>
              <a:rPr lang="ko-KR" altLang="en-US"/>
              <a:t>목포시 평생학습도시 활성화를 위한 추진 전략 </a:t>
            </a: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>
              <a:defRPr/>
            </a:pPr>
            <a:fld id="{6B8D1FF4-0D11-40C8-8816-D9AAFAB50C25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hf hd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jpeg"/><Relationship Id="rId4" Type="http://schemas.openxmlformats.org/officeDocument/2006/relationships/image" Target="../media/image47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gif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01A31958-7212-4BA0-8374-82BCBAB38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ko-KR" altLang="en-US" smtClean="0"/>
              <a:pPr lvl="0">
                <a:defRPr/>
              </a:pPr>
              <a:t>1</a:t>
            </a:fld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76B39644-0998-4D39-BF0A-E82E1A2A91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6586" cy="6858000"/>
          </a:xfrm>
          <a:prstGeom prst="rect">
            <a:avLst/>
          </a:prstGeom>
        </p:spPr>
      </p:pic>
      <p:sp>
        <p:nvSpPr>
          <p:cNvPr id="2" name="직사각형 1">
            <a:extLst>
              <a:ext uri="{FF2B5EF4-FFF2-40B4-BE49-F238E27FC236}">
                <a16:creationId xmlns:a16="http://schemas.microsoft.com/office/drawing/2014/main" id="{AFAF2AC6-973B-03F8-1E81-13626D80DA39}"/>
              </a:ext>
            </a:extLst>
          </p:cNvPr>
          <p:cNvSpPr/>
          <p:nvPr/>
        </p:nvSpPr>
        <p:spPr>
          <a:xfrm>
            <a:off x="0" y="-37323"/>
            <a:ext cx="12191999" cy="291115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4000" b="1" dirty="0">
                <a:solidFill>
                  <a:schemeClr val="tx1"/>
                </a:solidFill>
              </a:rPr>
              <a:t>목포시 평생학습 활성화를 위한</a:t>
            </a:r>
            <a:endParaRPr lang="en-US" altLang="ko-KR" sz="4000" b="1" dirty="0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4000" b="1" dirty="0">
                <a:solidFill>
                  <a:schemeClr val="tx1"/>
                </a:solidFill>
              </a:rPr>
              <a:t>추진전략 용역 연구보고서</a:t>
            </a:r>
          </a:p>
        </p:txBody>
      </p:sp>
    </p:spTree>
    <p:extLst>
      <p:ext uri="{BB962C8B-B14F-4D97-AF65-F5344CB8AC3E}">
        <p14:creationId xmlns:p14="http://schemas.microsoft.com/office/powerpoint/2010/main" val="3643390558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10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0659A35-8A6B-44D2-9A7F-103A5474BFAC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2.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평생교육 정책 및 필요성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E430C9BC-924B-498B-B124-748FB1A469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359" y="712928"/>
            <a:ext cx="6691618" cy="5379955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4F0E3FE0-39D3-4A5E-810D-95C9C10148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7341147" y="1430076"/>
            <a:ext cx="4646721" cy="4005581"/>
          </a:xfrm>
          <a:prstGeom prst="rect">
            <a:avLst/>
          </a:prstGeom>
          <a:ln w="88900" cap="sq">
            <a:noFill/>
            <a:miter/>
          </a:ln>
          <a:effectLst>
            <a:outerShdw blurRad="127000" dist="127000" dir="27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ko-KR" altLang="en-US" smtClean="0"/>
              <a:pPr lvl="0">
                <a:defRPr/>
              </a:pPr>
              <a:t>100</a:t>
            </a:fld>
            <a:endParaRPr lang="ko-KR" altLang="en-US"/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02F77281-1B8D-9F86-D715-2F32358F7FA5}"/>
              </a:ext>
            </a:extLst>
          </p:cNvPr>
          <p:cNvCxnSpPr/>
          <p:nvPr/>
        </p:nvCxnSpPr>
        <p:spPr>
          <a:xfrm>
            <a:off x="0" y="619392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직사각형 17">
            <a:extLst>
              <a:ext uri="{FF2B5EF4-FFF2-40B4-BE49-F238E27FC236}">
                <a16:creationId xmlns:a16="http://schemas.microsoft.com/office/drawing/2014/main" id="{B72AE0AF-5E18-52D7-A799-2B336BF99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>
              <a:defRPr/>
            </a:pPr>
            <a:r>
              <a:rPr lang="ko-KR" altLang="en-US" b="1" dirty="0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C1EDFB22-5B05-3F13-35FC-3E3291359BCD}"/>
              </a:ext>
            </a:extLst>
          </p:cNvPr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C2F3DD1-33ED-1523-A4B0-1AF448942DBB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8.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 평생학습관 운영체계 및 방안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3FC6412-54D8-5BE2-B381-FF49E5776B0E}"/>
              </a:ext>
            </a:extLst>
          </p:cNvPr>
          <p:cNvSpPr txBox="1"/>
          <p:nvPr/>
        </p:nvSpPr>
        <p:spPr>
          <a:xfrm>
            <a:off x="487275" y="714724"/>
            <a:ext cx="5365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b="1" i="0" u="none" strike="noStrike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 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 평생학습 조례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(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안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)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CAA43A4-D66C-C5D5-CCBF-677961BAE1DD}"/>
              </a:ext>
            </a:extLst>
          </p:cNvPr>
          <p:cNvSpPr txBox="1"/>
          <p:nvPr/>
        </p:nvSpPr>
        <p:spPr>
          <a:xfrm>
            <a:off x="874745" y="1229613"/>
            <a:ext cx="10442510" cy="4764831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제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3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장 평생학습관</a:t>
            </a:r>
            <a:endParaRPr lang="en-US" altLang="ko-KR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  <a:ea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제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12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조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(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평생학습관 등의 설치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·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운영 등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)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① 시장은 법 제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21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조에 따라 시민이 원하는 행복한 평생학습도시를 조성하기 위하여 평생학습관을 설치 하여야 한다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② 평생학습관은 시장이 </a:t>
            </a:r>
            <a:r>
              <a:rPr lang="ko-KR" altLang="en-US" sz="1600" kern="0" spc="0" dirty="0" err="1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관리ㆍ운영함을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 원칙으로 하되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,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효율적인 </a:t>
            </a:r>
            <a:r>
              <a:rPr lang="ko-KR" altLang="en-US" sz="1600" kern="0" spc="0" dirty="0" err="1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관리ㆍ운영을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 위하여 필요한 경우에는 「목포시 행정사무의 민간위탁에 관한 </a:t>
            </a:r>
            <a:r>
              <a:rPr lang="ko-KR" altLang="en-US" sz="1600" kern="0" spc="0" dirty="0" err="1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조례」에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 따라 위탁할 수 있다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 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③ 시장은 평생학습관의 효율적 운영을 위하여 평생교육사를 둘 수 있다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 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제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13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조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(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기능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)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평생학습관은 다음 각 호의 사업을 수행한다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1.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평생학습 프로그램의 개발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·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운영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2.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평생학습 상담</a:t>
            </a:r>
            <a:endParaRPr lang="en-US" altLang="ko-KR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  <a:ea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3.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평생학습 종사자에 대한 교육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·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훈련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4.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평생학습 관련 정보의 수집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·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제공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06852000"/>
      </p:ext>
    </p:extLst>
  </p:cSld>
  <p:clrMapOvr>
    <a:masterClrMapping/>
  </p:clrMapOvr>
  <p:transition/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ko-KR" altLang="en-US" smtClean="0"/>
              <a:pPr lvl="0">
                <a:defRPr/>
              </a:pPr>
              <a:t>101</a:t>
            </a:fld>
            <a:endParaRPr lang="ko-KR" altLang="en-US"/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02F77281-1B8D-9F86-D715-2F32358F7FA5}"/>
              </a:ext>
            </a:extLst>
          </p:cNvPr>
          <p:cNvCxnSpPr/>
          <p:nvPr/>
        </p:nvCxnSpPr>
        <p:spPr>
          <a:xfrm>
            <a:off x="0" y="619392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직사각형 17">
            <a:extLst>
              <a:ext uri="{FF2B5EF4-FFF2-40B4-BE49-F238E27FC236}">
                <a16:creationId xmlns:a16="http://schemas.microsoft.com/office/drawing/2014/main" id="{B72AE0AF-5E18-52D7-A799-2B336BF99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>
              <a:defRPr/>
            </a:pPr>
            <a:r>
              <a:rPr lang="ko-KR" altLang="en-US" b="1" dirty="0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C1EDFB22-5B05-3F13-35FC-3E3291359BCD}"/>
              </a:ext>
            </a:extLst>
          </p:cNvPr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C2F3DD1-33ED-1523-A4B0-1AF448942DBB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8.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 평생학습관 운영체계 및 방안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3FC6412-54D8-5BE2-B381-FF49E5776B0E}"/>
              </a:ext>
            </a:extLst>
          </p:cNvPr>
          <p:cNvSpPr txBox="1"/>
          <p:nvPr/>
        </p:nvSpPr>
        <p:spPr>
          <a:xfrm>
            <a:off x="487275" y="714724"/>
            <a:ext cx="5365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b="1" i="0" u="none" strike="noStrike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 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 평생학습 조례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(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안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)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CAA43A4-D66C-C5D5-CCBF-677961BAE1DD}"/>
              </a:ext>
            </a:extLst>
          </p:cNvPr>
          <p:cNvSpPr txBox="1"/>
          <p:nvPr/>
        </p:nvSpPr>
        <p:spPr>
          <a:xfrm>
            <a:off x="874745" y="1231547"/>
            <a:ext cx="10442510" cy="437087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5.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읍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·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면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·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동 평생학습센터에 대한 운영 지원 및 관리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6.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평생학습 동아리의 육성 및 지원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7.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그 밖에 평생학습 진흥을 위하여 필요하다고 인정되는 사업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제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14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조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(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목포시민대학 개설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·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운영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)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① 시장은 시민의 평생학습 참여 기회 확대로 개개인의 능력을 발굴하고 양성하여 지역사회 발전과 연계되도록 목포시민대학을 개설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·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운영한다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② 목포시민대학은 학습 기능별 및 과정별로 구분하여 운영한다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 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③ 목포시민대학의 학장은 시장이 되고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,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원활한 운영을 위해 각 대학별 명예학장을 둘 수 있으며 관련 학식과 경험이 풍부한 사람으로 시장이 위촉한다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제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15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조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(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읍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·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면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·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동 평생학습센터의 운영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)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① 시장은 법 제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21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조의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2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에 따라 읍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·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면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·</a:t>
            </a:r>
            <a:r>
              <a:rPr lang="ko-KR" altLang="en-US" sz="1600" kern="0" spc="0" dirty="0" err="1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동별로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 주민을 대상으로 하여 평생교육프로그램을 운영하고 상담을 제공하는 평생학습센터를 설치하거나 지정하여 운영할 수 있다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② 시장은 읍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·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면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·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동 평생학습센터에 평생교육사를 비롯하여 운영에 필요한 직원을 둘 수 있다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44256791"/>
      </p:ext>
    </p:extLst>
  </p:cSld>
  <p:clrMapOvr>
    <a:masterClrMapping/>
  </p:clrMapOvr>
  <p:transition/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ko-KR" altLang="en-US" smtClean="0"/>
              <a:pPr lvl="0">
                <a:defRPr/>
              </a:pPr>
              <a:t>102</a:t>
            </a:fld>
            <a:endParaRPr lang="ko-KR" altLang="en-US"/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02F77281-1B8D-9F86-D715-2F32358F7FA5}"/>
              </a:ext>
            </a:extLst>
          </p:cNvPr>
          <p:cNvCxnSpPr/>
          <p:nvPr/>
        </p:nvCxnSpPr>
        <p:spPr>
          <a:xfrm>
            <a:off x="0" y="619392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직사각형 17">
            <a:extLst>
              <a:ext uri="{FF2B5EF4-FFF2-40B4-BE49-F238E27FC236}">
                <a16:creationId xmlns:a16="http://schemas.microsoft.com/office/drawing/2014/main" id="{B72AE0AF-5E18-52D7-A799-2B336BF99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>
              <a:defRPr/>
            </a:pPr>
            <a:r>
              <a:rPr lang="ko-KR" altLang="en-US" b="1" dirty="0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C1EDFB22-5B05-3F13-35FC-3E3291359BCD}"/>
              </a:ext>
            </a:extLst>
          </p:cNvPr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C2F3DD1-33ED-1523-A4B0-1AF448942DBB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8.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 평생학습관 운영체계 및 방안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3FC6412-54D8-5BE2-B381-FF49E5776B0E}"/>
              </a:ext>
            </a:extLst>
          </p:cNvPr>
          <p:cNvSpPr txBox="1"/>
          <p:nvPr/>
        </p:nvSpPr>
        <p:spPr>
          <a:xfrm>
            <a:off x="487275" y="714724"/>
            <a:ext cx="5365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b="1" i="0" u="none" strike="noStrike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 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 평생학습 조례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(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안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)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CAA43A4-D66C-C5D5-CCBF-677961BAE1DD}"/>
              </a:ext>
            </a:extLst>
          </p:cNvPr>
          <p:cNvSpPr txBox="1"/>
          <p:nvPr/>
        </p:nvSpPr>
        <p:spPr>
          <a:xfrm>
            <a:off x="874745" y="1229613"/>
            <a:ext cx="10442510" cy="4764831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b="1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제</a:t>
            </a:r>
            <a:r>
              <a:rPr lang="en-US" altLang="ko-KR" sz="1600" b="1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4</a:t>
            </a:r>
            <a:r>
              <a:rPr lang="ko-KR" altLang="en-US" sz="1600" b="1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장 문해교육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제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17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조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(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문해교육의 실시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)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시장은 </a:t>
            </a:r>
            <a:r>
              <a:rPr lang="ko-KR" altLang="en-US" sz="1600" kern="0" spc="0" dirty="0" err="1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학령기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 동안 성차별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,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빈곤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,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건강 등 사회적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·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경제적 이유로 교육을 받을 기회를 놓친 </a:t>
            </a:r>
            <a:r>
              <a:rPr lang="ko-KR" altLang="en-US" sz="1600" kern="0" spc="0" dirty="0" err="1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비문해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·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저학력 성인과 목포시에 거주하는 외국인을 대상으로 사회생활에 필요한 문자해득 능력 등 기초능력을 높이기 위한 문해교육을 실시할 수 있다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제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18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조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(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시장의 임무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)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시장은 문해교육의 진흥을 위하여 다음 각 호의 사항에 관한 시책을 마련 할 수 있다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1.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비문해자 조사 실시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2.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문해교육 종합계획 수립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3.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성인문해교육기관 및 단체의 지원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·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육성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4.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문해교육 프로그램 개발 및 보급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5.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문해교육 연구의 지원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6.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문해교육 전문인력 양성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·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지원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7.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그 밖에 문해교육 진흥에 필요한 사항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28830478"/>
      </p:ext>
    </p:extLst>
  </p:cSld>
  <p:clrMapOvr>
    <a:masterClrMapping/>
  </p:clrMapOvr>
  <p:transition/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ko-KR" altLang="en-US" smtClean="0"/>
              <a:pPr lvl="0">
                <a:defRPr/>
              </a:pPr>
              <a:t>103</a:t>
            </a:fld>
            <a:endParaRPr lang="ko-KR" altLang="en-US"/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02F77281-1B8D-9F86-D715-2F32358F7FA5}"/>
              </a:ext>
            </a:extLst>
          </p:cNvPr>
          <p:cNvCxnSpPr/>
          <p:nvPr/>
        </p:nvCxnSpPr>
        <p:spPr>
          <a:xfrm>
            <a:off x="0" y="619392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직사각형 17">
            <a:extLst>
              <a:ext uri="{FF2B5EF4-FFF2-40B4-BE49-F238E27FC236}">
                <a16:creationId xmlns:a16="http://schemas.microsoft.com/office/drawing/2014/main" id="{B72AE0AF-5E18-52D7-A799-2B336BF99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>
              <a:defRPr/>
            </a:pPr>
            <a:r>
              <a:rPr lang="ko-KR" altLang="en-US" b="1" dirty="0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C1EDFB22-5B05-3F13-35FC-3E3291359BCD}"/>
              </a:ext>
            </a:extLst>
          </p:cNvPr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C2F3DD1-33ED-1523-A4B0-1AF448942DBB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8.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 평생학습관 운영체계 및 방안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3FC6412-54D8-5BE2-B381-FF49E5776B0E}"/>
              </a:ext>
            </a:extLst>
          </p:cNvPr>
          <p:cNvSpPr txBox="1"/>
          <p:nvPr/>
        </p:nvSpPr>
        <p:spPr>
          <a:xfrm>
            <a:off x="487275" y="714724"/>
            <a:ext cx="5365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b="1" i="0" u="none" strike="noStrike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 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 평생학습 조례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(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안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)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CAA43A4-D66C-C5D5-CCBF-677961BAE1DD}"/>
              </a:ext>
            </a:extLst>
          </p:cNvPr>
          <p:cNvSpPr txBox="1"/>
          <p:nvPr/>
        </p:nvSpPr>
        <p:spPr>
          <a:xfrm>
            <a:off x="874744" y="1201620"/>
            <a:ext cx="10583247" cy="4764831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제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19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조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(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공동추진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)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시장은 문해교육 사업을 원활히 추진하기 위하여 필요하다고 인정하는 경우에는 목포교육지원청 등 유관기관 및 민간단체와 공동으로 사업을 추진할 수 있다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제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20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조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(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공공시설의 이용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)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시장은 성인문해교육기관 및 단체로부터 공공시설이용의 요청을 받은 때에는 그 본래의 용도에 지장이 없는 한 이용을 허용 할 수 있다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1600" kern="0" dirty="0">
              <a:solidFill>
                <a:srgbClr val="000000"/>
              </a:solidFill>
              <a:latin typeface="함초롬바탕" panose="02030604000101010101" pitchFamily="18" charset="-127"/>
              <a:ea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b="1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제</a:t>
            </a:r>
            <a:r>
              <a:rPr lang="en-US" altLang="ko-KR" sz="1600" b="1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5</a:t>
            </a:r>
            <a:r>
              <a:rPr lang="ko-KR" altLang="en-US" sz="1600" b="1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장 </a:t>
            </a:r>
            <a:r>
              <a:rPr lang="ko-KR" altLang="en-US" sz="1600" b="1" kern="0" spc="0" dirty="0" err="1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보칙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제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21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조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(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수당 등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)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협의회에 출석한 위원 및 관계전문가에 대하여는 예산의 </a:t>
            </a:r>
            <a:r>
              <a:rPr lang="ko-KR" altLang="en-US" sz="1600" kern="0" spc="0" dirty="0" err="1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범위에서「목포시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 각종 위원회 구성 및 운영 </a:t>
            </a:r>
            <a:r>
              <a:rPr lang="ko-KR" altLang="en-US" sz="1600" kern="0" spc="0" dirty="0" err="1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조례」가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 정하는 바에 따라 수당 등을 지급할 수 있다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다만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,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공무원인 위원이 그 소관 업무와 직접적으로 관련되어 출석하는 경우에는 그러하지 아니하다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 </a:t>
            </a: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이 조례는 공포한 날부터 시행한다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14142573"/>
      </p:ext>
    </p:extLst>
  </p:cSld>
  <p:clrMapOvr>
    <a:masterClrMapping/>
  </p:clrMapOvr>
  <p:transition/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ko-KR" altLang="en-US" smtClean="0"/>
              <a:pPr lvl="0">
                <a:defRPr/>
              </a:pPr>
              <a:t>104</a:t>
            </a:fld>
            <a:endParaRPr lang="ko-KR" altLang="en-US"/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02F77281-1B8D-9F86-D715-2F32358F7FA5}"/>
              </a:ext>
            </a:extLst>
          </p:cNvPr>
          <p:cNvCxnSpPr/>
          <p:nvPr/>
        </p:nvCxnSpPr>
        <p:spPr>
          <a:xfrm>
            <a:off x="0" y="619392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직사각형 17">
            <a:extLst>
              <a:ext uri="{FF2B5EF4-FFF2-40B4-BE49-F238E27FC236}">
                <a16:creationId xmlns:a16="http://schemas.microsoft.com/office/drawing/2014/main" id="{B72AE0AF-5E18-52D7-A799-2B336BF99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>
              <a:defRPr/>
            </a:pPr>
            <a:r>
              <a:rPr lang="ko-KR" altLang="en-US" b="1" dirty="0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C1EDFB22-5B05-3F13-35FC-3E3291359BCD}"/>
              </a:ext>
            </a:extLst>
          </p:cNvPr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C2F3DD1-33ED-1523-A4B0-1AF448942DBB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8.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 평생학습관 운영체계 및 방안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3FC6412-54D8-5BE2-B381-FF49E5776B0E}"/>
              </a:ext>
            </a:extLst>
          </p:cNvPr>
          <p:cNvSpPr txBox="1"/>
          <p:nvPr/>
        </p:nvSpPr>
        <p:spPr>
          <a:xfrm>
            <a:off x="487275" y="714724"/>
            <a:ext cx="5365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라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. 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 평생학습관 설치 및 운영조례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(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안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)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CAA43A4-D66C-C5D5-CCBF-677961BAE1DD}"/>
              </a:ext>
            </a:extLst>
          </p:cNvPr>
          <p:cNvSpPr txBox="1"/>
          <p:nvPr/>
        </p:nvSpPr>
        <p:spPr>
          <a:xfrm>
            <a:off x="838200" y="1257606"/>
            <a:ext cx="10442510" cy="4863319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indent="0" algn="ctr" fontAlgn="base" latinLnBrk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800" b="1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목포시 평생학습관 설치 및 운영 조례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ctr" fontAlgn="base" latinLnBrk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[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시행 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202 . . .]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r" fontAlgn="base" latinLnBrk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관리책임부서명 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: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인재육성과 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r" fontAlgn="base" latinLnBrk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관리책임전화번호 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: ( ) 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b="1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제</a:t>
            </a:r>
            <a:r>
              <a:rPr lang="en-US" altLang="ko-KR" sz="1600" b="1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1</a:t>
            </a:r>
            <a:r>
              <a:rPr lang="ko-KR" altLang="en-US" sz="1600" b="1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장 총칙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제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1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조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(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목적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)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이 조례는 「평생교육법」 제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21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조의 규정에 따라 목포시 평생학습관의 설치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·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운영에 필요한 사항을 규정함을 목적으로 한다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제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2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조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(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위치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)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목포시 평생학습관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(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이하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"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평생학습관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"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이라 한다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)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은 목포시 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( )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에 둔다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제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3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조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(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정의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)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이 조례에서 사용하는 용어의 뜻은 다음 각 호와 같다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 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1. "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평생학습관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"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이란 학습실과 다목적 홀 등 그 부대시설을 말한다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2. "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시설의 사용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"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이란 제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2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조의 시설 중 일부를 사용하거나 교육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,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회의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,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전시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,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수강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,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광고물의 게시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,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방송 등 기타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(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학습관의 명칭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·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저작권 등 사용 포함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)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사용행위를 말한다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72025295"/>
      </p:ext>
    </p:extLst>
  </p:cSld>
  <p:clrMapOvr>
    <a:masterClrMapping/>
  </p:clrMapOvr>
  <p:transition/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ko-KR" altLang="en-US" smtClean="0"/>
              <a:pPr lvl="0">
                <a:defRPr/>
              </a:pPr>
              <a:t>105</a:t>
            </a:fld>
            <a:endParaRPr lang="ko-KR" altLang="en-US"/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02F77281-1B8D-9F86-D715-2F32358F7FA5}"/>
              </a:ext>
            </a:extLst>
          </p:cNvPr>
          <p:cNvCxnSpPr/>
          <p:nvPr/>
        </p:nvCxnSpPr>
        <p:spPr>
          <a:xfrm>
            <a:off x="0" y="619392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직사각형 17">
            <a:extLst>
              <a:ext uri="{FF2B5EF4-FFF2-40B4-BE49-F238E27FC236}">
                <a16:creationId xmlns:a16="http://schemas.microsoft.com/office/drawing/2014/main" id="{B72AE0AF-5E18-52D7-A799-2B336BF99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>
              <a:defRPr/>
            </a:pPr>
            <a:r>
              <a:rPr lang="ko-KR" altLang="en-US" b="1" dirty="0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C1EDFB22-5B05-3F13-35FC-3E3291359BCD}"/>
              </a:ext>
            </a:extLst>
          </p:cNvPr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C2F3DD1-33ED-1523-A4B0-1AF448942DBB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8.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 평생학습관 운영체계 및 방안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3FC6412-54D8-5BE2-B381-FF49E5776B0E}"/>
              </a:ext>
            </a:extLst>
          </p:cNvPr>
          <p:cNvSpPr txBox="1"/>
          <p:nvPr/>
        </p:nvSpPr>
        <p:spPr>
          <a:xfrm>
            <a:off x="487275" y="714724"/>
            <a:ext cx="5365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b="1" i="0" u="none" strike="noStrike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 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 평생학습관 설치 및 운영조례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(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안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)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CAA43A4-D66C-C5D5-CCBF-677961BAE1DD}"/>
              </a:ext>
            </a:extLst>
          </p:cNvPr>
          <p:cNvSpPr txBox="1"/>
          <p:nvPr/>
        </p:nvSpPr>
        <p:spPr>
          <a:xfrm>
            <a:off x="838200" y="1257606"/>
            <a:ext cx="10442510" cy="4462504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3. "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사용자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"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란 제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7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조의 규정에 의한 사용허가를 받은 자를 말한다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4. "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이용자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"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란 평생학습관 시설을 관람하거나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,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이용 또는 수강하는 사람을 말한다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5. "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사용료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"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란 시설의 대관 등 시설을 사용하는 자가 납부하는 요금을 말한다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6. "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이용료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"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란 시설을 이용한 사람이 납부하는 요금을 말한다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7. "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수강료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"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란 평생학습관에서 개설한 각종 강의를 수강하는 사람이 납부하는 요금을 말한다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제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4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조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(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기능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)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평생학습관은 다음 각 호의 기능을 수행한다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 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1.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평생학습관의 효율적 운영을 위한 계획 수립 및 관리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·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운영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2.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평생교육 장려를 위한 평생학습 프로그램 운영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3.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평생학습 기관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·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단체와 시설의 상호 연계체계 구축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4.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평생학습 동아리 육성 및 지원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5.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공연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,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전시회 등 문화생활 장려를 위한 행사 및 교육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76774112"/>
      </p:ext>
    </p:extLst>
  </p:cSld>
  <p:clrMapOvr>
    <a:masterClrMapping/>
  </p:clrMapOvr>
  <p:transition/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ko-KR" altLang="en-US" smtClean="0"/>
              <a:pPr lvl="0">
                <a:defRPr/>
              </a:pPr>
              <a:t>106</a:t>
            </a:fld>
            <a:endParaRPr lang="ko-KR" altLang="en-US"/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02F77281-1B8D-9F86-D715-2F32358F7FA5}"/>
              </a:ext>
            </a:extLst>
          </p:cNvPr>
          <p:cNvCxnSpPr/>
          <p:nvPr/>
        </p:nvCxnSpPr>
        <p:spPr>
          <a:xfrm>
            <a:off x="0" y="619392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직사각형 17">
            <a:extLst>
              <a:ext uri="{FF2B5EF4-FFF2-40B4-BE49-F238E27FC236}">
                <a16:creationId xmlns:a16="http://schemas.microsoft.com/office/drawing/2014/main" id="{B72AE0AF-5E18-52D7-A799-2B336BF99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>
              <a:defRPr/>
            </a:pPr>
            <a:r>
              <a:rPr lang="ko-KR" altLang="en-US" b="1" dirty="0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C1EDFB22-5B05-3F13-35FC-3E3291359BCD}"/>
              </a:ext>
            </a:extLst>
          </p:cNvPr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C2F3DD1-33ED-1523-A4B0-1AF448942DBB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8.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 평생학습관 운영체계 및 방안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3FC6412-54D8-5BE2-B381-FF49E5776B0E}"/>
              </a:ext>
            </a:extLst>
          </p:cNvPr>
          <p:cNvSpPr txBox="1"/>
          <p:nvPr/>
        </p:nvSpPr>
        <p:spPr>
          <a:xfrm>
            <a:off x="487275" y="714724"/>
            <a:ext cx="5365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b="1" i="0" u="none" strike="noStrike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 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 평생학습관 설치 및 운영조례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(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안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)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CAA43A4-D66C-C5D5-CCBF-677961BAE1DD}"/>
              </a:ext>
            </a:extLst>
          </p:cNvPr>
          <p:cNvSpPr txBox="1"/>
          <p:nvPr/>
        </p:nvSpPr>
        <p:spPr>
          <a:xfrm>
            <a:off x="838200" y="1257606"/>
            <a:ext cx="10442510" cy="4764831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b="1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제</a:t>
            </a:r>
            <a:r>
              <a:rPr lang="en-US" altLang="ko-KR" sz="1600" b="1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2</a:t>
            </a:r>
            <a:r>
              <a:rPr lang="ko-KR" altLang="en-US" sz="1600" b="1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장 위탁운영 및 사용허가 등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제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5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조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(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위탁운영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)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평생학습관에서 운영하는 시설 중 목포시장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(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이하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"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시장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"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이라 한다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)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이 필요하다고 인정할 때에는 그 시설 전부 또는 일부를 관련 비영리 법인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,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관련단체 또는 개인에게 위탁운영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·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관리하게 할 수 있다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 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제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6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조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(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시설물 설치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)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평생학습관에 설치된 시설물은 다음과 같다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 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1.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평생학습 프로그램 운영을 위한 </a:t>
            </a:r>
            <a:r>
              <a:rPr lang="ko-KR" altLang="en-US" sz="1600" kern="0" spc="0" dirty="0" err="1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학습실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2.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소규모 공연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,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세미나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,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회의 등을 위한 다목적 홀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3.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예술작품 등의 전시를 위한 전시실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4.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유아 및 어린이를 위한 </a:t>
            </a:r>
            <a:r>
              <a:rPr lang="ko-KR" altLang="en-US" sz="1600" kern="0" spc="0" dirty="0" err="1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보육실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5.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평생학습관을 이용한 시민 등을 위한 휴게시설 등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제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7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조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(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사용허가 등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)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평생학습관을 사용하고자 하는 자는 시장에게 허가를 받아야 한다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허가 사항을 변경하고자 하는 때에도 또한 같다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제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8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조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(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사용허가의 제한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)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다음 각 호의 어느 하나에 해당할 때에는 사용허가를 제한할 수 있다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03347274"/>
      </p:ext>
    </p:extLst>
  </p:cSld>
  <p:clrMapOvr>
    <a:masterClrMapping/>
  </p:clrMapOvr>
  <p:transition/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ko-KR" altLang="en-US" smtClean="0"/>
              <a:pPr lvl="0">
                <a:defRPr/>
              </a:pPr>
              <a:t>107</a:t>
            </a:fld>
            <a:endParaRPr lang="ko-KR" altLang="en-US"/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02F77281-1B8D-9F86-D715-2F32358F7FA5}"/>
              </a:ext>
            </a:extLst>
          </p:cNvPr>
          <p:cNvCxnSpPr/>
          <p:nvPr/>
        </p:nvCxnSpPr>
        <p:spPr>
          <a:xfrm>
            <a:off x="0" y="619392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직사각형 17">
            <a:extLst>
              <a:ext uri="{FF2B5EF4-FFF2-40B4-BE49-F238E27FC236}">
                <a16:creationId xmlns:a16="http://schemas.microsoft.com/office/drawing/2014/main" id="{B72AE0AF-5E18-52D7-A799-2B336BF99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>
              <a:defRPr/>
            </a:pPr>
            <a:r>
              <a:rPr lang="ko-KR" altLang="en-US" b="1" dirty="0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C1EDFB22-5B05-3F13-35FC-3E3291359BCD}"/>
              </a:ext>
            </a:extLst>
          </p:cNvPr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C2F3DD1-33ED-1523-A4B0-1AF448942DBB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8.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 평생학습관 운영체계 및 방안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3FC6412-54D8-5BE2-B381-FF49E5776B0E}"/>
              </a:ext>
            </a:extLst>
          </p:cNvPr>
          <p:cNvSpPr txBox="1"/>
          <p:nvPr/>
        </p:nvSpPr>
        <p:spPr>
          <a:xfrm>
            <a:off x="487275" y="714724"/>
            <a:ext cx="5365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b="1" i="0" u="none" strike="noStrike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 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 평생학습관 설치 및 운영조례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(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안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)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CAA43A4-D66C-C5D5-CCBF-677961BAE1DD}"/>
              </a:ext>
            </a:extLst>
          </p:cNvPr>
          <p:cNvSpPr txBox="1"/>
          <p:nvPr/>
        </p:nvSpPr>
        <p:spPr>
          <a:xfrm>
            <a:off x="838200" y="1257606"/>
            <a:ext cx="10442510" cy="437087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1.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공공질서와 미풍양속을 해할 우려가 있을 때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2.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시설 또는 설비의 관리에 지장이 있다고 인정될 때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3.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평생학습관 운영의 목적에 위배될 때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(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종교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,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정치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,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영리를 목적으로 하는 사용 등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)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제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9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조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(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사용허가의 취소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)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① 시장은 다음 각 호의 어느 하나에 해당하면 그 허가를 취소할 수 있으며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,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허가를 취소하려면 청문을 하여야 한다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 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1.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사용허가를 받은 후 시장의 사전 승인 없이 시설의 원상을 변경한 경우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2.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사용허가를 받은 후 허가목적에 어긋나게 사용한 경우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3.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거짓 진술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,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거짓 증명 서류의 제출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,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그 밖의 부정한 방법으로 사용허가를 받은 경우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4.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사용허가를 받은 시설을 다른 사람에게 사용하게 한 경우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5.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그 밖의 규정 사항을 위반한 경우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② 제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1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항에 해당되어 허가취소 등으로 사용자에게 발생한 손해에 대하여는 시장은 그 책임을 지지 아니한다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61519211"/>
      </p:ext>
    </p:extLst>
  </p:cSld>
  <p:clrMapOvr>
    <a:masterClrMapping/>
  </p:clrMapOvr>
  <p:transition/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ko-KR" altLang="en-US" smtClean="0"/>
              <a:pPr lvl="0">
                <a:defRPr/>
              </a:pPr>
              <a:t>108</a:t>
            </a:fld>
            <a:endParaRPr lang="ko-KR" altLang="en-US"/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02F77281-1B8D-9F86-D715-2F32358F7FA5}"/>
              </a:ext>
            </a:extLst>
          </p:cNvPr>
          <p:cNvCxnSpPr/>
          <p:nvPr/>
        </p:nvCxnSpPr>
        <p:spPr>
          <a:xfrm>
            <a:off x="0" y="619392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직사각형 17">
            <a:extLst>
              <a:ext uri="{FF2B5EF4-FFF2-40B4-BE49-F238E27FC236}">
                <a16:creationId xmlns:a16="http://schemas.microsoft.com/office/drawing/2014/main" id="{B72AE0AF-5E18-52D7-A799-2B336BF99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>
              <a:defRPr/>
            </a:pPr>
            <a:r>
              <a:rPr lang="ko-KR" altLang="en-US" b="1" dirty="0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C1EDFB22-5B05-3F13-35FC-3E3291359BCD}"/>
              </a:ext>
            </a:extLst>
          </p:cNvPr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C2F3DD1-33ED-1523-A4B0-1AF448942DBB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8.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 평생학습관 운영체계 및 방안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3FC6412-54D8-5BE2-B381-FF49E5776B0E}"/>
              </a:ext>
            </a:extLst>
          </p:cNvPr>
          <p:cNvSpPr txBox="1"/>
          <p:nvPr/>
        </p:nvSpPr>
        <p:spPr>
          <a:xfrm>
            <a:off x="487275" y="714724"/>
            <a:ext cx="5365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b="1" i="0" u="none" strike="noStrike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 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 평생학습관 설치 및 운영조례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(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안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)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CAA43A4-D66C-C5D5-CCBF-677961BAE1DD}"/>
              </a:ext>
            </a:extLst>
          </p:cNvPr>
          <p:cNvSpPr txBox="1"/>
          <p:nvPr/>
        </p:nvSpPr>
        <p:spPr>
          <a:xfrm>
            <a:off x="838200" y="1257606"/>
            <a:ext cx="10442510" cy="397692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③ 제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7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조에 따라 사용허가를 받은 사용자는 시장의 동의 없이 그 권리를 타인에게 양도하거나 전대하지 못한다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 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제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12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조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(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시설의 입장제한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)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다음 각 호의 어느 하나에 해당하는 사람에게는 평생학습관 시설의 입장을 제한할 수 있다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 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1.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감염성 질환이 있는 사람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2. </a:t>
            </a:r>
            <a:r>
              <a:rPr lang="ko-KR" altLang="en-US" sz="1600" kern="0" spc="0" dirty="0" err="1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만취자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3.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공공질서를 해할 우려가 있는 사람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4.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그 밖에 시장이 안전 및 질서유지에 방해가 된다고 인정하는 사람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b="1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제</a:t>
            </a:r>
            <a:r>
              <a:rPr lang="en-US" altLang="ko-KR" sz="1600" b="1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5</a:t>
            </a:r>
            <a:r>
              <a:rPr lang="ko-KR" altLang="en-US" sz="1600" b="1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장 </a:t>
            </a:r>
            <a:r>
              <a:rPr lang="ko-KR" altLang="en-US" sz="1600" b="1" kern="0" spc="0" dirty="0" err="1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보칙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제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12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조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(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시행규칙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)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이 조례의 시행에 관하여 필요한 사항은 규칙으로 정한다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이 조례는 공포한 날부터 시행한다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67750665"/>
      </p:ext>
    </p:extLst>
  </p:cSld>
  <p:clrMapOvr>
    <a:masterClrMapping/>
  </p:clrMapOvr>
  <p:transition/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ko-KR" altLang="en-US" smtClean="0"/>
              <a:pPr lvl="0">
                <a:defRPr/>
              </a:pPr>
              <a:t>109</a:t>
            </a:fld>
            <a:endParaRPr lang="ko-KR" altLang="en-US"/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02F77281-1B8D-9F86-D715-2F32358F7FA5}"/>
              </a:ext>
            </a:extLst>
          </p:cNvPr>
          <p:cNvCxnSpPr/>
          <p:nvPr/>
        </p:nvCxnSpPr>
        <p:spPr>
          <a:xfrm>
            <a:off x="0" y="619392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직사각형 17">
            <a:extLst>
              <a:ext uri="{FF2B5EF4-FFF2-40B4-BE49-F238E27FC236}">
                <a16:creationId xmlns:a16="http://schemas.microsoft.com/office/drawing/2014/main" id="{B72AE0AF-5E18-52D7-A799-2B336BF99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>
              <a:defRPr/>
            </a:pPr>
            <a:r>
              <a:rPr lang="ko-KR" altLang="en-US" b="1" dirty="0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C1EDFB22-5B05-3F13-35FC-3E3291359BCD}"/>
              </a:ext>
            </a:extLst>
          </p:cNvPr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C2F3DD1-33ED-1523-A4B0-1AF448942DBB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9.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 평생학습관 운영예산 및 교육과정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3FC6412-54D8-5BE2-B381-FF49E5776B0E}"/>
              </a:ext>
            </a:extLst>
          </p:cNvPr>
          <p:cNvSpPr txBox="1"/>
          <p:nvPr/>
        </p:nvSpPr>
        <p:spPr>
          <a:xfrm>
            <a:off x="487275" y="714724"/>
            <a:ext cx="5365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가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. 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운영예산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(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전체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)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 </a:t>
            </a:r>
          </a:p>
        </p:txBody>
      </p:sp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D87B7AE1-51D1-BC24-1955-7643665063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9426990"/>
              </p:ext>
            </p:extLst>
          </p:nvPr>
        </p:nvGraphicFramePr>
        <p:xfrm>
          <a:off x="1017038" y="1246480"/>
          <a:ext cx="10254343" cy="4719973"/>
        </p:xfrm>
        <a:graphic>
          <a:graphicData uri="http://schemas.openxmlformats.org/drawingml/2006/table">
            <a:tbl>
              <a:tblPr>
                <a:tableStyleId>{01A66EDD-3DAB-4C5B-A090-DC80EC1FD486}</a:tableStyleId>
              </a:tblPr>
              <a:tblGrid>
                <a:gridCol w="615819">
                  <a:extLst>
                    <a:ext uri="{9D8B030D-6E8A-4147-A177-3AD203B41FA5}">
                      <a16:colId xmlns:a16="http://schemas.microsoft.com/office/drawing/2014/main" val="41268251"/>
                    </a:ext>
                  </a:extLst>
                </a:gridCol>
                <a:gridCol w="1856792">
                  <a:extLst>
                    <a:ext uri="{9D8B030D-6E8A-4147-A177-3AD203B41FA5}">
                      <a16:colId xmlns:a16="http://schemas.microsoft.com/office/drawing/2014/main" val="337454166"/>
                    </a:ext>
                  </a:extLst>
                </a:gridCol>
                <a:gridCol w="1688841">
                  <a:extLst>
                    <a:ext uri="{9D8B030D-6E8A-4147-A177-3AD203B41FA5}">
                      <a16:colId xmlns:a16="http://schemas.microsoft.com/office/drawing/2014/main" val="3587373138"/>
                    </a:ext>
                  </a:extLst>
                </a:gridCol>
                <a:gridCol w="737118">
                  <a:extLst>
                    <a:ext uri="{9D8B030D-6E8A-4147-A177-3AD203B41FA5}">
                      <a16:colId xmlns:a16="http://schemas.microsoft.com/office/drawing/2014/main" val="1076420248"/>
                    </a:ext>
                  </a:extLst>
                </a:gridCol>
                <a:gridCol w="1352939">
                  <a:extLst>
                    <a:ext uri="{9D8B030D-6E8A-4147-A177-3AD203B41FA5}">
                      <a16:colId xmlns:a16="http://schemas.microsoft.com/office/drawing/2014/main" val="4156623221"/>
                    </a:ext>
                  </a:extLst>
                </a:gridCol>
                <a:gridCol w="2052735">
                  <a:extLst>
                    <a:ext uri="{9D8B030D-6E8A-4147-A177-3AD203B41FA5}">
                      <a16:colId xmlns:a16="http://schemas.microsoft.com/office/drawing/2014/main" val="2160360895"/>
                    </a:ext>
                  </a:extLst>
                </a:gridCol>
                <a:gridCol w="1250302">
                  <a:extLst>
                    <a:ext uri="{9D8B030D-6E8A-4147-A177-3AD203B41FA5}">
                      <a16:colId xmlns:a16="http://schemas.microsoft.com/office/drawing/2014/main" val="1439602724"/>
                    </a:ext>
                  </a:extLst>
                </a:gridCol>
                <a:gridCol w="699797">
                  <a:extLst>
                    <a:ext uri="{9D8B030D-6E8A-4147-A177-3AD203B41FA5}">
                      <a16:colId xmlns:a16="http://schemas.microsoft.com/office/drawing/2014/main" val="1412173695"/>
                    </a:ext>
                  </a:extLst>
                </a:gridCol>
              </a:tblGrid>
              <a:tr h="391791">
                <a:tc gridSpan="8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목포시 평생학습관 운영예산</a:t>
                      </a:r>
                      <a:r>
                        <a:rPr lang="en-US" altLang="ko-KR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안</a:t>
                      </a:r>
                      <a:r>
                        <a:rPr lang="en-US" altLang="ko-KR" sz="16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587" marR="56587" marT="15645" marB="1564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3760802"/>
                  </a:ext>
                </a:extLst>
              </a:tr>
              <a:tr h="347164">
                <a:tc grid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목포시 평생학습관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587" marR="56587" marT="15645" marB="1564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목포 시민대학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587" marR="56587" marT="15645" marB="15645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2605735"/>
                  </a:ext>
                </a:extLst>
              </a:tr>
              <a:tr h="34174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</a:rPr>
                        <a:t>연번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587" marR="56587" marT="15645" marB="1564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항목</a:t>
                      </a:r>
                    </a:p>
                  </a:txBody>
                  <a:tcPr marL="56587" marR="56587" marT="15645" marB="15645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금액</a:t>
                      </a:r>
                    </a:p>
                  </a:txBody>
                  <a:tcPr marL="56587" marR="56587" marT="15645" marB="15645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비고</a:t>
                      </a:r>
                    </a:p>
                  </a:txBody>
                  <a:tcPr marL="56587" marR="56587" marT="15645" marB="15645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항목</a:t>
                      </a:r>
                    </a:p>
                  </a:txBody>
                  <a:tcPr marL="56587" marR="56587" marT="15645" marB="15645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내역</a:t>
                      </a:r>
                    </a:p>
                  </a:txBody>
                  <a:tcPr marL="56587" marR="56587" marT="15645" marB="15645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금액</a:t>
                      </a:r>
                    </a:p>
                  </a:txBody>
                  <a:tcPr marL="56587" marR="56587" marT="15645" marB="15645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비고</a:t>
                      </a:r>
                    </a:p>
                  </a:txBody>
                  <a:tcPr marL="56587" marR="56587" marT="15645" marB="15645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8607640"/>
                  </a:ext>
                </a:extLst>
              </a:tr>
              <a:tr h="34174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587" marR="56587" marT="15645" marB="1564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교구비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강의실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587" marR="56587" marT="15645" marB="15645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42,495,000</a:t>
                      </a:r>
                    </a:p>
                  </a:txBody>
                  <a:tcPr marL="56587" marR="56587" marT="15645" marB="15645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587" marR="56587" marT="15645" marB="15645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원장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587" marR="56587" marT="15645" marB="15645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12×5,000,000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587" marR="56587" marT="15645" marB="15645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60,000,000</a:t>
                      </a:r>
                    </a:p>
                  </a:txBody>
                  <a:tcPr marL="56587" marR="56587" marT="15645" marB="15645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587" marR="56587" marT="15645" marB="15645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1384349"/>
                  </a:ext>
                </a:extLst>
              </a:tr>
              <a:tr h="41219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en-US" sz="1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587" marR="56587" marT="15645" marB="1564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사무실</a:t>
                      </a:r>
                    </a:p>
                  </a:txBody>
                  <a:tcPr marL="56587" marR="56587" marT="15645" marB="15645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16,960,000</a:t>
                      </a:r>
                    </a:p>
                  </a:txBody>
                  <a:tcPr marL="56587" marR="56587" marT="15645" marB="15645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587" marR="56587" marT="15645" marB="15645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교무처장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587" marR="56587" marT="15645" marB="15645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12×4,000,000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587" marR="56587" marT="15645" marB="15645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48,000,000</a:t>
                      </a:r>
                    </a:p>
                  </a:txBody>
                  <a:tcPr marL="56587" marR="56587" marT="15645" marB="15645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587" marR="56587" marT="15645" marB="15645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3036429"/>
                  </a:ext>
                </a:extLst>
              </a:tr>
              <a:tr h="41219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  <a:endParaRPr lang="en-US" sz="1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587" marR="56587" marT="15645" marB="1564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휴게시설</a:t>
                      </a:r>
                    </a:p>
                  </a:txBody>
                  <a:tcPr marL="56587" marR="56587" marT="15645" marB="15645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14,670,000</a:t>
                      </a:r>
                    </a:p>
                  </a:txBody>
                  <a:tcPr marL="56587" marR="56587" marT="15645" marB="15645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587" marR="56587" marT="15645" marB="15645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행정직원</a:t>
                      </a:r>
                    </a:p>
                  </a:txBody>
                  <a:tcPr marL="56587" marR="56587" marT="15645" marB="15645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12×3,000,000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587" marR="56587" marT="15645" marB="15645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36,000,000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587" marR="56587" marT="15645" marB="15645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587" marR="56587" marT="15645" marB="15645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2856123"/>
                  </a:ext>
                </a:extLst>
              </a:tr>
              <a:tr h="41219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  <a:endParaRPr lang="en-US" sz="1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587" marR="56587" marT="15645" marB="1564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사무행정비</a:t>
                      </a:r>
                    </a:p>
                  </a:txBody>
                  <a:tcPr marL="56587" marR="56587" marT="15645" marB="15645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3,900,000</a:t>
                      </a:r>
                    </a:p>
                  </a:txBody>
                  <a:tcPr marL="56587" marR="56587" marT="15645" marB="15645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587" marR="56587" marT="15645" marB="15645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관리직원</a:t>
                      </a:r>
                    </a:p>
                  </a:txBody>
                  <a:tcPr marL="56587" marR="56587" marT="15645" marB="15645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12×2,500,000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587" marR="56587" marT="15645" marB="15645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30,000,000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587" marR="56587" marT="15645" marB="15645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587" marR="56587" marT="15645" marB="15645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279281"/>
                  </a:ext>
                </a:extLst>
              </a:tr>
              <a:tr h="41219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en-US" sz="1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587" marR="56587" marT="15645" marB="1564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전기료</a:t>
                      </a:r>
                    </a:p>
                  </a:txBody>
                  <a:tcPr marL="56587" marR="56587" marT="15645" marB="15645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9,900,000</a:t>
                      </a:r>
                    </a:p>
                  </a:txBody>
                  <a:tcPr marL="56587" marR="56587" marT="15645" marB="15645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587" marR="56587" marT="15645" marB="15645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강사료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587" marR="56587" marT="15645" marB="15645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과목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×45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×30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만원</a:t>
                      </a:r>
                    </a:p>
                  </a:txBody>
                  <a:tcPr marL="56587" marR="56587" marT="15645" marB="15645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54,000,000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587" marR="56587" marT="15645" marB="15645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587" marR="56587" marT="15645" marB="15645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7999539"/>
                  </a:ext>
                </a:extLst>
              </a:tr>
              <a:tr h="41219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</a:rPr>
                        <a:t>6</a:t>
                      </a:r>
                      <a:endParaRPr lang="en-US" sz="1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587" marR="56587" marT="15645" marB="1564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통신비</a:t>
                      </a:r>
                    </a:p>
                  </a:txBody>
                  <a:tcPr marL="56587" marR="56587" marT="15645" marB="15645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4,600,000</a:t>
                      </a:r>
                    </a:p>
                  </a:txBody>
                  <a:tcPr marL="56587" marR="56587" marT="15645" marB="15645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587" marR="56587" marT="15645" marB="15645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강사료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587" marR="56587" marT="15645" marB="15645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과목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×30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×30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만원</a:t>
                      </a:r>
                    </a:p>
                  </a:txBody>
                  <a:tcPr marL="56587" marR="56587" marT="15645" marB="15645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18,000,000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587" marR="56587" marT="15645" marB="15645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587" marR="56587" marT="15645" marB="15645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747877"/>
                  </a:ext>
                </a:extLst>
              </a:tr>
              <a:tr h="41219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</a:rPr>
                        <a:t>7</a:t>
                      </a:r>
                      <a:endParaRPr lang="en-US" sz="1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587" marR="56587" marT="15645" marB="1564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각종보험</a:t>
                      </a:r>
                    </a:p>
                  </a:txBody>
                  <a:tcPr marL="56587" marR="56587" marT="15645" marB="15645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17,100,000</a:t>
                      </a:r>
                    </a:p>
                  </a:txBody>
                  <a:tcPr marL="56587" marR="56587" marT="15645" marB="15645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587" marR="56587" marT="15645" marB="15645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587" marR="56587" marT="15645" marB="15645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587" marR="56587" marT="15645" marB="15645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587" marR="56587" marT="15645" marB="15645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587" marR="56587" marT="15645" marB="15645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5342209"/>
                  </a:ext>
                </a:extLst>
              </a:tr>
              <a:tr h="41219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</a:rPr>
                        <a:t>8 </a:t>
                      </a:r>
                      <a:endParaRPr lang="en-US" sz="14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587" marR="56587" marT="15645" marB="1564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건물유보수비</a:t>
                      </a:r>
                    </a:p>
                  </a:txBody>
                  <a:tcPr marL="56587" marR="56587" marT="15645" marB="15645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76,000,000</a:t>
                      </a:r>
                    </a:p>
                  </a:txBody>
                  <a:tcPr marL="56587" marR="56587" marT="15645" marB="15645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587" marR="56587" marT="15645" marB="15645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587" marR="56587" marT="15645" marB="15645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587" marR="56587" marT="15645" marB="15645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587" marR="56587" marT="15645" marB="15645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587" marR="56587" marT="15645" marB="15645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0957904"/>
                  </a:ext>
                </a:extLst>
              </a:tr>
              <a:tr h="412191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합계</a:t>
                      </a:r>
                    </a:p>
                  </a:txBody>
                  <a:tcPr marL="56587" marR="56587" marT="15645" marB="1564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185,625,000</a:t>
                      </a:r>
                    </a:p>
                  </a:txBody>
                  <a:tcPr marL="56587" marR="56587" marT="15645" marB="15645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587" marR="56587" marT="15645" marB="15645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합계</a:t>
                      </a:r>
                    </a:p>
                  </a:txBody>
                  <a:tcPr marL="56587" marR="56587" marT="15645" marB="15645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246,000,000</a:t>
                      </a:r>
                    </a:p>
                  </a:txBody>
                  <a:tcPr marL="56587" marR="56587" marT="15645" marB="15645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6587" marR="56587" marT="15645" marB="15645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80780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8083993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11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1FDBE9-4C2A-45A2-A304-F5335CA389AB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2.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평생교육 정책 및 필요성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F973D38-83ED-4FC8-8E84-C6770ECACB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382" y="749576"/>
            <a:ext cx="6614733" cy="5358848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3A353D76-F6FA-4D8A-985B-025FFF27CEB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7368428" y="1367407"/>
            <a:ext cx="4434190" cy="4009935"/>
          </a:xfrm>
          <a:prstGeom prst="rect">
            <a:avLst/>
          </a:prstGeom>
          <a:ln w="88900" cap="sq">
            <a:noFill/>
            <a:miter/>
          </a:ln>
          <a:effectLst>
            <a:outerShdw blurRad="127000" dist="127000" dir="27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ko-KR" altLang="en-US" smtClean="0"/>
              <a:pPr lvl="0">
                <a:defRPr/>
              </a:pPr>
              <a:t>110</a:t>
            </a:fld>
            <a:endParaRPr lang="ko-KR" altLang="en-US"/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02F77281-1B8D-9F86-D715-2F32358F7FA5}"/>
              </a:ext>
            </a:extLst>
          </p:cNvPr>
          <p:cNvCxnSpPr/>
          <p:nvPr/>
        </p:nvCxnSpPr>
        <p:spPr>
          <a:xfrm>
            <a:off x="0" y="619392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직사각형 17">
            <a:extLst>
              <a:ext uri="{FF2B5EF4-FFF2-40B4-BE49-F238E27FC236}">
                <a16:creationId xmlns:a16="http://schemas.microsoft.com/office/drawing/2014/main" id="{B72AE0AF-5E18-52D7-A799-2B336BF99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>
              <a:defRPr/>
            </a:pPr>
            <a:r>
              <a:rPr lang="ko-KR" altLang="en-US" b="1" dirty="0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C1EDFB22-5B05-3F13-35FC-3E3291359BCD}"/>
              </a:ext>
            </a:extLst>
          </p:cNvPr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C2F3DD1-33ED-1523-A4B0-1AF448942DBB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9.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 평생학습관 운영예산 및 교육과정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3FC6412-54D8-5BE2-B381-FF49E5776B0E}"/>
              </a:ext>
            </a:extLst>
          </p:cNvPr>
          <p:cNvSpPr txBox="1"/>
          <p:nvPr/>
        </p:nvSpPr>
        <p:spPr>
          <a:xfrm>
            <a:off x="487275" y="714724"/>
            <a:ext cx="5365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나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. 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 평생학습관 운영예산 계획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(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세부예산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)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A4AD32-BD48-1D5E-0B54-FA12B727BFC1}"/>
              </a:ext>
            </a:extLst>
          </p:cNvPr>
          <p:cNvSpPr txBox="1"/>
          <p:nvPr/>
        </p:nvSpPr>
        <p:spPr>
          <a:xfrm>
            <a:off x="774441" y="1160755"/>
            <a:ext cx="61022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 강의실 시설비</a:t>
            </a:r>
            <a:r>
              <a:rPr lang="en-US" altLang="ko-KR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(</a:t>
            </a:r>
            <a:r>
              <a:rPr lang="ko-KR" altLang="en-US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교구비</a:t>
            </a:r>
            <a:r>
              <a:rPr lang="en-US" altLang="ko-KR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)</a:t>
            </a:r>
            <a:r>
              <a:rPr lang="ko-KR" altLang="en-US" b="1" i="0" u="none" strike="noStrike" dirty="0">
                <a:solidFill>
                  <a:srgbClr val="000000"/>
                </a:solidFill>
                <a:latin typeface="HY그래픽M"/>
                <a:ea typeface="HY그래픽M"/>
                <a:cs typeface="HY견고딕"/>
              </a:rPr>
              <a:t> </a:t>
            </a:r>
            <a:endParaRPr lang="ko-KR" altLang="en-US" dirty="0"/>
          </a:p>
        </p:txBody>
      </p:sp>
      <p:graphicFrame>
        <p:nvGraphicFramePr>
          <p:cNvPr id="12" name="표 11">
            <a:extLst>
              <a:ext uri="{FF2B5EF4-FFF2-40B4-BE49-F238E27FC236}">
                <a16:creationId xmlns:a16="http://schemas.microsoft.com/office/drawing/2014/main" id="{637CE28F-D1B7-F204-BA8F-AA7EAE256F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5662131"/>
              </p:ext>
            </p:extLst>
          </p:nvPr>
        </p:nvGraphicFramePr>
        <p:xfrm>
          <a:off x="1095375" y="1650573"/>
          <a:ext cx="10020299" cy="4340479"/>
        </p:xfrm>
        <a:graphic>
          <a:graphicData uri="http://schemas.openxmlformats.org/drawingml/2006/table">
            <a:tbl>
              <a:tblPr>
                <a:tableStyleId>{01A66EDD-3DAB-4C5B-A090-DC80EC1FD486}</a:tableStyleId>
              </a:tblPr>
              <a:tblGrid>
                <a:gridCol w="871930">
                  <a:extLst>
                    <a:ext uri="{9D8B030D-6E8A-4147-A177-3AD203B41FA5}">
                      <a16:colId xmlns:a16="http://schemas.microsoft.com/office/drawing/2014/main" val="2090835398"/>
                    </a:ext>
                  </a:extLst>
                </a:gridCol>
                <a:gridCol w="2454478">
                  <a:extLst>
                    <a:ext uri="{9D8B030D-6E8A-4147-A177-3AD203B41FA5}">
                      <a16:colId xmlns:a16="http://schemas.microsoft.com/office/drawing/2014/main" val="3474549300"/>
                    </a:ext>
                  </a:extLst>
                </a:gridCol>
                <a:gridCol w="3489219">
                  <a:extLst>
                    <a:ext uri="{9D8B030D-6E8A-4147-A177-3AD203B41FA5}">
                      <a16:colId xmlns:a16="http://schemas.microsoft.com/office/drawing/2014/main" val="2775159086"/>
                    </a:ext>
                  </a:extLst>
                </a:gridCol>
                <a:gridCol w="1914809">
                  <a:extLst>
                    <a:ext uri="{9D8B030D-6E8A-4147-A177-3AD203B41FA5}">
                      <a16:colId xmlns:a16="http://schemas.microsoft.com/office/drawing/2014/main" val="4253172930"/>
                    </a:ext>
                  </a:extLst>
                </a:gridCol>
                <a:gridCol w="1289863">
                  <a:extLst>
                    <a:ext uri="{9D8B030D-6E8A-4147-A177-3AD203B41FA5}">
                      <a16:colId xmlns:a16="http://schemas.microsoft.com/office/drawing/2014/main" val="16480006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</a:rPr>
                        <a:t>연번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</a:rPr>
                        <a:t>비품 명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</a:rPr>
                        <a:t>내역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</a:rPr>
                        <a:t>금 액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  <a:ea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</a:rPr>
                        <a:t>비교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6242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양명칠판 스탠드 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</a:rPr>
                        <a:t>set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조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</a:rPr>
                        <a:t>×321,000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원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</a:rPr>
                        <a:t>=1,605,000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>
                          <a:solidFill>
                            <a:srgbClr val="000000"/>
                          </a:solidFill>
                          <a:effectLst/>
                        </a:rPr>
                        <a:t>1,605,000</a:t>
                      </a:r>
                      <a:endParaRPr lang="en-US" sz="11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160" dirty="0">
                          <a:solidFill>
                            <a:srgbClr val="000000"/>
                          </a:solidFill>
                          <a:effectLst/>
                        </a:rPr>
                        <a:t>규격</a:t>
                      </a:r>
                      <a:r>
                        <a:rPr lang="en-US" altLang="ko-KR" sz="1100" kern="0" spc="-160" dirty="0">
                          <a:solidFill>
                            <a:srgbClr val="000000"/>
                          </a:solidFill>
                          <a:effectLst/>
                        </a:rPr>
                        <a:t>:</a:t>
                      </a:r>
                      <a:r>
                        <a:rPr lang="en-US" altLang="ko-KR" sz="1100" kern="0" spc="-270" dirty="0">
                          <a:solidFill>
                            <a:srgbClr val="000000"/>
                          </a:solidFill>
                          <a:effectLst/>
                        </a:rPr>
                        <a:t>1200</a:t>
                      </a:r>
                      <a:r>
                        <a:rPr lang="en-US" altLang="ko-KR" sz="1100" kern="0" spc="-200" dirty="0">
                          <a:solidFill>
                            <a:srgbClr val="000000"/>
                          </a:solidFill>
                          <a:effectLst/>
                        </a:rPr>
                        <a:t>×2400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71887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en-US" sz="11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</a:rPr>
                        <a:t>보드마카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</a:rPr>
                        <a:t>200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개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</a:rPr>
                        <a:t>×800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원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</a:rPr>
                        <a:t>= 160,000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>
                          <a:solidFill>
                            <a:srgbClr val="000000"/>
                          </a:solidFill>
                          <a:effectLst/>
                        </a:rPr>
                        <a:t>160,000</a:t>
                      </a:r>
                      <a:endParaRPr lang="en-US" sz="11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-7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11987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  <a:endParaRPr lang="en-US" sz="11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</a:rPr>
                        <a:t>보드마카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 지우개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</a:rPr>
                        <a:t>50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개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</a:rPr>
                        <a:t>×600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원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</a:rPr>
                        <a:t>= 30,000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>
                          <a:solidFill>
                            <a:srgbClr val="000000"/>
                          </a:solidFill>
                          <a:effectLst/>
                        </a:rPr>
                        <a:t>30,000</a:t>
                      </a:r>
                      <a:endParaRPr lang="en-US" sz="11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-7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061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  <a:endParaRPr lang="en-US" sz="11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높이조절형 </a:t>
                      </a: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</a:rPr>
                        <a:t>강연대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개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</a:rPr>
                        <a:t>×650,000= 3,250,000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>
                          <a:solidFill>
                            <a:srgbClr val="000000"/>
                          </a:solidFill>
                          <a:effectLst/>
                        </a:rPr>
                        <a:t>3,250,000</a:t>
                      </a:r>
                      <a:endParaRPr lang="en-US" sz="11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-7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34326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11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en-US" sz="11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200" dirty="0">
                          <a:solidFill>
                            <a:srgbClr val="000000"/>
                          </a:solidFill>
                          <a:effectLst/>
                        </a:rPr>
                        <a:t>강의 테이블</a:t>
                      </a:r>
                      <a:r>
                        <a:rPr lang="en-US" altLang="ko-KR" sz="1100" kern="0" spc="-200" dirty="0">
                          <a:solidFill>
                            <a:srgbClr val="000000"/>
                          </a:solidFill>
                          <a:effectLst/>
                        </a:rPr>
                        <a:t>(</a:t>
                      </a:r>
                      <a:r>
                        <a:rPr lang="ko-KR" altLang="en-US" sz="1100" kern="0" spc="-200" dirty="0" err="1">
                          <a:solidFill>
                            <a:srgbClr val="000000"/>
                          </a:solidFill>
                          <a:effectLst/>
                        </a:rPr>
                        <a:t>접의식</a:t>
                      </a:r>
                      <a:r>
                        <a:rPr lang="ko-KR" altLang="en-US" sz="1100" kern="0" spc="-200" dirty="0">
                          <a:solidFill>
                            <a:srgbClr val="000000"/>
                          </a:solidFill>
                          <a:effectLst/>
                        </a:rPr>
                        <a:t> 책상</a:t>
                      </a:r>
                      <a:r>
                        <a:rPr lang="en-US" altLang="ko-KR" sz="1100" kern="0" spc="-200" dirty="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</a:rPr>
                        <a:t>60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개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</a:rPr>
                        <a:t>×150,000= 9,000,000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>
                          <a:solidFill>
                            <a:srgbClr val="000000"/>
                          </a:solidFill>
                          <a:effectLst/>
                        </a:rPr>
                        <a:t>9.000,000</a:t>
                      </a:r>
                      <a:endParaRPr lang="en-US" sz="11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-7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24501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>
                          <a:solidFill>
                            <a:srgbClr val="000000"/>
                          </a:solidFill>
                          <a:effectLst/>
                        </a:rPr>
                        <a:t>6</a:t>
                      </a:r>
                      <a:endParaRPr lang="en-US" sz="11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일반용의자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</a:rPr>
                        <a:t>120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개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</a:rPr>
                        <a:t>×80,000= 9,600,000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>
                          <a:solidFill>
                            <a:srgbClr val="000000"/>
                          </a:solidFill>
                          <a:effectLst/>
                        </a:rPr>
                        <a:t>9,600,000</a:t>
                      </a:r>
                      <a:endParaRPr lang="en-US" sz="11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-7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45031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>
                          <a:solidFill>
                            <a:srgbClr val="000000"/>
                          </a:solidFill>
                          <a:effectLst/>
                        </a:rPr>
                        <a:t>7</a:t>
                      </a:r>
                      <a:endParaRPr lang="en-US" sz="11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60" dirty="0" err="1">
                          <a:solidFill>
                            <a:srgbClr val="000000"/>
                          </a:solidFill>
                          <a:effectLst/>
                        </a:rPr>
                        <a:t>프로젝터구입</a:t>
                      </a:r>
                      <a:r>
                        <a:rPr lang="ko-KR" altLang="en-US" sz="1100" kern="0" spc="-60" dirty="0">
                          <a:solidFill>
                            <a:srgbClr val="000000"/>
                          </a:solidFill>
                          <a:effectLst/>
                        </a:rPr>
                        <a:t> 및 설치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조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</a:rPr>
                        <a:t>×2,700,000= 13,500,00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13,500,000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-70" dirty="0">
                          <a:solidFill>
                            <a:srgbClr val="000000"/>
                          </a:solidFill>
                          <a:effectLst/>
                        </a:rPr>
                        <a:t>5000</a:t>
                      </a:r>
                      <a:r>
                        <a:rPr lang="ko-KR" altLang="en-US" sz="1100" kern="0" spc="-70" dirty="0">
                          <a:solidFill>
                            <a:srgbClr val="000000"/>
                          </a:solidFill>
                          <a:effectLst/>
                        </a:rPr>
                        <a:t>안시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83047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>
                          <a:solidFill>
                            <a:srgbClr val="000000"/>
                          </a:solidFill>
                          <a:effectLst/>
                        </a:rPr>
                        <a:t>8</a:t>
                      </a:r>
                      <a:endParaRPr lang="en-US" sz="11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전동스크린 노출형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조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</a:rPr>
                        <a:t>×1,200,000=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6,000,000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-70" dirty="0">
                          <a:solidFill>
                            <a:srgbClr val="000000"/>
                          </a:solidFill>
                          <a:effectLst/>
                        </a:rPr>
                        <a:t>120</a:t>
                      </a:r>
                      <a:r>
                        <a:rPr lang="ko-KR" altLang="en-US" sz="1100" kern="0" spc="-70" dirty="0">
                          <a:solidFill>
                            <a:srgbClr val="000000"/>
                          </a:solidFill>
                          <a:effectLst/>
                        </a:rPr>
                        <a:t>인치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51599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>
                          <a:solidFill>
                            <a:srgbClr val="000000"/>
                          </a:solidFill>
                          <a:effectLst/>
                        </a:rPr>
                        <a:t>9</a:t>
                      </a:r>
                      <a:endParaRPr lang="en-US" sz="11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컴퓨터 세트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조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</a:rPr>
                        <a:t>×1,500,000= 7,500,000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7,500,000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-7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7033824"/>
                  </a:ext>
                </a:extLst>
              </a:tr>
              <a:tr h="7162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>
                          <a:solidFill>
                            <a:srgbClr val="000000"/>
                          </a:solidFill>
                          <a:effectLst/>
                        </a:rPr>
                        <a:t>10</a:t>
                      </a:r>
                      <a:endParaRPr lang="en-US" sz="11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Wi-Fi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공유기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개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</a:rPr>
                        <a:t>×80,000= 400,000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400,000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-7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18896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>
                          <a:solidFill>
                            <a:srgbClr val="000000"/>
                          </a:solidFill>
                          <a:effectLst/>
                        </a:rPr>
                        <a:t>11</a:t>
                      </a:r>
                      <a:endParaRPr lang="en-US" sz="11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시계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개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</a:rPr>
                        <a:t>×50,000= 250,000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250,000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-7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86800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>
                          <a:solidFill>
                            <a:srgbClr val="000000"/>
                          </a:solidFill>
                          <a:effectLst/>
                        </a:rPr>
                        <a:t>12</a:t>
                      </a:r>
                      <a:endParaRPr lang="en-US" sz="11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</a:rPr>
                        <a:t>벽거울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개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</a:rPr>
                        <a:t>×40,000= 200,000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200,000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160" dirty="0">
                          <a:solidFill>
                            <a:srgbClr val="000000"/>
                          </a:solidFill>
                          <a:effectLst/>
                        </a:rPr>
                        <a:t>450</a:t>
                      </a:r>
                      <a:r>
                        <a:rPr 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×750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90713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>
                          <a:solidFill>
                            <a:srgbClr val="000000"/>
                          </a:solidFill>
                          <a:effectLst/>
                        </a:rPr>
                        <a:t>13</a:t>
                      </a:r>
                      <a:endParaRPr lang="en-US" sz="11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사각휴지통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개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</a:rPr>
                        <a:t>×40,000= 200,000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200,000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-160" dirty="0">
                          <a:solidFill>
                            <a:srgbClr val="000000"/>
                          </a:solidFill>
                          <a:effectLst/>
                        </a:rPr>
                        <a:t>50</a:t>
                      </a:r>
                      <a:r>
                        <a:rPr lang="ko-KR" altLang="en-US" sz="1100" kern="0" spc="-160" dirty="0">
                          <a:solidFill>
                            <a:srgbClr val="000000"/>
                          </a:solidFill>
                          <a:effectLst/>
                        </a:rPr>
                        <a:t>리터</a:t>
                      </a:r>
                      <a:endParaRPr lang="ko-KR" altLang="en-US" sz="1100" kern="0" spc="-16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  <a:ea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1517037"/>
                  </a:ext>
                </a:extLst>
              </a:tr>
              <a:tr h="7162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>
                          <a:solidFill>
                            <a:srgbClr val="000000"/>
                          </a:solidFill>
                          <a:effectLst/>
                        </a:rPr>
                        <a:t>14</a:t>
                      </a:r>
                      <a:endParaRPr lang="en-US" sz="11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예비비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3,000,000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-7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9965977"/>
                  </a:ext>
                </a:extLst>
              </a:tr>
              <a:tr h="0">
                <a:tc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</a:rPr>
                        <a:t>합계</a:t>
                      </a:r>
                      <a:endParaRPr lang="ko-KR" altLang="en-US" sz="1100" b="1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kern="0" spc="0" dirty="0">
                          <a:solidFill>
                            <a:srgbClr val="000000"/>
                          </a:solidFill>
                          <a:effectLst/>
                        </a:rPr>
                        <a:t>42,495,000</a:t>
                      </a:r>
                      <a:endParaRPr lang="en-US" sz="1100" b="1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-7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54052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1453475"/>
      </p:ext>
    </p:extLst>
  </p:cSld>
  <p:clrMapOvr>
    <a:masterClrMapping/>
  </p:clrMapOvr>
  <p:transition/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ko-KR" altLang="en-US" smtClean="0"/>
              <a:pPr lvl="0">
                <a:defRPr/>
              </a:pPr>
              <a:t>111</a:t>
            </a:fld>
            <a:endParaRPr lang="ko-KR" altLang="en-US"/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02F77281-1B8D-9F86-D715-2F32358F7FA5}"/>
              </a:ext>
            </a:extLst>
          </p:cNvPr>
          <p:cNvCxnSpPr/>
          <p:nvPr/>
        </p:nvCxnSpPr>
        <p:spPr>
          <a:xfrm>
            <a:off x="0" y="619392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직사각형 17">
            <a:extLst>
              <a:ext uri="{FF2B5EF4-FFF2-40B4-BE49-F238E27FC236}">
                <a16:creationId xmlns:a16="http://schemas.microsoft.com/office/drawing/2014/main" id="{B72AE0AF-5E18-52D7-A799-2B336BF99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>
              <a:defRPr/>
            </a:pPr>
            <a:r>
              <a:rPr lang="ko-KR" altLang="en-US" b="1" dirty="0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C1EDFB22-5B05-3F13-35FC-3E3291359BCD}"/>
              </a:ext>
            </a:extLst>
          </p:cNvPr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C2F3DD1-33ED-1523-A4B0-1AF448942DBB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9.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 평생학습관 운영예산 및 교육과정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3FC6412-54D8-5BE2-B381-FF49E5776B0E}"/>
              </a:ext>
            </a:extLst>
          </p:cNvPr>
          <p:cNvSpPr txBox="1"/>
          <p:nvPr/>
        </p:nvSpPr>
        <p:spPr>
          <a:xfrm>
            <a:off x="487275" y="714724"/>
            <a:ext cx="5365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나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. 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 평생학습관 운영예산 계획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A4AD32-BD48-1D5E-0B54-FA12B727BFC1}"/>
              </a:ext>
            </a:extLst>
          </p:cNvPr>
          <p:cNvSpPr txBox="1"/>
          <p:nvPr/>
        </p:nvSpPr>
        <p:spPr>
          <a:xfrm>
            <a:off x="774441" y="1160755"/>
            <a:ext cx="61022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 사무실 시설비</a:t>
            </a:r>
            <a:r>
              <a:rPr lang="ko-KR" altLang="en-US" b="1" i="0" u="none" strike="noStrike" dirty="0">
                <a:solidFill>
                  <a:srgbClr val="000000"/>
                </a:solidFill>
                <a:latin typeface="HY그래픽M"/>
                <a:ea typeface="HY그래픽M"/>
                <a:cs typeface="HY견고딕"/>
              </a:rPr>
              <a:t> </a:t>
            </a:r>
            <a:endParaRPr lang="ko-KR" altLang="en-US" dirty="0"/>
          </a:p>
        </p:txBody>
      </p:sp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D4CB3F9D-FB43-AD1F-2CA8-B83D0303C7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1536188"/>
              </p:ext>
            </p:extLst>
          </p:nvPr>
        </p:nvGraphicFramePr>
        <p:xfrm>
          <a:off x="867748" y="1616373"/>
          <a:ext cx="10151705" cy="4340690"/>
        </p:xfrm>
        <a:graphic>
          <a:graphicData uri="http://schemas.openxmlformats.org/drawingml/2006/table">
            <a:tbl>
              <a:tblPr>
                <a:tableStyleId>{01A66EDD-3DAB-4C5B-A090-DC80EC1FD486}</a:tableStyleId>
              </a:tblPr>
              <a:tblGrid>
                <a:gridCol w="489818">
                  <a:extLst>
                    <a:ext uri="{9D8B030D-6E8A-4147-A177-3AD203B41FA5}">
                      <a16:colId xmlns:a16="http://schemas.microsoft.com/office/drawing/2014/main" val="1149023464"/>
                    </a:ext>
                  </a:extLst>
                </a:gridCol>
                <a:gridCol w="1497601">
                  <a:extLst>
                    <a:ext uri="{9D8B030D-6E8A-4147-A177-3AD203B41FA5}">
                      <a16:colId xmlns:a16="http://schemas.microsoft.com/office/drawing/2014/main" val="3284033032"/>
                    </a:ext>
                  </a:extLst>
                </a:gridCol>
                <a:gridCol w="2293338">
                  <a:extLst>
                    <a:ext uri="{9D8B030D-6E8A-4147-A177-3AD203B41FA5}">
                      <a16:colId xmlns:a16="http://schemas.microsoft.com/office/drawing/2014/main" val="683705189"/>
                    </a:ext>
                  </a:extLst>
                </a:gridCol>
                <a:gridCol w="965576">
                  <a:extLst>
                    <a:ext uri="{9D8B030D-6E8A-4147-A177-3AD203B41FA5}">
                      <a16:colId xmlns:a16="http://schemas.microsoft.com/office/drawing/2014/main" val="3941226271"/>
                    </a:ext>
                  </a:extLst>
                </a:gridCol>
                <a:gridCol w="458642">
                  <a:extLst>
                    <a:ext uri="{9D8B030D-6E8A-4147-A177-3AD203B41FA5}">
                      <a16:colId xmlns:a16="http://schemas.microsoft.com/office/drawing/2014/main" val="1933358566"/>
                    </a:ext>
                  </a:extLst>
                </a:gridCol>
                <a:gridCol w="1366907">
                  <a:extLst>
                    <a:ext uri="{9D8B030D-6E8A-4147-A177-3AD203B41FA5}">
                      <a16:colId xmlns:a16="http://schemas.microsoft.com/office/drawing/2014/main" val="2529401079"/>
                    </a:ext>
                  </a:extLst>
                </a:gridCol>
                <a:gridCol w="2058921">
                  <a:extLst>
                    <a:ext uri="{9D8B030D-6E8A-4147-A177-3AD203B41FA5}">
                      <a16:colId xmlns:a16="http://schemas.microsoft.com/office/drawing/2014/main" val="2781973929"/>
                    </a:ext>
                  </a:extLst>
                </a:gridCol>
                <a:gridCol w="1020902">
                  <a:extLst>
                    <a:ext uri="{9D8B030D-6E8A-4147-A177-3AD203B41FA5}">
                      <a16:colId xmlns:a16="http://schemas.microsoft.com/office/drawing/2014/main" val="2262477462"/>
                    </a:ext>
                  </a:extLst>
                </a:gridCol>
              </a:tblGrid>
              <a:tr h="25079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</a:rPr>
                        <a:t>NO</a:t>
                      </a:r>
                      <a:endParaRPr lang="en-US" sz="1400" b="1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</a:rPr>
                        <a:t>비품 명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</a:rPr>
                        <a:t>내역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</a:rPr>
                        <a:t>금 액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  <a:ea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</a:rPr>
                        <a:t>NO</a:t>
                      </a:r>
                      <a:endParaRPr lang="en-US" sz="1400" b="1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 err="1">
                          <a:solidFill>
                            <a:srgbClr val="000000"/>
                          </a:solidFill>
                          <a:effectLst/>
                        </a:rPr>
                        <a:t>비품명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</a:rPr>
                        <a:t>내역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</a:rPr>
                        <a:t>금 액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  <a:ea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6083106"/>
                  </a:ext>
                </a:extLst>
              </a:tr>
              <a:tr h="23247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사무실책상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조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×150,000= 600,000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</a:rPr>
                        <a:t>600,000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</a:rPr>
                        <a:t>14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</a:rPr>
                        <a:t>찻잔 수납장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개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×150,000= 150,000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</a:rPr>
                        <a:t>150,000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2440055"/>
                  </a:ext>
                </a:extLst>
              </a:tr>
              <a:tr h="23247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</a:rPr>
                        <a:t>사무실 의자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개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×100,000= 400,000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</a:rPr>
                        <a:t>400,000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</a:rPr>
                        <a:t>15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스탠드 옷걸이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</a:rPr>
                        <a:t>개</a:t>
                      </a: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</a:rPr>
                        <a:t>×50,000= 200,000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200,000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5071364"/>
                  </a:ext>
                </a:extLst>
              </a:tr>
              <a:tr h="23247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</a:rPr>
                        <a:t>월중해사 및계획표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개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×100,000= 100,000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</a:rPr>
                        <a:t>100,000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</a:rPr>
                        <a:t>16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</a:rPr>
                        <a:t>파티션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개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×50,000= 200,000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</a:rPr>
                        <a:t>200,000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2530255"/>
                  </a:ext>
                </a:extLst>
              </a:tr>
              <a:tr h="23247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</a:rPr>
                        <a:t>전화기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개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×60,000= 240,000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</a:rPr>
                        <a:t>240,000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</a:rPr>
                        <a:t>17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</a:rPr>
                        <a:t>회의용 테이블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</a:rPr>
                        <a:t>개</a:t>
                      </a: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</a:rPr>
                        <a:t>×200,000= 200,000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</a:rPr>
                        <a:t>200,000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3419308"/>
                  </a:ext>
                </a:extLst>
              </a:tr>
              <a:tr h="23247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</a:rPr>
                        <a:t>컬러복합기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</a:rPr>
                        <a:t>개</a:t>
                      </a: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</a:rPr>
                        <a:t>×2,300,000= 2,300,000 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2,300,000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</a:rPr>
                        <a:t>18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</a:rPr>
                        <a:t>회의용 의자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10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개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×80,000= 800000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</a:rPr>
                        <a:t>800,000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5011506"/>
                  </a:ext>
                </a:extLst>
              </a:tr>
              <a:tr h="23247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</a:rPr>
                        <a:t>6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</a:rPr>
                        <a:t>문서세단기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개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×1,000,000= 1,000,000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1,000,000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19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</a:rPr>
                        <a:t>코팅기 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</a:rPr>
                        <a:t>개</a:t>
                      </a: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</a:rPr>
                        <a:t>×300,000= 300,000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</a:rPr>
                        <a:t>300,000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948402"/>
                  </a:ext>
                </a:extLst>
              </a:tr>
              <a:tr h="28094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7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</a:rPr>
                        <a:t>철제캐비넷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6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개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×200,000= 1,200,000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1,200,000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20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</a:rPr>
                        <a:t>제본기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개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×500,000= 500,000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</a:rPr>
                        <a:t>500,000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3310451"/>
                  </a:ext>
                </a:extLst>
              </a:tr>
              <a:tr h="23247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</a:rPr>
                        <a:t>8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</a:rPr>
                        <a:t>커피머신기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개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×500,000= 500,000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</a:rPr>
                        <a:t>500,000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</a:rPr>
                        <a:t>21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</a:rPr>
                        <a:t>사무용품비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일괄 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1,500,000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</a:rPr>
                        <a:t>1,500,000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5999096"/>
                  </a:ext>
                </a:extLst>
              </a:tr>
              <a:tr h="23247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</a:rPr>
                        <a:t>9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</a:rPr>
                        <a:t>커피포트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개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×50,000= 100,000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</a:rPr>
                        <a:t>100,000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</a:rPr>
                        <a:t>22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시계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개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×50,000= 50,000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</a:rPr>
                        <a:t>50,000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3021761"/>
                  </a:ext>
                </a:extLst>
              </a:tr>
              <a:tr h="27833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</a:rPr>
                        <a:t>10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</a:rPr>
                        <a:t>정수기렌탈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대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×12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개월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×30,000= 360,000 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360,000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</a:rPr>
                        <a:t>23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</a:rPr>
                        <a:t>벽거울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개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×40,000= 80,000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</a:rPr>
                        <a:t>80,000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2422680"/>
                  </a:ext>
                </a:extLst>
              </a:tr>
              <a:tr h="26125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</a:rPr>
                        <a:t>11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</a:rPr>
                        <a:t>냉장고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대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×2,000,000= 2,000,000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</a:rPr>
                        <a:t>2,000,000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</a:rPr>
                        <a:t>24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</a:rPr>
                        <a:t>사각휴지통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개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×40,000= 80,000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</a:rPr>
                        <a:t>80,000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7630531"/>
                  </a:ext>
                </a:extLst>
              </a:tr>
              <a:tr h="23247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</a:rPr>
                        <a:t>12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</a:rPr>
                        <a:t>책장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개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×150,000= 600,000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</a:rPr>
                        <a:t>600,000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</a:rPr>
                        <a:t>25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</a:rPr>
                        <a:t>예비비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</a:rPr>
                        <a:t>3,000,000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9335160"/>
                  </a:ext>
                </a:extLst>
              </a:tr>
              <a:tr h="26144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</a:rPr>
                        <a:t>13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주방 그릇 수납장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개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×500,000= 500,000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</a:rPr>
                        <a:t>500,000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-16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-16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-16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-16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4308855"/>
                  </a:ext>
                </a:extLst>
              </a:tr>
              <a:tr h="232474">
                <a:tc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</a:rPr>
                        <a:t>합계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</a:rPr>
                        <a:t>16,960,000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6471" marR="56471" marT="15613" marB="15613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58924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2158209"/>
      </p:ext>
    </p:extLst>
  </p:cSld>
  <p:clrMapOvr>
    <a:masterClrMapping/>
  </p:clrMapOvr>
  <p:transition/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ko-KR" altLang="en-US" smtClean="0"/>
              <a:pPr lvl="0">
                <a:defRPr/>
              </a:pPr>
              <a:t>112</a:t>
            </a:fld>
            <a:endParaRPr lang="ko-KR" altLang="en-US"/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02F77281-1B8D-9F86-D715-2F32358F7FA5}"/>
              </a:ext>
            </a:extLst>
          </p:cNvPr>
          <p:cNvCxnSpPr/>
          <p:nvPr/>
        </p:nvCxnSpPr>
        <p:spPr>
          <a:xfrm>
            <a:off x="0" y="619392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직사각형 17">
            <a:extLst>
              <a:ext uri="{FF2B5EF4-FFF2-40B4-BE49-F238E27FC236}">
                <a16:creationId xmlns:a16="http://schemas.microsoft.com/office/drawing/2014/main" id="{B72AE0AF-5E18-52D7-A799-2B336BF99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>
              <a:defRPr/>
            </a:pPr>
            <a:r>
              <a:rPr lang="ko-KR" altLang="en-US" b="1" dirty="0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C1EDFB22-5B05-3F13-35FC-3E3291359BCD}"/>
              </a:ext>
            </a:extLst>
          </p:cNvPr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C2F3DD1-33ED-1523-A4B0-1AF448942DBB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9.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 평생학습관 운영예산 및 교육과정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3FC6412-54D8-5BE2-B381-FF49E5776B0E}"/>
              </a:ext>
            </a:extLst>
          </p:cNvPr>
          <p:cNvSpPr txBox="1"/>
          <p:nvPr/>
        </p:nvSpPr>
        <p:spPr>
          <a:xfrm>
            <a:off x="487275" y="714724"/>
            <a:ext cx="5365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나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. 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 평생학습관 운영예산 계획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A4AD32-BD48-1D5E-0B54-FA12B727BFC1}"/>
              </a:ext>
            </a:extLst>
          </p:cNvPr>
          <p:cNvSpPr txBox="1"/>
          <p:nvPr/>
        </p:nvSpPr>
        <p:spPr>
          <a:xfrm>
            <a:off x="774441" y="1160755"/>
            <a:ext cx="61022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 휴</a:t>
            </a:r>
            <a:r>
              <a:rPr lang="ko-KR" altLang="en-US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게</a:t>
            </a:r>
            <a:r>
              <a:rPr lang="ko-KR" altLang="en-US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시설비</a:t>
            </a:r>
            <a:r>
              <a:rPr lang="ko-KR" altLang="en-US" b="1" i="0" u="none" strike="noStrike" dirty="0">
                <a:solidFill>
                  <a:srgbClr val="000000"/>
                </a:solidFill>
                <a:latin typeface="HY그래픽M"/>
                <a:ea typeface="HY그래픽M"/>
                <a:cs typeface="HY견고딕"/>
              </a:rPr>
              <a:t> </a:t>
            </a:r>
            <a:endParaRPr lang="ko-KR" altLang="en-US" dirty="0"/>
          </a:p>
        </p:txBody>
      </p:sp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id="{36ED40B1-0ABF-DAFD-18AA-DA035313FB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4892410"/>
              </p:ext>
            </p:extLst>
          </p:nvPr>
        </p:nvGraphicFramePr>
        <p:xfrm>
          <a:off x="1104900" y="1709704"/>
          <a:ext cx="9734549" cy="4346328"/>
        </p:xfrm>
        <a:graphic>
          <a:graphicData uri="http://schemas.openxmlformats.org/drawingml/2006/table">
            <a:tbl>
              <a:tblPr>
                <a:tableStyleId>{01A66EDD-3DAB-4C5B-A090-DC80EC1FD486}</a:tableStyleId>
              </a:tblPr>
              <a:tblGrid>
                <a:gridCol w="884681">
                  <a:extLst>
                    <a:ext uri="{9D8B030D-6E8A-4147-A177-3AD203B41FA5}">
                      <a16:colId xmlns:a16="http://schemas.microsoft.com/office/drawing/2014/main" val="3303173743"/>
                    </a:ext>
                  </a:extLst>
                </a:gridCol>
                <a:gridCol w="2490376">
                  <a:extLst>
                    <a:ext uri="{9D8B030D-6E8A-4147-A177-3AD203B41FA5}">
                      <a16:colId xmlns:a16="http://schemas.microsoft.com/office/drawing/2014/main" val="4031626594"/>
                    </a:ext>
                  </a:extLst>
                </a:gridCol>
                <a:gridCol w="3111468">
                  <a:extLst>
                    <a:ext uri="{9D8B030D-6E8A-4147-A177-3AD203B41FA5}">
                      <a16:colId xmlns:a16="http://schemas.microsoft.com/office/drawing/2014/main" val="3838632089"/>
                    </a:ext>
                  </a:extLst>
                </a:gridCol>
                <a:gridCol w="1992798">
                  <a:extLst>
                    <a:ext uri="{9D8B030D-6E8A-4147-A177-3AD203B41FA5}">
                      <a16:colId xmlns:a16="http://schemas.microsoft.com/office/drawing/2014/main" val="378027208"/>
                    </a:ext>
                  </a:extLst>
                </a:gridCol>
                <a:gridCol w="1255226">
                  <a:extLst>
                    <a:ext uri="{9D8B030D-6E8A-4147-A177-3AD203B41FA5}">
                      <a16:colId xmlns:a16="http://schemas.microsoft.com/office/drawing/2014/main" val="3257472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b="1" kern="0" spc="0" dirty="0">
                          <a:solidFill>
                            <a:srgbClr val="000000"/>
                          </a:solidFill>
                          <a:effectLst/>
                        </a:rPr>
                        <a:t>NO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0000"/>
                          </a:solidFill>
                          <a:effectLst/>
                        </a:rPr>
                        <a:t>비품 명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>
                          <a:solidFill>
                            <a:srgbClr val="000000"/>
                          </a:solidFill>
                          <a:effectLst/>
                        </a:rPr>
                        <a:t>내역</a:t>
                      </a:r>
                      <a:endParaRPr lang="ko-KR" altLang="en-US" sz="1300" b="1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0000"/>
                          </a:solidFill>
                          <a:effectLst/>
                        </a:rPr>
                        <a:t>금 액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  <a:ea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0000"/>
                          </a:solidFill>
                          <a:effectLst/>
                        </a:rPr>
                        <a:t>비교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48986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컴퓨터 세트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조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×1,500,000= 4,500,000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4,500,000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-16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70292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원탁 테이블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10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개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×80,000= 800,000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</a:rPr>
                        <a:t>800,000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-16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33752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</a:rPr>
                        <a:t>의자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30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개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×80,000= 800000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</a:rPr>
                        <a:t>2,400,000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-16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6192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Wi-Fi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공유기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개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×80,000= 80,000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80,000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-16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00576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</a:rPr>
                        <a:t>정수기렌탈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대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×12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개월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×30,000= 360,000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360,000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-16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30791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6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</a:rPr>
                        <a:t>커피머신기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개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×500,000= 500,000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</a:rPr>
                        <a:t>500,000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-16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65393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7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커피포트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개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×50,000= 100,000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100,000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-16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18270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</a:rPr>
                        <a:t>8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</a:rPr>
                        <a:t>단책장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개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×150,000= 300,000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300,000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-16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26370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9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컴퓨터 세트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조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×1,500,000= 4,500,000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4,500,000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-16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90038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10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시계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개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×50,000= 50,000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50,000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-16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28279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11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</a:rPr>
                        <a:t>벽거울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개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×40,000= 40,000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40,000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-160" dirty="0">
                          <a:solidFill>
                            <a:srgbClr val="000000"/>
                          </a:solidFill>
                          <a:effectLst/>
                        </a:rPr>
                        <a:t>450</a:t>
                      </a: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×750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4559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12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사각휴지통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개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</a:rPr>
                        <a:t>×40,000= 40,000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40,000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-160" dirty="0">
                          <a:solidFill>
                            <a:srgbClr val="000000"/>
                          </a:solidFill>
                          <a:effectLst/>
                        </a:rPr>
                        <a:t>50</a:t>
                      </a:r>
                      <a:r>
                        <a:rPr lang="ko-KR" altLang="en-US" sz="1200" kern="0" spc="-160" dirty="0">
                          <a:solidFill>
                            <a:srgbClr val="000000"/>
                          </a:solidFill>
                          <a:effectLst/>
                        </a:rPr>
                        <a:t>리터</a:t>
                      </a:r>
                      <a:endParaRPr lang="ko-KR" altLang="en-US" sz="1200" kern="0" spc="-16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  <a:ea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85242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13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예비비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1,000,000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-16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4006409"/>
                  </a:ext>
                </a:extLst>
              </a:tr>
              <a:tr h="0">
                <a:tc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</a:rPr>
                        <a:t>합계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>
                          <a:solidFill>
                            <a:srgbClr val="000000"/>
                          </a:solidFill>
                          <a:effectLst/>
                        </a:rPr>
                        <a:t>14,670,000</a:t>
                      </a:r>
                      <a:endParaRPr lang="en-US" sz="1200" b="1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kern="0" spc="-16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62023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3784332"/>
      </p:ext>
    </p:extLst>
  </p:cSld>
  <p:clrMapOvr>
    <a:masterClrMapping/>
  </p:clrMapOvr>
  <p:transition/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ko-KR" altLang="en-US" smtClean="0"/>
              <a:pPr lvl="0">
                <a:defRPr/>
              </a:pPr>
              <a:t>113</a:t>
            </a:fld>
            <a:endParaRPr lang="ko-KR" altLang="en-US"/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02F77281-1B8D-9F86-D715-2F32358F7FA5}"/>
              </a:ext>
            </a:extLst>
          </p:cNvPr>
          <p:cNvCxnSpPr/>
          <p:nvPr/>
        </p:nvCxnSpPr>
        <p:spPr>
          <a:xfrm>
            <a:off x="0" y="619392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직사각형 17">
            <a:extLst>
              <a:ext uri="{FF2B5EF4-FFF2-40B4-BE49-F238E27FC236}">
                <a16:creationId xmlns:a16="http://schemas.microsoft.com/office/drawing/2014/main" id="{B72AE0AF-5E18-52D7-A799-2B336BF99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>
              <a:defRPr/>
            </a:pPr>
            <a:r>
              <a:rPr lang="ko-KR" altLang="en-US" b="1" dirty="0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C1EDFB22-5B05-3F13-35FC-3E3291359BCD}"/>
              </a:ext>
            </a:extLst>
          </p:cNvPr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C2F3DD1-33ED-1523-A4B0-1AF448942DBB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9.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 평생학습관 운영예산 및 교육과정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3FC6412-54D8-5BE2-B381-FF49E5776B0E}"/>
              </a:ext>
            </a:extLst>
          </p:cNvPr>
          <p:cNvSpPr txBox="1"/>
          <p:nvPr/>
        </p:nvSpPr>
        <p:spPr>
          <a:xfrm>
            <a:off x="487275" y="714724"/>
            <a:ext cx="5365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나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. 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 평생학습관 운영예산 계획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A4AD32-BD48-1D5E-0B54-FA12B727BFC1}"/>
              </a:ext>
            </a:extLst>
          </p:cNvPr>
          <p:cNvSpPr txBox="1"/>
          <p:nvPr/>
        </p:nvSpPr>
        <p:spPr>
          <a:xfrm>
            <a:off x="774441" y="1160755"/>
            <a:ext cx="61022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 기타 비용 및 경비</a:t>
            </a:r>
            <a:r>
              <a:rPr lang="ko-KR" altLang="en-US" b="1" i="0" u="none" strike="noStrike" dirty="0">
                <a:solidFill>
                  <a:srgbClr val="000000"/>
                </a:solidFill>
                <a:latin typeface="HY그래픽M"/>
                <a:ea typeface="HY그래픽M"/>
                <a:cs typeface="HY견고딕"/>
              </a:rPr>
              <a:t> </a:t>
            </a:r>
            <a:endParaRPr lang="ko-KR" altLang="en-US" dirty="0"/>
          </a:p>
        </p:txBody>
      </p:sp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D2E5904D-6775-4553-F9E4-5E8731D834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4620333"/>
              </p:ext>
            </p:extLst>
          </p:nvPr>
        </p:nvGraphicFramePr>
        <p:xfrm>
          <a:off x="1166326" y="1563104"/>
          <a:ext cx="9918442" cy="4550964"/>
        </p:xfrm>
        <a:graphic>
          <a:graphicData uri="http://schemas.openxmlformats.org/drawingml/2006/table">
            <a:tbl>
              <a:tblPr>
                <a:tableStyleId>{01A66EDD-3DAB-4C5B-A090-DC80EC1FD486}</a:tableStyleId>
              </a:tblPr>
              <a:tblGrid>
                <a:gridCol w="551241">
                  <a:extLst>
                    <a:ext uri="{9D8B030D-6E8A-4147-A177-3AD203B41FA5}">
                      <a16:colId xmlns:a16="http://schemas.microsoft.com/office/drawing/2014/main" val="984635818"/>
                    </a:ext>
                  </a:extLst>
                </a:gridCol>
                <a:gridCol w="1361635">
                  <a:extLst>
                    <a:ext uri="{9D8B030D-6E8A-4147-A177-3AD203B41FA5}">
                      <a16:colId xmlns:a16="http://schemas.microsoft.com/office/drawing/2014/main" val="2763118920"/>
                    </a:ext>
                  </a:extLst>
                </a:gridCol>
                <a:gridCol w="2028647">
                  <a:extLst>
                    <a:ext uri="{9D8B030D-6E8A-4147-A177-3AD203B41FA5}">
                      <a16:colId xmlns:a16="http://schemas.microsoft.com/office/drawing/2014/main" val="1063189575"/>
                    </a:ext>
                  </a:extLst>
                </a:gridCol>
                <a:gridCol w="3771958">
                  <a:extLst>
                    <a:ext uri="{9D8B030D-6E8A-4147-A177-3AD203B41FA5}">
                      <a16:colId xmlns:a16="http://schemas.microsoft.com/office/drawing/2014/main" val="2694225561"/>
                    </a:ext>
                  </a:extLst>
                </a:gridCol>
                <a:gridCol w="1507678">
                  <a:extLst>
                    <a:ext uri="{9D8B030D-6E8A-4147-A177-3AD203B41FA5}">
                      <a16:colId xmlns:a16="http://schemas.microsoft.com/office/drawing/2014/main" val="655065044"/>
                    </a:ext>
                  </a:extLst>
                </a:gridCol>
                <a:gridCol w="697283">
                  <a:extLst>
                    <a:ext uri="{9D8B030D-6E8A-4147-A177-3AD203B41FA5}">
                      <a16:colId xmlns:a16="http://schemas.microsoft.com/office/drawing/2014/main" val="3009379608"/>
                    </a:ext>
                  </a:extLst>
                </a:gridCol>
              </a:tblGrid>
              <a:tr h="24870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kern="0" spc="0" dirty="0">
                          <a:solidFill>
                            <a:srgbClr val="000000"/>
                          </a:solidFill>
                          <a:effectLst/>
                        </a:rPr>
                        <a:t>NO</a:t>
                      </a:r>
                      <a:endParaRPr lang="en-US" sz="1050" b="1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</a:rPr>
                        <a:t>용도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</a:rPr>
                        <a:t>비품 명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</a:rPr>
                        <a:t>내역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</a:rPr>
                        <a:t>금 액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  <a:ea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</a:rPr>
                        <a:t>비고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4406596"/>
                  </a:ext>
                </a:extLst>
              </a:tr>
              <a:tr h="24516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kern="0" spc="0" dirty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en-US" sz="105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사무행정비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</a:rPr>
                        <a:t>사무행정비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</a:rPr>
                        <a:t>2,000,000×12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</a:rPr>
                        <a:t>개월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</a:rPr>
                        <a:t>=1,200,000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kern="0" spc="0">
                          <a:solidFill>
                            <a:srgbClr val="000000"/>
                          </a:solidFill>
                          <a:effectLst/>
                        </a:rPr>
                        <a:t>2,400,000</a:t>
                      </a:r>
                      <a:endParaRPr lang="en-US" sz="105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154530"/>
                  </a:ext>
                </a:extLst>
              </a:tr>
              <a:tr h="24516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kern="0" spc="0" dirty="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en-US" sz="105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</a:rPr>
                        <a:t>예비비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kern="0" spc="0">
                          <a:solidFill>
                            <a:srgbClr val="000000"/>
                          </a:solidFill>
                          <a:effectLst/>
                        </a:rPr>
                        <a:t>1,500,000</a:t>
                      </a:r>
                      <a:endParaRPr lang="en-US" sz="105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5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5213646"/>
                  </a:ext>
                </a:extLst>
              </a:tr>
              <a:tr h="245168">
                <a:tc gridSpan="4"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kern="0" spc="0" dirty="0">
                          <a:solidFill>
                            <a:srgbClr val="000000"/>
                          </a:solidFill>
                          <a:effectLst/>
                        </a:rPr>
                        <a:t>합계</a:t>
                      </a:r>
                      <a:endParaRPr lang="ko-KR" altLang="en-US" sz="1050" b="1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kern="0" spc="0" dirty="0">
                          <a:solidFill>
                            <a:srgbClr val="000000"/>
                          </a:solidFill>
                          <a:effectLst/>
                        </a:rPr>
                        <a:t>3,900,000</a:t>
                      </a:r>
                      <a:endParaRPr lang="en-US" sz="1050" b="1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5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7478860"/>
                  </a:ext>
                </a:extLst>
              </a:tr>
              <a:tr h="24516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kern="0" spc="0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  <a:endParaRPr lang="en-US" sz="105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전기료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0">
                          <a:solidFill>
                            <a:srgbClr val="000000"/>
                          </a:solidFill>
                          <a:effectLst/>
                        </a:rPr>
                        <a:t>전기사용료</a:t>
                      </a:r>
                      <a:endParaRPr lang="ko-KR" altLang="en-US" sz="105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</a:rPr>
                        <a:t>700,000×12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</a:rPr>
                        <a:t>개월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</a:rPr>
                        <a:t>= 8,400,000 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kern="0" spc="0">
                          <a:solidFill>
                            <a:srgbClr val="000000"/>
                          </a:solidFill>
                          <a:effectLst/>
                        </a:rPr>
                        <a:t>8,400,000</a:t>
                      </a:r>
                      <a:endParaRPr lang="en-US" sz="105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5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6382714"/>
                  </a:ext>
                </a:extLst>
              </a:tr>
              <a:tr h="24516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kern="0" spc="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  <a:endParaRPr lang="en-US" sz="105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0">
                          <a:solidFill>
                            <a:srgbClr val="000000"/>
                          </a:solidFill>
                          <a:effectLst/>
                        </a:rPr>
                        <a:t>예비비</a:t>
                      </a:r>
                      <a:endParaRPr lang="ko-KR" altLang="en-US" sz="105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kern="0" spc="0">
                          <a:solidFill>
                            <a:srgbClr val="000000"/>
                          </a:solidFill>
                          <a:effectLst/>
                        </a:rPr>
                        <a:t>1,500,000</a:t>
                      </a:r>
                      <a:endParaRPr lang="en-US" sz="105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5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3006365"/>
                  </a:ext>
                </a:extLst>
              </a:tr>
              <a:tr h="245168">
                <a:tc gridSpan="4"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kern="0" spc="0" dirty="0">
                          <a:solidFill>
                            <a:srgbClr val="000000"/>
                          </a:solidFill>
                          <a:effectLst/>
                        </a:rPr>
                        <a:t>합계</a:t>
                      </a:r>
                      <a:endParaRPr lang="ko-KR" altLang="en-US" sz="1050" b="1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kern="0" spc="0" dirty="0">
                          <a:solidFill>
                            <a:srgbClr val="000000"/>
                          </a:solidFill>
                          <a:effectLst/>
                        </a:rPr>
                        <a:t>9,900,000</a:t>
                      </a:r>
                      <a:endParaRPr lang="en-US" sz="1050" b="1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2451258"/>
                  </a:ext>
                </a:extLst>
              </a:tr>
              <a:tr h="24516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kern="0" spc="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en-US" sz="105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통신</a:t>
                      </a: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비용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0">
                          <a:solidFill>
                            <a:srgbClr val="000000"/>
                          </a:solidFill>
                          <a:effectLst/>
                        </a:rPr>
                        <a:t>전화료</a:t>
                      </a:r>
                      <a:endParaRPr lang="ko-KR" altLang="en-US" sz="105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</a:rPr>
                        <a:t>100,000×12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</a:rPr>
                        <a:t>개월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</a:rPr>
                        <a:t>= 1,200,000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kern="0" spc="0">
                          <a:solidFill>
                            <a:srgbClr val="000000"/>
                          </a:solidFill>
                          <a:effectLst/>
                        </a:rPr>
                        <a:t>1,200,000</a:t>
                      </a:r>
                      <a:endParaRPr lang="en-US" sz="105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5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3778627"/>
                  </a:ext>
                </a:extLst>
              </a:tr>
              <a:tr h="25000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kern="0" spc="0">
                          <a:solidFill>
                            <a:srgbClr val="000000"/>
                          </a:solidFill>
                          <a:effectLst/>
                        </a:rPr>
                        <a:t>6</a:t>
                      </a:r>
                      <a:endParaRPr lang="en-US" sz="105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0">
                          <a:solidFill>
                            <a:srgbClr val="000000"/>
                          </a:solidFill>
                          <a:effectLst/>
                        </a:rPr>
                        <a:t>인터넷비용</a:t>
                      </a:r>
                      <a:endParaRPr lang="ko-KR" altLang="en-US" sz="105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</a:rPr>
                        <a:t>200,000×12</a:t>
                      </a:r>
                      <a:r>
                        <a:rPr lang="ko-KR" altLang="en-US" sz="1050" kern="0" spc="0" dirty="0">
                          <a:solidFill>
                            <a:srgbClr val="000000"/>
                          </a:solidFill>
                          <a:effectLst/>
                        </a:rPr>
                        <a:t>개월</a:t>
                      </a:r>
                      <a:r>
                        <a:rPr lang="en-US" altLang="ko-KR" sz="1050" kern="0" spc="0" dirty="0">
                          <a:solidFill>
                            <a:srgbClr val="000000"/>
                          </a:solidFill>
                          <a:effectLst/>
                        </a:rPr>
                        <a:t>= 2,400,000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kern="0" spc="0">
                          <a:solidFill>
                            <a:srgbClr val="000000"/>
                          </a:solidFill>
                          <a:effectLst/>
                        </a:rPr>
                        <a:t>2,400,000</a:t>
                      </a:r>
                      <a:endParaRPr lang="en-US" sz="105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5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4614885"/>
                  </a:ext>
                </a:extLst>
              </a:tr>
              <a:tr h="24516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5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0">
                          <a:solidFill>
                            <a:srgbClr val="000000"/>
                          </a:solidFill>
                          <a:effectLst/>
                        </a:rPr>
                        <a:t>예비비</a:t>
                      </a:r>
                      <a:endParaRPr lang="ko-KR" altLang="en-US" sz="105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kern="0" spc="0" dirty="0">
                          <a:solidFill>
                            <a:srgbClr val="000000"/>
                          </a:solidFill>
                          <a:effectLst/>
                        </a:rPr>
                        <a:t>1,000,000</a:t>
                      </a:r>
                      <a:endParaRPr lang="en-US" sz="105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5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9338464"/>
                  </a:ext>
                </a:extLst>
              </a:tr>
              <a:tr h="245168">
                <a:tc gridSpan="4"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kern="0" spc="0" dirty="0">
                          <a:solidFill>
                            <a:srgbClr val="000000"/>
                          </a:solidFill>
                          <a:effectLst/>
                        </a:rPr>
                        <a:t>합계</a:t>
                      </a:r>
                      <a:endParaRPr lang="ko-KR" altLang="en-US" sz="1050" b="1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kern="0" spc="0" dirty="0">
                          <a:solidFill>
                            <a:srgbClr val="000000"/>
                          </a:solidFill>
                          <a:effectLst/>
                        </a:rPr>
                        <a:t>4,600,000</a:t>
                      </a:r>
                      <a:endParaRPr lang="en-US" sz="1050" b="1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5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1518746"/>
                  </a:ext>
                </a:extLst>
              </a:tr>
              <a:tr h="24516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kern="0" spc="0">
                          <a:solidFill>
                            <a:srgbClr val="000000"/>
                          </a:solidFill>
                          <a:effectLst/>
                        </a:rPr>
                        <a:t>7</a:t>
                      </a:r>
                      <a:endParaRPr lang="en-US" sz="105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각종</a:t>
                      </a: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보험료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0">
                          <a:solidFill>
                            <a:srgbClr val="000000"/>
                          </a:solidFill>
                          <a:effectLst/>
                        </a:rPr>
                        <a:t>화재보험</a:t>
                      </a:r>
                      <a:endParaRPr lang="ko-KR" altLang="en-US" sz="105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kern="0" spc="-50" dirty="0">
                          <a:solidFill>
                            <a:srgbClr val="000000"/>
                          </a:solidFill>
                          <a:effectLst/>
                        </a:rPr>
                        <a:t>1,200,000×12</a:t>
                      </a:r>
                      <a:r>
                        <a:rPr lang="ko-KR" altLang="en-US" sz="1050" kern="0" spc="-50" dirty="0">
                          <a:solidFill>
                            <a:srgbClr val="000000"/>
                          </a:solidFill>
                          <a:effectLst/>
                        </a:rPr>
                        <a:t>개월</a:t>
                      </a:r>
                      <a:r>
                        <a:rPr lang="en-US" altLang="ko-KR" sz="1050" kern="0" spc="-50" dirty="0">
                          <a:solidFill>
                            <a:srgbClr val="000000"/>
                          </a:solidFill>
                          <a:effectLst/>
                        </a:rPr>
                        <a:t>=14,400,000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kern="0" spc="0" dirty="0">
                          <a:solidFill>
                            <a:srgbClr val="000000"/>
                          </a:solidFill>
                          <a:effectLst/>
                        </a:rPr>
                        <a:t>14,400,000</a:t>
                      </a:r>
                      <a:endParaRPr lang="en-US" sz="105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5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9818266"/>
                  </a:ext>
                </a:extLst>
              </a:tr>
              <a:tr h="25000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kern="0" spc="0">
                          <a:solidFill>
                            <a:srgbClr val="000000"/>
                          </a:solidFill>
                          <a:effectLst/>
                        </a:rPr>
                        <a:t>8</a:t>
                      </a:r>
                      <a:endParaRPr lang="en-US" sz="105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0">
                          <a:solidFill>
                            <a:srgbClr val="000000"/>
                          </a:solidFill>
                          <a:effectLst/>
                        </a:rPr>
                        <a:t>영업배상책임보험</a:t>
                      </a:r>
                      <a:endParaRPr lang="ko-KR" altLang="en-US" sz="105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kern="0" spc="-50" dirty="0">
                          <a:solidFill>
                            <a:srgbClr val="000000"/>
                          </a:solidFill>
                          <a:effectLst/>
                        </a:rPr>
                        <a:t>1,200,000×1</a:t>
                      </a:r>
                      <a:r>
                        <a:rPr lang="ko-KR" altLang="en-US" sz="1050" kern="0" spc="-50" dirty="0">
                          <a:solidFill>
                            <a:srgbClr val="000000"/>
                          </a:solidFill>
                          <a:effectLst/>
                        </a:rPr>
                        <a:t>회</a:t>
                      </a:r>
                      <a:r>
                        <a:rPr lang="en-US" altLang="ko-KR" sz="1050" kern="0" spc="-50" dirty="0">
                          <a:solidFill>
                            <a:srgbClr val="000000"/>
                          </a:solidFill>
                          <a:effectLst/>
                        </a:rPr>
                        <a:t>= 1,200,000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kern="0" spc="0" dirty="0">
                          <a:solidFill>
                            <a:srgbClr val="000000"/>
                          </a:solidFill>
                          <a:effectLst/>
                        </a:rPr>
                        <a:t>1,200,000</a:t>
                      </a:r>
                      <a:endParaRPr lang="en-US" sz="105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5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8831843"/>
                  </a:ext>
                </a:extLst>
              </a:tr>
              <a:tr h="24516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5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0">
                          <a:solidFill>
                            <a:srgbClr val="000000"/>
                          </a:solidFill>
                          <a:effectLst/>
                        </a:rPr>
                        <a:t>예비비</a:t>
                      </a:r>
                      <a:endParaRPr lang="ko-KR" altLang="en-US" sz="105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kern="0" spc="0" dirty="0">
                          <a:solidFill>
                            <a:srgbClr val="000000"/>
                          </a:solidFill>
                          <a:effectLst/>
                        </a:rPr>
                        <a:t>1,500,000</a:t>
                      </a:r>
                      <a:endParaRPr lang="en-US" sz="105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5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832082"/>
                  </a:ext>
                </a:extLst>
              </a:tr>
              <a:tr h="245168">
                <a:tc gridSpan="4"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kern="0" spc="0" dirty="0">
                          <a:solidFill>
                            <a:srgbClr val="000000"/>
                          </a:solidFill>
                          <a:effectLst/>
                        </a:rPr>
                        <a:t>합계</a:t>
                      </a:r>
                      <a:endParaRPr lang="ko-KR" altLang="en-US" sz="1050" b="1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kern="0" spc="0" dirty="0">
                          <a:solidFill>
                            <a:srgbClr val="000000"/>
                          </a:solidFill>
                          <a:effectLst/>
                        </a:rPr>
                        <a:t>17,100,000</a:t>
                      </a:r>
                      <a:endParaRPr lang="en-US" sz="1050" b="1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195903"/>
                  </a:ext>
                </a:extLst>
              </a:tr>
              <a:tr h="24516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kern="0" spc="0">
                          <a:solidFill>
                            <a:srgbClr val="000000"/>
                          </a:solidFill>
                          <a:effectLst/>
                        </a:rPr>
                        <a:t>9</a:t>
                      </a:r>
                      <a:endParaRPr lang="en-US" sz="105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건물</a:t>
                      </a: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</a:rPr>
                        <a:t>유보수비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0">
                          <a:solidFill>
                            <a:srgbClr val="000000"/>
                          </a:solidFill>
                          <a:effectLst/>
                        </a:rPr>
                        <a:t>건물유보수비</a:t>
                      </a:r>
                      <a:endParaRPr lang="ko-KR" altLang="en-US" sz="105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kern="0" spc="-50" dirty="0">
                          <a:solidFill>
                            <a:srgbClr val="000000"/>
                          </a:solidFill>
                          <a:effectLst/>
                        </a:rPr>
                        <a:t>3,000,000×12</a:t>
                      </a:r>
                      <a:r>
                        <a:rPr lang="ko-KR" altLang="en-US" sz="1050" kern="0" spc="-50" dirty="0">
                          <a:solidFill>
                            <a:srgbClr val="000000"/>
                          </a:solidFill>
                          <a:effectLst/>
                        </a:rPr>
                        <a:t>개월</a:t>
                      </a:r>
                      <a:r>
                        <a:rPr lang="en-US" altLang="ko-KR" sz="1050" kern="0" spc="-50" dirty="0">
                          <a:solidFill>
                            <a:srgbClr val="000000"/>
                          </a:solidFill>
                          <a:effectLst/>
                        </a:rPr>
                        <a:t>=36,000,000</a:t>
                      </a: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kern="0" spc="0" dirty="0">
                          <a:solidFill>
                            <a:srgbClr val="000000"/>
                          </a:solidFill>
                          <a:effectLst/>
                        </a:rPr>
                        <a:t>36,000,000</a:t>
                      </a:r>
                      <a:endParaRPr lang="en-US" sz="105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0489218"/>
                  </a:ext>
                </a:extLst>
              </a:tr>
              <a:tr h="25000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kern="0" spc="0">
                          <a:solidFill>
                            <a:srgbClr val="000000"/>
                          </a:solidFill>
                          <a:effectLst/>
                        </a:rPr>
                        <a:t>10</a:t>
                      </a:r>
                      <a:endParaRPr lang="en-US" sz="105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0">
                          <a:solidFill>
                            <a:srgbClr val="000000"/>
                          </a:solidFill>
                          <a:effectLst/>
                        </a:rPr>
                        <a:t>예비비</a:t>
                      </a:r>
                      <a:endParaRPr lang="ko-KR" altLang="en-US" sz="105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50" kern="0" spc="-5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kern="0" spc="0" dirty="0">
                          <a:solidFill>
                            <a:srgbClr val="000000"/>
                          </a:solidFill>
                          <a:effectLst/>
                        </a:rPr>
                        <a:t>40,000,000</a:t>
                      </a:r>
                      <a:endParaRPr lang="en-US" sz="105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480570"/>
                  </a:ext>
                </a:extLst>
              </a:tr>
              <a:tr h="245168">
                <a:tc gridSpan="4"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kern="0" spc="0" dirty="0">
                          <a:solidFill>
                            <a:srgbClr val="000000"/>
                          </a:solidFill>
                          <a:effectLst/>
                        </a:rPr>
                        <a:t>합계</a:t>
                      </a:r>
                      <a:endParaRPr lang="ko-KR" altLang="en-US" sz="1050" b="1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kern="0" spc="0" dirty="0">
                          <a:solidFill>
                            <a:srgbClr val="000000"/>
                          </a:solidFill>
                          <a:effectLst/>
                        </a:rPr>
                        <a:t>76,000,000</a:t>
                      </a:r>
                      <a:endParaRPr lang="en-US" sz="1050" b="1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5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4432" marR="54432" marT="15049" marB="15049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79769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2793284"/>
      </p:ext>
    </p:extLst>
  </p:cSld>
  <p:clrMapOvr>
    <a:masterClrMapping/>
  </p:clrMapOvr>
  <p:transition/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ko-KR" altLang="en-US" smtClean="0"/>
              <a:pPr lvl="0">
                <a:defRPr/>
              </a:pPr>
              <a:t>114</a:t>
            </a:fld>
            <a:endParaRPr lang="ko-KR" altLang="en-US"/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02F77281-1B8D-9F86-D715-2F32358F7FA5}"/>
              </a:ext>
            </a:extLst>
          </p:cNvPr>
          <p:cNvCxnSpPr/>
          <p:nvPr/>
        </p:nvCxnSpPr>
        <p:spPr>
          <a:xfrm>
            <a:off x="0" y="619392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직사각형 17">
            <a:extLst>
              <a:ext uri="{FF2B5EF4-FFF2-40B4-BE49-F238E27FC236}">
                <a16:creationId xmlns:a16="http://schemas.microsoft.com/office/drawing/2014/main" id="{B72AE0AF-5E18-52D7-A799-2B336BF99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>
              <a:defRPr/>
            </a:pPr>
            <a:r>
              <a:rPr lang="ko-KR" altLang="en-US" b="1" dirty="0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C1EDFB22-5B05-3F13-35FC-3E3291359BCD}"/>
              </a:ext>
            </a:extLst>
          </p:cNvPr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C2F3DD1-33ED-1523-A4B0-1AF448942DBB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9.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 평생학습관 운영예산 및 교육과정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3FC6412-54D8-5BE2-B381-FF49E5776B0E}"/>
              </a:ext>
            </a:extLst>
          </p:cNvPr>
          <p:cNvSpPr txBox="1"/>
          <p:nvPr/>
        </p:nvSpPr>
        <p:spPr>
          <a:xfrm>
            <a:off x="487275" y="714724"/>
            <a:ext cx="5365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다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. 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목포시민대학 교육과정 </a:t>
            </a:r>
          </a:p>
        </p:txBody>
      </p:sp>
      <p:sp>
        <p:nvSpPr>
          <p:cNvPr id="8" name="한쪽 모서리가 잘린 사각형 10">
            <a:extLst>
              <a:ext uri="{FF2B5EF4-FFF2-40B4-BE49-F238E27FC236}">
                <a16:creationId xmlns:a16="http://schemas.microsoft.com/office/drawing/2014/main" id="{1045B0E3-6459-4F2F-FE0F-1D9C347933A9}"/>
              </a:ext>
            </a:extLst>
          </p:cNvPr>
          <p:cNvSpPr/>
          <p:nvPr/>
        </p:nvSpPr>
        <p:spPr>
          <a:xfrm>
            <a:off x="522148" y="1996290"/>
            <a:ext cx="1728192" cy="571483"/>
          </a:xfrm>
          <a:prstGeom prst="snip1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교육과정 목적</a:t>
            </a:r>
            <a:endParaRPr lang="en-US" altLang="ko-KR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한쪽 모서리가 잘린 사각형 12">
            <a:extLst>
              <a:ext uri="{FF2B5EF4-FFF2-40B4-BE49-F238E27FC236}">
                <a16:creationId xmlns:a16="http://schemas.microsoft.com/office/drawing/2014/main" id="{17F9CE8F-016B-02F3-6152-8298F1D3C0B1}"/>
              </a:ext>
            </a:extLst>
          </p:cNvPr>
          <p:cNvSpPr/>
          <p:nvPr/>
        </p:nvSpPr>
        <p:spPr>
          <a:xfrm>
            <a:off x="2415047" y="1996290"/>
            <a:ext cx="9178551" cy="562459"/>
          </a:xfrm>
          <a:prstGeom prst="snip1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0" algn="just" defTabSz="914400" rtl="0" eaLnBrk="1" fontAlgn="base" latinLnBrk="1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ko-KR" altLang="en-US" sz="1600" b="0" i="0" u="none" strike="noStrike" kern="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목포시민의 질 향상과  시민 성장의 밑거름을 통해 모두가 함께한 행복한 평생학습 복지체제 구현</a:t>
            </a:r>
            <a:endParaRPr kumimoji="0" lang="en-US" altLang="ko-KR" sz="1600" b="0" i="0" u="none" strike="noStrike" kern="0" cap="none" spc="0" normalizeH="0" baseline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" name="한쪽 모서리가 잘린 사각형 10">
            <a:extLst>
              <a:ext uri="{FF2B5EF4-FFF2-40B4-BE49-F238E27FC236}">
                <a16:creationId xmlns:a16="http://schemas.microsoft.com/office/drawing/2014/main" id="{C39D7342-AC3B-6A09-1F84-442E1502B2C5}"/>
              </a:ext>
            </a:extLst>
          </p:cNvPr>
          <p:cNvSpPr/>
          <p:nvPr/>
        </p:nvSpPr>
        <p:spPr>
          <a:xfrm>
            <a:off x="522148" y="2730198"/>
            <a:ext cx="1728192" cy="633798"/>
          </a:xfrm>
          <a:prstGeom prst="snip1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교육과정 목표</a:t>
            </a:r>
            <a:endParaRPr lang="en-US" altLang="ko-KR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" name="한쪽 모서리가 잘린 사각형 12">
            <a:extLst>
              <a:ext uri="{FF2B5EF4-FFF2-40B4-BE49-F238E27FC236}">
                <a16:creationId xmlns:a16="http://schemas.microsoft.com/office/drawing/2014/main" id="{39C3A17E-5D46-7A00-5E42-513B858626D1}"/>
              </a:ext>
            </a:extLst>
          </p:cNvPr>
          <p:cNvSpPr/>
          <p:nvPr/>
        </p:nvSpPr>
        <p:spPr>
          <a:xfrm>
            <a:off x="2415047" y="2721173"/>
            <a:ext cx="9178551" cy="642822"/>
          </a:xfrm>
          <a:prstGeom prst="snip1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학습자 중심 강좌 운영을 통해 목포시민의 지적 능력 향상과  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100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세 시대에 대비함으로 가치 있는  목포시민으로 활동할 수 있도록 기회를 제공함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1806D888-F8E1-648F-ECFF-C5BB16042473}"/>
              </a:ext>
            </a:extLst>
          </p:cNvPr>
          <p:cNvSpPr/>
          <p:nvPr/>
        </p:nvSpPr>
        <p:spPr>
          <a:xfrm>
            <a:off x="522149" y="1431223"/>
            <a:ext cx="1728192" cy="43182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교육과정 개요</a:t>
            </a:r>
            <a:r>
              <a:rPr lang="en-US" altLang="ko-KR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CA7AD448-8590-E3DD-4E98-3FB5DFCDBDF5}"/>
              </a:ext>
            </a:extLst>
          </p:cNvPr>
          <p:cNvSpPr/>
          <p:nvPr/>
        </p:nvSpPr>
        <p:spPr>
          <a:xfrm>
            <a:off x="522148" y="3811951"/>
            <a:ext cx="1728192" cy="43182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교육과정 원칙</a:t>
            </a:r>
            <a:r>
              <a:rPr lang="en-US" altLang="ko-KR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0F019371-6A8B-D344-5419-E6650656390D}"/>
              </a:ext>
            </a:extLst>
          </p:cNvPr>
          <p:cNvSpPr/>
          <p:nvPr/>
        </p:nvSpPr>
        <p:spPr>
          <a:xfrm>
            <a:off x="504712" y="4396746"/>
            <a:ext cx="5502978" cy="56245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5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첫째</a:t>
            </a:r>
            <a:r>
              <a:rPr lang="en-US" altLang="ko-KR" sz="15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단기 및 장기교육으로 구분하여 교육과정을 운영한다</a:t>
            </a:r>
            <a:r>
              <a:rPr lang="en-US" altLang="ko-KR" sz="15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8109BF5F-8197-9197-45D6-7CF75FC7989A}"/>
              </a:ext>
            </a:extLst>
          </p:cNvPr>
          <p:cNvSpPr/>
          <p:nvPr/>
        </p:nvSpPr>
        <p:spPr>
          <a:xfrm>
            <a:off x="504711" y="5141270"/>
            <a:ext cx="5502978" cy="56102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0" lang="ko-KR" alt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둘</a:t>
            </a:r>
            <a:r>
              <a:rPr lang="ko-KR" altLang="en-US" sz="15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째</a:t>
            </a:r>
            <a:r>
              <a:rPr lang="en-US" altLang="ko-KR" sz="15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시민의 욕구에 따른 계층별 교육과정을 운영한다</a:t>
            </a:r>
            <a:r>
              <a:rPr lang="en-US" altLang="ko-KR" sz="15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F5DFBA89-A16B-A97A-A14D-9C85FF758A73}"/>
              </a:ext>
            </a:extLst>
          </p:cNvPr>
          <p:cNvSpPr/>
          <p:nvPr/>
        </p:nvSpPr>
        <p:spPr>
          <a:xfrm>
            <a:off x="6219182" y="4401293"/>
            <a:ext cx="5502978" cy="56245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0" lang="ko-KR" alt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셋째</a:t>
            </a:r>
            <a:r>
              <a:rPr kumimoji="0" lang="en-US" altLang="ko-KR" sz="1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0" lang="ko-KR" alt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수요자 중심의 교육과정을 </a:t>
            </a:r>
            <a:r>
              <a:rPr lang="ko-KR" altLang="en-US" sz="15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운영한다</a:t>
            </a:r>
            <a:r>
              <a:rPr lang="en-US" altLang="ko-KR" sz="15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kumimoji="0" lang="en-US" altLang="ko-KR" sz="15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AEDDF41A-F7CC-3F75-515C-906405975571}"/>
              </a:ext>
            </a:extLst>
          </p:cNvPr>
          <p:cNvSpPr/>
          <p:nvPr/>
        </p:nvSpPr>
        <p:spPr>
          <a:xfrm>
            <a:off x="6219181" y="5145817"/>
            <a:ext cx="5502978" cy="56102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5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넷째</a:t>
            </a:r>
            <a:r>
              <a:rPr lang="en-US" altLang="ko-KR" sz="15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실생활 문제해결과 활용 가능한 교육과정을 운영한다</a:t>
            </a:r>
            <a:r>
              <a:rPr lang="en-US" altLang="ko-KR" sz="15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r>
              <a:rPr kumimoji="0" lang="en-US" altLang="ko-KR" sz="1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kumimoji="0" lang="ko-KR" altLang="en-US" sz="15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33826925"/>
      </p:ext>
    </p:extLst>
  </p:cSld>
  <p:clrMapOvr>
    <a:masterClrMapping/>
  </p:clrMapOvr>
  <p:transition/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ko-KR" altLang="en-US" smtClean="0"/>
              <a:pPr lvl="0">
                <a:defRPr/>
              </a:pPr>
              <a:t>115</a:t>
            </a:fld>
            <a:endParaRPr lang="ko-KR" altLang="en-US"/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02F77281-1B8D-9F86-D715-2F32358F7FA5}"/>
              </a:ext>
            </a:extLst>
          </p:cNvPr>
          <p:cNvCxnSpPr/>
          <p:nvPr/>
        </p:nvCxnSpPr>
        <p:spPr>
          <a:xfrm>
            <a:off x="0" y="619392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직사각형 17">
            <a:extLst>
              <a:ext uri="{FF2B5EF4-FFF2-40B4-BE49-F238E27FC236}">
                <a16:creationId xmlns:a16="http://schemas.microsoft.com/office/drawing/2014/main" id="{B72AE0AF-5E18-52D7-A799-2B336BF99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>
              <a:defRPr/>
            </a:pPr>
            <a:r>
              <a:rPr lang="ko-KR" altLang="en-US" b="1" dirty="0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C1EDFB22-5B05-3F13-35FC-3E3291359BCD}"/>
              </a:ext>
            </a:extLst>
          </p:cNvPr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C2F3DD1-33ED-1523-A4B0-1AF448942DBB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9.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 평생학습관 운영예산 및 교육과정 </a:t>
            </a:r>
          </a:p>
        </p:txBody>
      </p:sp>
      <p:sp>
        <p:nvSpPr>
          <p:cNvPr id="4" name="한쪽 모서리가 잘린 사각형 9">
            <a:extLst>
              <a:ext uri="{FF2B5EF4-FFF2-40B4-BE49-F238E27FC236}">
                <a16:creationId xmlns:a16="http://schemas.microsoft.com/office/drawing/2014/main" id="{037AFAC0-7C44-A5D9-7EFA-3A08B39B67DE}"/>
              </a:ext>
            </a:extLst>
          </p:cNvPr>
          <p:cNvSpPr/>
          <p:nvPr/>
        </p:nvSpPr>
        <p:spPr>
          <a:xfrm>
            <a:off x="645027" y="2363675"/>
            <a:ext cx="2462067" cy="710950"/>
          </a:xfrm>
          <a:prstGeom prst="snip1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첫째</a:t>
            </a:r>
            <a:endParaRPr lang="en-US" altLang="ko-KR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시민의 자기계발 영역</a:t>
            </a:r>
            <a:endParaRPr lang="en-US" altLang="ko-KR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한쪽 모서리가 잘린 사각형 10">
            <a:extLst>
              <a:ext uri="{FF2B5EF4-FFF2-40B4-BE49-F238E27FC236}">
                <a16:creationId xmlns:a16="http://schemas.microsoft.com/office/drawing/2014/main" id="{D0E03086-64A4-9760-D9AF-1C76D886E819}"/>
              </a:ext>
            </a:extLst>
          </p:cNvPr>
          <p:cNvSpPr/>
          <p:nvPr/>
        </p:nvSpPr>
        <p:spPr>
          <a:xfrm>
            <a:off x="645027" y="3181315"/>
            <a:ext cx="2462067" cy="981347"/>
          </a:xfrm>
          <a:prstGeom prst="snip1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둘째</a:t>
            </a:r>
            <a:endParaRPr lang="en-US" altLang="ko-KR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미래의 인재양성 영역</a:t>
            </a:r>
            <a:endParaRPr lang="en-US" altLang="ko-KR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" name="한쪽 모서리가 잘린 사각형 11">
            <a:extLst>
              <a:ext uri="{FF2B5EF4-FFF2-40B4-BE49-F238E27FC236}">
                <a16:creationId xmlns:a16="http://schemas.microsoft.com/office/drawing/2014/main" id="{FF478D3D-5818-5B3C-D878-CE8B082EE3AD}"/>
              </a:ext>
            </a:extLst>
          </p:cNvPr>
          <p:cNvSpPr/>
          <p:nvPr/>
        </p:nvSpPr>
        <p:spPr>
          <a:xfrm>
            <a:off x="3293706" y="2363675"/>
            <a:ext cx="8197282" cy="700208"/>
          </a:xfrm>
          <a:prstGeom prst="snip1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fontAlgn="base"/>
            <a:r>
              <a:rPr lang="ko-KR" altLang="en-US" sz="1600" b="1" dirty="0">
                <a:latin typeface="휴먼고딕"/>
              </a:rPr>
              <a:t>모든 시민들에게 자기를 계발하고자 하는 자아실현 능력이 있다</a:t>
            </a:r>
            <a:r>
              <a:rPr lang="en-US" altLang="ko-KR" sz="1600" b="1" dirty="0">
                <a:latin typeface="휴먼고딕"/>
              </a:rPr>
              <a:t>. </a:t>
            </a:r>
            <a:r>
              <a:rPr lang="ko-KR" altLang="en-US" sz="1600" b="1" dirty="0">
                <a:latin typeface="휴먼고딕"/>
              </a:rPr>
              <a:t>따라서 시민들의 자아실현을 통한 자기 계발을 통해 시대 변화의 주체로서 그 역할을 다하도록 한다</a:t>
            </a:r>
            <a:r>
              <a:rPr lang="en-US" altLang="ko-KR" sz="1600" b="1" dirty="0">
                <a:latin typeface="휴먼고딕"/>
              </a:rPr>
              <a:t>.</a:t>
            </a:r>
          </a:p>
        </p:txBody>
      </p:sp>
      <p:sp>
        <p:nvSpPr>
          <p:cNvPr id="15" name="한쪽 모서리가 잘린 사각형 12">
            <a:extLst>
              <a:ext uri="{FF2B5EF4-FFF2-40B4-BE49-F238E27FC236}">
                <a16:creationId xmlns:a16="http://schemas.microsoft.com/office/drawing/2014/main" id="{60E06BAA-B5C7-FBCE-FE62-7FEF3DE2759B}"/>
              </a:ext>
            </a:extLst>
          </p:cNvPr>
          <p:cNvSpPr/>
          <p:nvPr/>
        </p:nvSpPr>
        <p:spPr>
          <a:xfrm>
            <a:off x="3293706" y="3181316"/>
            <a:ext cx="8197282" cy="981348"/>
          </a:xfrm>
          <a:prstGeom prst="snip1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fontAlgn="base"/>
            <a:r>
              <a:rPr lang="ko-KR" altLang="en-US" sz="1600" b="1" dirty="0">
                <a:latin typeface="휴먼고딕"/>
              </a:rPr>
              <a:t>미래를 대비하는 지속적 교육과 평생직장 보장 및 수명 연장에 따른 계속적 직업 활동이</a:t>
            </a:r>
            <a:r>
              <a:rPr lang="en-US" altLang="ko-KR" sz="1600" b="1" dirty="0">
                <a:latin typeface="휴먼고딕"/>
              </a:rPr>
              <a:t> </a:t>
            </a:r>
            <a:r>
              <a:rPr lang="ko-KR" altLang="en-US" sz="1600" b="1" dirty="0">
                <a:latin typeface="휴먼고딕"/>
              </a:rPr>
              <a:t>필요한 상황에 맞추어 목포시민들로  하여금 직업과 관련된 다양한 강좌를 개설해 줌으로 계속적 취업활동에 참여하게 하는 직업능력 향상 영역이다</a:t>
            </a:r>
            <a:r>
              <a:rPr lang="en-US" altLang="ko-KR" sz="1600" b="1" dirty="0">
                <a:latin typeface="휴먼고딕"/>
              </a:rPr>
              <a:t>.</a:t>
            </a:r>
            <a:endParaRPr lang="ko-KR" altLang="en-US" sz="1600" b="1" dirty="0">
              <a:latin typeface="휴먼고딕"/>
            </a:endParaRPr>
          </a:p>
        </p:txBody>
      </p:sp>
      <p:sp>
        <p:nvSpPr>
          <p:cNvPr id="17" name="한쪽 모서리가 잘린 사각형 10">
            <a:extLst>
              <a:ext uri="{FF2B5EF4-FFF2-40B4-BE49-F238E27FC236}">
                <a16:creationId xmlns:a16="http://schemas.microsoft.com/office/drawing/2014/main" id="{ABCBDB60-02FC-5639-2A82-F7DDB0E889F7}"/>
              </a:ext>
            </a:extLst>
          </p:cNvPr>
          <p:cNvSpPr/>
          <p:nvPr/>
        </p:nvSpPr>
        <p:spPr>
          <a:xfrm>
            <a:off x="645027" y="4280097"/>
            <a:ext cx="2462067" cy="945062"/>
          </a:xfrm>
          <a:prstGeom prst="snip1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셋째</a:t>
            </a:r>
            <a:endParaRPr lang="en-US" altLang="ko-KR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여가와 문화 영역</a:t>
            </a:r>
            <a:endParaRPr lang="en-US" altLang="ko-KR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8" name="한쪽 모서리가 잘린 사각형 12">
            <a:extLst>
              <a:ext uri="{FF2B5EF4-FFF2-40B4-BE49-F238E27FC236}">
                <a16:creationId xmlns:a16="http://schemas.microsoft.com/office/drawing/2014/main" id="{3FEF2627-AC07-6E5B-44FB-D90CC3D30A53}"/>
              </a:ext>
            </a:extLst>
          </p:cNvPr>
          <p:cNvSpPr/>
          <p:nvPr/>
        </p:nvSpPr>
        <p:spPr>
          <a:xfrm>
            <a:off x="3293706" y="4280099"/>
            <a:ext cx="8197282" cy="912452"/>
          </a:xfrm>
          <a:prstGeom prst="snip1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fontAlgn="base"/>
            <a:r>
              <a:rPr lang="ko-KR" altLang="en-US" sz="1600" b="1" dirty="0">
                <a:latin typeface="휴먼고딕"/>
              </a:rPr>
              <a:t>오늘의 시대는 그 어느 시대보다 자신의 다양한 영역들을 키우려는 의지가 강한 시대적 상황과 각종 문화예술 활동에</a:t>
            </a:r>
            <a:r>
              <a:rPr lang="en-US" altLang="ko-KR" sz="1600" b="1" dirty="0">
                <a:latin typeface="휴먼고딕"/>
              </a:rPr>
              <a:t> </a:t>
            </a:r>
            <a:r>
              <a:rPr lang="ko-KR" altLang="en-US" sz="1600" b="1" dirty="0">
                <a:latin typeface="휴먼고딕"/>
              </a:rPr>
              <a:t>관심이 매우 높은 시대적 상황에 맞추어 목포시민들로 하여금 다양한 문화예술 활동과 여가에 참여할 수 있는 영역이다</a:t>
            </a:r>
            <a:r>
              <a:rPr lang="en-US" altLang="ko-KR" sz="1600" b="1" dirty="0">
                <a:latin typeface="휴먼고딕"/>
              </a:rPr>
              <a:t>.</a:t>
            </a:r>
            <a:endParaRPr lang="ko-KR" altLang="en-US" sz="1600" b="1" dirty="0">
              <a:latin typeface="휴먼고딕"/>
            </a:endParaRPr>
          </a:p>
        </p:txBody>
      </p:sp>
      <p:sp>
        <p:nvSpPr>
          <p:cNvPr id="19" name="한쪽 모서리가 잘린 사각형 10">
            <a:extLst>
              <a:ext uri="{FF2B5EF4-FFF2-40B4-BE49-F238E27FC236}">
                <a16:creationId xmlns:a16="http://schemas.microsoft.com/office/drawing/2014/main" id="{A1508500-6406-D665-6E72-7B12C63C8F44}"/>
              </a:ext>
            </a:extLst>
          </p:cNvPr>
          <p:cNvSpPr/>
          <p:nvPr/>
        </p:nvSpPr>
        <p:spPr>
          <a:xfrm>
            <a:off x="645027" y="5354976"/>
            <a:ext cx="2462067" cy="672608"/>
          </a:xfrm>
          <a:prstGeom prst="snip1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넷째</a:t>
            </a:r>
            <a:endParaRPr lang="en-US" altLang="ko-KR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차별없는</a:t>
            </a:r>
            <a:r>
              <a:rPr lang="ko-KR" altLang="en-US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열린마당</a:t>
            </a:r>
            <a:r>
              <a:rPr lang="ko-KR" altLang="en-US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영역</a:t>
            </a:r>
            <a:endParaRPr lang="en-US" altLang="ko-KR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0" name="한쪽 모서리가 잘린 사각형 12">
            <a:extLst>
              <a:ext uri="{FF2B5EF4-FFF2-40B4-BE49-F238E27FC236}">
                <a16:creationId xmlns:a16="http://schemas.microsoft.com/office/drawing/2014/main" id="{4C515706-B3C1-1B99-6F53-9BFB29D2A283}"/>
              </a:ext>
            </a:extLst>
          </p:cNvPr>
          <p:cNvSpPr/>
          <p:nvPr/>
        </p:nvSpPr>
        <p:spPr>
          <a:xfrm>
            <a:off x="3293706" y="5354975"/>
            <a:ext cx="8197282" cy="672609"/>
          </a:xfrm>
          <a:prstGeom prst="snip1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fontAlgn="base"/>
            <a:r>
              <a:rPr lang="ko-KR" altLang="en-US" sz="1600" b="1" dirty="0">
                <a:latin typeface="휴먼고딕"/>
              </a:rPr>
              <a:t>우리 인간이 </a:t>
            </a:r>
            <a:r>
              <a:rPr lang="ko-KR" altLang="en-US" sz="1600" b="1" dirty="0" err="1">
                <a:latin typeface="휴먼고딕"/>
              </a:rPr>
              <a:t>인간답게</a:t>
            </a:r>
            <a:r>
              <a:rPr lang="ko-KR" altLang="en-US" sz="1600" b="1" dirty="0">
                <a:latin typeface="휴먼고딕"/>
              </a:rPr>
              <a:t> 살아가기 위해서는 시대적 변화에 적응하면서 우리 인간이 갖추어야 할 다양한 영역에 대한 이해와 누구나 차별 없는 세상을 구현할 수 있는 영역이다</a:t>
            </a:r>
            <a:r>
              <a:rPr lang="en-US" altLang="ko-KR" sz="1600" b="1" dirty="0">
                <a:latin typeface="휴먼고딕"/>
              </a:rPr>
              <a:t>.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D48641E3-D1F2-7FBD-D3B9-1008FABD809A}"/>
              </a:ext>
            </a:extLst>
          </p:cNvPr>
          <p:cNvSpPr/>
          <p:nvPr/>
        </p:nvSpPr>
        <p:spPr>
          <a:xfrm>
            <a:off x="645028" y="1616334"/>
            <a:ext cx="10845960" cy="65023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6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600" dirty="0">
                <a:latin typeface="휴먼고딕"/>
              </a:rPr>
              <a:t> </a:t>
            </a:r>
            <a:r>
              <a:rPr lang="ko-KR" altLang="en-US" sz="1600" b="1" dirty="0">
                <a:solidFill>
                  <a:schemeClr val="tx1"/>
                </a:solidFill>
                <a:latin typeface="휴먼고딕"/>
              </a:rPr>
              <a:t>목포시 시민 대학의 교육과정은 총 </a:t>
            </a:r>
            <a:r>
              <a:rPr lang="en-US" altLang="ko-KR" sz="1600" b="1" dirty="0">
                <a:solidFill>
                  <a:schemeClr val="tx1"/>
                </a:solidFill>
                <a:latin typeface="휴먼고딕"/>
              </a:rPr>
              <a:t>4</a:t>
            </a:r>
            <a:r>
              <a:rPr lang="ko-KR" altLang="en-US" sz="1600" b="1" dirty="0">
                <a:solidFill>
                  <a:schemeClr val="tx1"/>
                </a:solidFill>
                <a:latin typeface="휴먼고딕"/>
              </a:rPr>
              <a:t>개로 영역으로 구분하여 시민들이 원하는 강좌에 참여하도록 한다</a:t>
            </a:r>
            <a:r>
              <a:rPr lang="en-US" altLang="ko-KR" sz="1600" b="1" dirty="0">
                <a:solidFill>
                  <a:schemeClr val="tx1"/>
                </a:solidFill>
                <a:latin typeface="휴먼고딕"/>
              </a:rPr>
              <a:t>.</a:t>
            </a:r>
          </a:p>
          <a:p>
            <a:r>
              <a:rPr lang="en-US" altLang="ko-KR" sz="1600" b="1" dirty="0">
                <a:solidFill>
                  <a:schemeClr val="tx1"/>
                </a:solidFill>
                <a:latin typeface="휴먼고딕"/>
              </a:rPr>
              <a:t>  </a:t>
            </a:r>
            <a:r>
              <a:rPr lang="ko-KR" altLang="en-US" sz="1600" b="1" dirty="0">
                <a:solidFill>
                  <a:schemeClr val="tx1"/>
                </a:solidFill>
                <a:latin typeface="휴먼고딕"/>
              </a:rPr>
              <a:t>시민의 자기계발 영역과 미래의 인재양성 영역을 먼저 개설하고 추후 다음 과정을 개설한다</a:t>
            </a:r>
            <a:r>
              <a:rPr lang="en-US" altLang="ko-KR" sz="1600" b="1" dirty="0">
                <a:solidFill>
                  <a:schemeClr val="tx1"/>
                </a:solidFill>
                <a:latin typeface="휴먼고딕"/>
              </a:rPr>
              <a:t>.</a:t>
            </a:r>
            <a:endParaRPr lang="en-US" altLang="ko-KR" sz="1600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BE1C769C-57BC-9A22-18AB-2AB01E17373E}"/>
              </a:ext>
            </a:extLst>
          </p:cNvPr>
          <p:cNvSpPr/>
          <p:nvPr/>
        </p:nvSpPr>
        <p:spPr>
          <a:xfrm>
            <a:off x="645027" y="1119597"/>
            <a:ext cx="1728192" cy="43182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교육과정 특징</a:t>
            </a:r>
            <a:r>
              <a:rPr lang="en-US" altLang="ko-KR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37660836"/>
      </p:ext>
    </p:extLst>
  </p:cSld>
  <p:clrMapOvr>
    <a:masterClrMapping/>
  </p:clrMapOvr>
  <p:transition/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ko-KR" altLang="en-US" smtClean="0"/>
              <a:pPr lvl="0">
                <a:defRPr/>
              </a:pPr>
              <a:t>116</a:t>
            </a:fld>
            <a:endParaRPr lang="ko-KR" altLang="en-US"/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02F77281-1B8D-9F86-D715-2F32358F7FA5}"/>
              </a:ext>
            </a:extLst>
          </p:cNvPr>
          <p:cNvCxnSpPr/>
          <p:nvPr/>
        </p:nvCxnSpPr>
        <p:spPr>
          <a:xfrm>
            <a:off x="0" y="619392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직사각형 17">
            <a:extLst>
              <a:ext uri="{FF2B5EF4-FFF2-40B4-BE49-F238E27FC236}">
                <a16:creationId xmlns:a16="http://schemas.microsoft.com/office/drawing/2014/main" id="{B72AE0AF-5E18-52D7-A799-2B336BF99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>
              <a:defRPr/>
            </a:pPr>
            <a:r>
              <a:rPr lang="ko-KR" altLang="en-US" b="1" dirty="0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C1EDFB22-5B05-3F13-35FC-3E3291359BCD}"/>
              </a:ext>
            </a:extLst>
          </p:cNvPr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C2F3DD1-33ED-1523-A4B0-1AF448942DBB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9.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 평생학습관 운영예산 및 교육과정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3FC6412-54D8-5BE2-B381-FF49E5776B0E}"/>
              </a:ext>
            </a:extLst>
          </p:cNvPr>
          <p:cNvSpPr txBox="1"/>
          <p:nvPr/>
        </p:nvSpPr>
        <p:spPr>
          <a:xfrm>
            <a:off x="487275" y="714724"/>
            <a:ext cx="5365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라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. 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목포시민대학 교육과정의 주요 내용 </a:t>
            </a:r>
          </a:p>
        </p:txBody>
      </p:sp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38C8730C-65A6-8E16-1469-C7D74A8FF7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4205680"/>
              </p:ext>
            </p:extLst>
          </p:nvPr>
        </p:nvGraphicFramePr>
        <p:xfrm>
          <a:off x="905069" y="1596011"/>
          <a:ext cx="10562253" cy="4215400"/>
        </p:xfrm>
        <a:graphic>
          <a:graphicData uri="http://schemas.openxmlformats.org/drawingml/2006/table">
            <a:tbl>
              <a:tblPr>
                <a:tableStyleId>{01A66EDD-3DAB-4C5B-A090-DC80EC1FD486}</a:tableStyleId>
              </a:tblPr>
              <a:tblGrid>
                <a:gridCol w="871051">
                  <a:extLst>
                    <a:ext uri="{9D8B030D-6E8A-4147-A177-3AD203B41FA5}">
                      <a16:colId xmlns:a16="http://schemas.microsoft.com/office/drawing/2014/main" val="2946320231"/>
                    </a:ext>
                  </a:extLst>
                </a:gridCol>
                <a:gridCol w="901338">
                  <a:extLst>
                    <a:ext uri="{9D8B030D-6E8A-4147-A177-3AD203B41FA5}">
                      <a16:colId xmlns:a16="http://schemas.microsoft.com/office/drawing/2014/main" val="4091264078"/>
                    </a:ext>
                  </a:extLst>
                </a:gridCol>
                <a:gridCol w="3637508">
                  <a:extLst>
                    <a:ext uri="{9D8B030D-6E8A-4147-A177-3AD203B41FA5}">
                      <a16:colId xmlns:a16="http://schemas.microsoft.com/office/drawing/2014/main" val="1391792405"/>
                    </a:ext>
                  </a:extLst>
                </a:gridCol>
                <a:gridCol w="2683714">
                  <a:extLst>
                    <a:ext uri="{9D8B030D-6E8A-4147-A177-3AD203B41FA5}">
                      <a16:colId xmlns:a16="http://schemas.microsoft.com/office/drawing/2014/main" val="1517164500"/>
                    </a:ext>
                  </a:extLst>
                </a:gridCol>
                <a:gridCol w="916390">
                  <a:extLst>
                    <a:ext uri="{9D8B030D-6E8A-4147-A177-3AD203B41FA5}">
                      <a16:colId xmlns:a16="http://schemas.microsoft.com/office/drawing/2014/main" val="2585762044"/>
                    </a:ext>
                  </a:extLst>
                </a:gridCol>
                <a:gridCol w="1552252">
                  <a:extLst>
                    <a:ext uri="{9D8B030D-6E8A-4147-A177-3AD203B41FA5}">
                      <a16:colId xmlns:a16="http://schemas.microsoft.com/office/drawing/2014/main" val="2617221039"/>
                    </a:ext>
                  </a:extLst>
                </a:gridCol>
              </a:tblGrid>
              <a:tr h="595370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</a:rPr>
                        <a:t>교육과정 명  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8042" marR="48042" marT="13282" marB="132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</a:rPr>
                        <a:t>주요내용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8042" marR="48042" marT="13282" marB="13282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</a:rPr>
                        <a:t>과정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8042" marR="48042" marT="13282" marB="13282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</a:rPr>
                        <a:t>모집인원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8042" marR="48042" marT="13282" marB="13282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</a:rPr>
                        <a:t>비고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8042" marR="48042" marT="13282" marB="13282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521643"/>
                  </a:ext>
                </a:extLst>
              </a:tr>
              <a:tr h="1711326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</a:rPr>
                        <a:t>시민</a:t>
                      </a:r>
                    </a:p>
                    <a:p>
                      <a:pPr marL="0" marR="0" indent="0" algn="ctr" fontAlgn="base" latinLnBrk="0">
                        <a:lnSpc>
                          <a:spcPct val="15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</a:rPr>
                        <a:t>자기</a:t>
                      </a:r>
                      <a:endParaRPr lang="en-US" altLang="ko-KR" sz="14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5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</a:rPr>
                        <a:t>계발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8042" marR="48042" marT="13282" marB="132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150" dirty="0">
                          <a:solidFill>
                            <a:srgbClr val="000000"/>
                          </a:solidFill>
                          <a:effectLst/>
                        </a:rPr>
                        <a:t>목포 시민</a:t>
                      </a:r>
                      <a:endParaRPr lang="en-US" altLang="ko-KR" sz="1400" kern="0" spc="-15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5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150" dirty="0">
                          <a:solidFill>
                            <a:srgbClr val="000000"/>
                          </a:solidFill>
                          <a:effectLst/>
                        </a:rPr>
                        <a:t>리더십</a:t>
                      </a:r>
                      <a:endParaRPr lang="en-US" altLang="ko-KR" sz="1400" kern="0" spc="-15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5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150" dirty="0">
                          <a:solidFill>
                            <a:srgbClr val="000000"/>
                          </a:solidFill>
                          <a:effectLst/>
                        </a:rPr>
                        <a:t>과정</a:t>
                      </a:r>
                      <a:endParaRPr lang="ko-KR" altLang="en-US" sz="1400" kern="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함초롬바탕" panose="02030604000101010101" pitchFamily="18" charset="-127"/>
                      </a:endParaRPr>
                    </a:p>
                  </a:txBody>
                  <a:tcPr marL="48042" marR="48042" marT="13282" marB="13282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5400" marR="2540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-150" baseline="0" dirty="0">
                          <a:solidFill>
                            <a:srgbClr val="000000"/>
                          </a:solidFill>
                          <a:effectLst/>
                        </a:rPr>
                        <a:t>-  </a:t>
                      </a:r>
                      <a:r>
                        <a:rPr lang="ko-KR" altLang="en-US" sz="1400" kern="0" spc="-150" baseline="0" dirty="0">
                          <a:solidFill>
                            <a:srgbClr val="000000"/>
                          </a:solidFill>
                          <a:effectLst/>
                        </a:rPr>
                        <a:t>목포시민이라면 목포시민으로서 역사적 이해를 통한 </a:t>
                      </a:r>
                      <a:r>
                        <a:rPr lang="ko-KR" altLang="en-US" sz="1400" kern="0" spc="-150" baseline="0" dirty="0" err="1">
                          <a:solidFill>
                            <a:srgbClr val="000000"/>
                          </a:solidFill>
                          <a:effectLst/>
                        </a:rPr>
                        <a:t>목포시민으로서의</a:t>
                      </a:r>
                      <a:r>
                        <a:rPr lang="ko-KR" altLang="en-US" sz="1400" kern="0" spc="-150" baseline="0" dirty="0">
                          <a:solidFill>
                            <a:srgbClr val="000000"/>
                          </a:solidFill>
                          <a:effectLst/>
                        </a:rPr>
                        <a:t>  리더가 역할을 해야 함</a:t>
                      </a:r>
                      <a:r>
                        <a:rPr lang="en-US" altLang="ko-KR" sz="1400" kern="0" spc="-150" baseline="0" dirty="0">
                          <a:solidFill>
                            <a:srgbClr val="000000"/>
                          </a:solidFill>
                          <a:effectLst/>
                        </a:rPr>
                        <a:t>. </a:t>
                      </a:r>
                      <a:r>
                        <a:rPr lang="ko-KR" altLang="en-US" sz="1400" kern="0" spc="-150" baseline="0" dirty="0">
                          <a:solidFill>
                            <a:srgbClr val="000000"/>
                          </a:solidFill>
                          <a:effectLst/>
                        </a:rPr>
                        <a:t>목포시의 역사에 대한 전반적이해를  통해 목포 시민으로서의 역할과 책임을 다할 수 있는 목포 시민으로서의 리더십을 발휘할 수 있는 과정임</a:t>
                      </a:r>
                      <a:endParaRPr lang="ko-KR" altLang="en-US" sz="1400" kern="0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함초롬바탕" panose="02030604000101010101" pitchFamily="18" charset="-127"/>
                      </a:endParaRPr>
                    </a:p>
                  </a:txBody>
                  <a:tcPr marL="48042" marR="48042" marT="13282" marB="13282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5400" marR="25400" indent="0" algn="just" fontAlgn="base" latinLnBrk="1">
                        <a:lnSpc>
                          <a:spcPct val="1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</a:rPr>
                        <a:t> 15</a:t>
                      </a: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</a:rPr>
                        <a:t>주 과정</a:t>
                      </a: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</a:rPr>
                        <a:t>(</a:t>
                      </a: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</a:rPr>
                        <a:t>총 </a:t>
                      </a: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</a:rPr>
                        <a:t>45</a:t>
                      </a: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</a:rPr>
                        <a:t>시간</a:t>
                      </a: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</a:p>
                    <a:p>
                      <a:pPr marL="25400" marR="25400" indent="0" algn="just" fontAlgn="base" latinLnBrk="1">
                        <a:lnSpc>
                          <a:spcPct val="1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</a:rPr>
                        <a:t> 3</a:t>
                      </a: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</a:rPr>
                        <a:t>주</a:t>
                      </a: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</a:rPr>
                        <a:t>:</a:t>
                      </a:r>
                      <a:r>
                        <a:rPr lang="en-US" altLang="ko-KR" sz="1300" kern="0" spc="0" baseline="0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ko-KR" altLang="en-US" sz="1300" kern="0" spc="0" baseline="0" dirty="0">
                          <a:solidFill>
                            <a:srgbClr val="000000"/>
                          </a:solidFill>
                          <a:effectLst/>
                        </a:rPr>
                        <a:t>지도교수</a:t>
                      </a:r>
                      <a:r>
                        <a:rPr lang="en-US" altLang="ko-KR" sz="1300" kern="0" spc="0" baseline="0" dirty="0">
                          <a:solidFill>
                            <a:srgbClr val="000000"/>
                          </a:solidFill>
                          <a:effectLst/>
                        </a:rPr>
                        <a:t> OT </a:t>
                      </a:r>
                      <a:r>
                        <a:rPr lang="ko-KR" altLang="en-US" sz="1300" kern="0" spc="0" baseline="0" dirty="0">
                          <a:solidFill>
                            <a:srgbClr val="000000"/>
                          </a:solidFill>
                          <a:effectLst/>
                        </a:rPr>
                        <a:t>및 상담</a:t>
                      </a:r>
                      <a:endParaRPr lang="en-US" altLang="ko-KR" sz="1300" kern="0" spc="0" baseline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25400" marR="25400" indent="0" algn="just" fontAlgn="base" latinLnBrk="1">
                        <a:lnSpc>
                          <a:spcPct val="1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kern="0" spc="0" baseline="0" dirty="0">
                          <a:solidFill>
                            <a:srgbClr val="000000"/>
                          </a:solidFill>
                          <a:effectLst/>
                        </a:rPr>
                        <a:t> 6</a:t>
                      </a:r>
                      <a:r>
                        <a:rPr lang="ko-KR" altLang="en-US" sz="1300" kern="0" spc="0" baseline="0" dirty="0">
                          <a:solidFill>
                            <a:srgbClr val="000000"/>
                          </a:solidFill>
                          <a:effectLst/>
                        </a:rPr>
                        <a:t>주</a:t>
                      </a:r>
                      <a:r>
                        <a:rPr lang="en-US" altLang="ko-KR" sz="1300" kern="0" spc="0" baseline="0" dirty="0">
                          <a:solidFill>
                            <a:srgbClr val="000000"/>
                          </a:solidFill>
                          <a:effectLst/>
                        </a:rPr>
                        <a:t>:  </a:t>
                      </a:r>
                      <a:r>
                        <a:rPr lang="ko-KR" altLang="en-US" sz="1300" kern="0" spc="0" baseline="0" dirty="0">
                          <a:solidFill>
                            <a:srgbClr val="000000"/>
                          </a:solidFill>
                          <a:effectLst/>
                        </a:rPr>
                        <a:t>목포시 전반적 역사 이해</a:t>
                      </a:r>
                      <a:endParaRPr lang="en-US" altLang="ko-KR" sz="1300" kern="0" spc="0" baseline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25400" marR="25400" indent="0" algn="just" fontAlgn="base" latinLnBrk="1">
                        <a:lnSpc>
                          <a:spcPct val="1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kern="0" spc="0" baseline="0" dirty="0">
                          <a:solidFill>
                            <a:srgbClr val="000000"/>
                          </a:solidFill>
                          <a:effectLst/>
                        </a:rPr>
                        <a:t> 6</a:t>
                      </a:r>
                      <a:r>
                        <a:rPr lang="ko-KR" altLang="en-US" sz="1300" kern="0" spc="0" baseline="0" dirty="0">
                          <a:solidFill>
                            <a:srgbClr val="000000"/>
                          </a:solidFill>
                          <a:effectLst/>
                        </a:rPr>
                        <a:t>주</a:t>
                      </a:r>
                      <a:r>
                        <a:rPr lang="en-US" altLang="ko-KR" sz="1300" kern="0" spc="0" baseline="0" dirty="0">
                          <a:solidFill>
                            <a:srgbClr val="000000"/>
                          </a:solidFill>
                          <a:effectLst/>
                        </a:rPr>
                        <a:t>:  </a:t>
                      </a:r>
                      <a:r>
                        <a:rPr lang="ko-KR" altLang="en-US" sz="1300" kern="0" spc="0" baseline="0" dirty="0">
                          <a:solidFill>
                            <a:srgbClr val="000000"/>
                          </a:solidFill>
                          <a:effectLst/>
                        </a:rPr>
                        <a:t>리더십에 대한 전반적 이해</a:t>
                      </a:r>
                      <a:endParaRPr lang="en-US" altLang="ko-KR" sz="1300" kern="0" spc="0" baseline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25400" marR="25400" indent="0" algn="just" fontAlgn="base" latinLnBrk="1">
                        <a:lnSpc>
                          <a:spcPct val="1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kern="0" spc="0" baseline="0" dirty="0">
                          <a:solidFill>
                            <a:srgbClr val="000000"/>
                          </a:solidFill>
                          <a:effectLst/>
                        </a:rPr>
                        <a:t> 2</a:t>
                      </a:r>
                      <a:r>
                        <a:rPr lang="ko-KR" altLang="en-US" sz="1300" kern="0" spc="0" baseline="0" dirty="0">
                          <a:solidFill>
                            <a:srgbClr val="000000"/>
                          </a:solidFill>
                          <a:effectLst/>
                        </a:rPr>
                        <a:t>주</a:t>
                      </a:r>
                      <a:r>
                        <a:rPr lang="en-US" altLang="ko-KR" sz="1300" kern="0" spc="0" baseline="0" dirty="0">
                          <a:solidFill>
                            <a:srgbClr val="000000"/>
                          </a:solidFill>
                          <a:effectLst/>
                        </a:rPr>
                        <a:t>:  </a:t>
                      </a:r>
                      <a:r>
                        <a:rPr lang="ko-KR" altLang="en-US" sz="1300" kern="0" spc="0" baseline="0" dirty="0">
                          <a:solidFill>
                            <a:srgbClr val="000000"/>
                          </a:solidFill>
                          <a:effectLst/>
                        </a:rPr>
                        <a:t>중간</a:t>
                      </a:r>
                      <a:r>
                        <a:rPr lang="en-US" altLang="ko-KR" sz="1300" kern="0" spc="0" baseline="0" dirty="0">
                          <a:solidFill>
                            <a:srgbClr val="000000"/>
                          </a:solidFill>
                          <a:effectLst/>
                        </a:rPr>
                        <a:t>, </a:t>
                      </a:r>
                      <a:r>
                        <a:rPr lang="ko-KR" altLang="en-US" sz="1300" kern="0" spc="0" baseline="0" dirty="0">
                          <a:solidFill>
                            <a:srgbClr val="000000"/>
                          </a:solidFill>
                          <a:effectLst/>
                        </a:rPr>
                        <a:t>기말 평가</a:t>
                      </a:r>
                      <a:endParaRPr lang="ko-KR" altLang="en-US" sz="13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함초롬바탕" panose="02030604000101010101" pitchFamily="18" charset="-127"/>
                      </a:endParaRPr>
                    </a:p>
                  </a:txBody>
                  <a:tcPr marL="48042" marR="48042" marT="13282" marB="13282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5400" marR="2540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20" dirty="0">
                          <a:solidFill>
                            <a:srgbClr val="000000"/>
                          </a:solidFill>
                          <a:effectLst/>
                        </a:rPr>
                        <a:t>40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함초롬바탕" panose="02030604000101010101" pitchFamily="18" charset="-127"/>
                      </a:endParaRPr>
                    </a:p>
                  </a:txBody>
                  <a:tcPr marL="48042" marR="48042" marT="13282" marB="13282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5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</a:rPr>
                        <a:t>차후 학습계좌제 준비에 따른 운영체제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함초롬바탕" panose="02030604000101010101" pitchFamily="18" charset="-127"/>
                      </a:endParaRPr>
                    </a:p>
                  </a:txBody>
                  <a:tcPr marL="48042" marR="48042" marT="13282" marB="13282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0478590"/>
                  </a:ext>
                </a:extLst>
              </a:tr>
              <a:tr h="18451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ko-KR" sz="1400" baseline="0" dirty="0"/>
                        <a:t> </a:t>
                      </a:r>
                      <a:r>
                        <a:rPr lang="ko-KR" altLang="en-US" sz="1400" baseline="0" dirty="0"/>
                        <a:t>대인관계이론과</a:t>
                      </a:r>
                      <a:endParaRPr lang="en-US" altLang="ko-KR" sz="1400" baseline="0" dirty="0"/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ko-KR" altLang="en-US" sz="1400" baseline="0" dirty="0"/>
                        <a:t>실제</a:t>
                      </a:r>
                      <a:endParaRPr lang="ko-KR" altLang="en-US" sz="1400" dirty="0">
                        <a:latin typeface="+mn-ea"/>
                        <a:ea typeface="+mn-ea"/>
                        <a:cs typeface="함초롬바탕" panose="02030604000101010101" pitchFamily="18" charset="-127"/>
                      </a:endParaRPr>
                    </a:p>
                  </a:txBody>
                  <a:tcPr marL="48042" marR="48042" marT="13282" marB="13282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ko-KR" sz="1400" dirty="0"/>
                        <a:t> - </a:t>
                      </a:r>
                      <a:r>
                        <a:rPr lang="ko-KR" altLang="en-US" sz="1400" dirty="0"/>
                        <a:t>대인관계는 능력은 우리 일상생활에 매우 중요한 </a:t>
                      </a:r>
                      <a:r>
                        <a:rPr lang="ko-KR" altLang="en-US" sz="1400" dirty="0" err="1"/>
                        <a:t>영역임</a:t>
                      </a:r>
                      <a:r>
                        <a:rPr lang="en-US" altLang="ko-KR" sz="1400" dirty="0"/>
                        <a:t>. </a:t>
                      </a:r>
                      <a:r>
                        <a:rPr lang="ko-KR" altLang="en-US" sz="1400" dirty="0"/>
                        <a:t>특히 고령화시대에 따른 다양한 대인관계 문제들을 해결할 수 있는 기법을 이해하고 활용함으로 언제 어디서나 서로 소통하는 목포시민이 되기 위한 과정임</a:t>
                      </a:r>
                      <a:endParaRPr lang="ko-KR" altLang="en-US" sz="1400" dirty="0">
                        <a:latin typeface="+mn-ea"/>
                        <a:ea typeface="+mn-ea"/>
                        <a:cs typeface="함초롬바탕" panose="02030604000101010101" pitchFamily="18" charset="-127"/>
                      </a:endParaRPr>
                    </a:p>
                  </a:txBody>
                  <a:tcPr marL="48042" marR="48042" marT="13282" marB="13282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5400" marR="25400" indent="0" algn="just" fontAlgn="base" latinLnBrk="1">
                        <a:lnSpc>
                          <a:spcPct val="1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</a:rPr>
                        <a:t> 15</a:t>
                      </a: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</a:rPr>
                        <a:t>주 과정</a:t>
                      </a: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</a:rPr>
                        <a:t>(</a:t>
                      </a: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</a:rPr>
                        <a:t>총 </a:t>
                      </a: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</a:rPr>
                        <a:t>45</a:t>
                      </a: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</a:rPr>
                        <a:t>시간</a:t>
                      </a: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</a:p>
                    <a:p>
                      <a:pPr marL="25400" marR="25400" indent="0" algn="just" fontAlgn="base" latinLnBrk="1">
                        <a:lnSpc>
                          <a:spcPct val="1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</a:rPr>
                        <a:t> 3</a:t>
                      </a: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</a:rPr>
                        <a:t>주</a:t>
                      </a: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</a:rPr>
                        <a:t>:</a:t>
                      </a:r>
                      <a:r>
                        <a:rPr lang="en-US" altLang="ko-KR" sz="1300" kern="0" spc="0" baseline="0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ko-KR" altLang="en-US" sz="1300" kern="0" spc="0" baseline="0" dirty="0">
                          <a:solidFill>
                            <a:srgbClr val="000000"/>
                          </a:solidFill>
                          <a:effectLst/>
                        </a:rPr>
                        <a:t>지도교수</a:t>
                      </a:r>
                      <a:r>
                        <a:rPr lang="en-US" altLang="ko-KR" sz="1300" kern="0" spc="0" baseline="0" dirty="0">
                          <a:solidFill>
                            <a:srgbClr val="000000"/>
                          </a:solidFill>
                          <a:effectLst/>
                        </a:rPr>
                        <a:t> OT </a:t>
                      </a:r>
                      <a:r>
                        <a:rPr lang="ko-KR" altLang="en-US" sz="1300" kern="0" spc="0" baseline="0" dirty="0">
                          <a:solidFill>
                            <a:srgbClr val="000000"/>
                          </a:solidFill>
                          <a:effectLst/>
                        </a:rPr>
                        <a:t>및 상담</a:t>
                      </a:r>
                      <a:endParaRPr lang="en-US" altLang="ko-KR" sz="1300" kern="0" spc="0" baseline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25400" marR="25400" indent="0" algn="just" fontAlgn="base" latinLnBrk="1">
                        <a:lnSpc>
                          <a:spcPct val="1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kern="0" spc="0" baseline="0" dirty="0">
                          <a:solidFill>
                            <a:srgbClr val="000000"/>
                          </a:solidFill>
                          <a:effectLst/>
                        </a:rPr>
                        <a:t> 6</a:t>
                      </a:r>
                      <a:r>
                        <a:rPr lang="ko-KR" altLang="en-US" sz="1300" kern="0" spc="0" baseline="0" dirty="0">
                          <a:solidFill>
                            <a:srgbClr val="000000"/>
                          </a:solidFill>
                          <a:effectLst/>
                        </a:rPr>
                        <a:t>주</a:t>
                      </a:r>
                      <a:r>
                        <a:rPr lang="en-US" altLang="ko-KR" sz="1300" kern="0" spc="0" baseline="0" dirty="0">
                          <a:solidFill>
                            <a:srgbClr val="000000"/>
                          </a:solidFill>
                          <a:effectLst/>
                        </a:rPr>
                        <a:t>:  </a:t>
                      </a:r>
                      <a:r>
                        <a:rPr lang="ko-KR" altLang="en-US" sz="1300" kern="0" spc="0" baseline="0" dirty="0">
                          <a:solidFill>
                            <a:srgbClr val="000000"/>
                          </a:solidFill>
                          <a:effectLst/>
                        </a:rPr>
                        <a:t>대인관계 이론적  영역 이해</a:t>
                      </a:r>
                      <a:endParaRPr lang="en-US" altLang="ko-KR" sz="1300" kern="0" spc="0" baseline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25400" marR="25400" indent="0" algn="just" fontAlgn="base" latinLnBrk="1">
                        <a:lnSpc>
                          <a:spcPct val="1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kern="0" spc="0" baseline="0" dirty="0">
                          <a:solidFill>
                            <a:srgbClr val="000000"/>
                          </a:solidFill>
                          <a:effectLst/>
                        </a:rPr>
                        <a:t> 6</a:t>
                      </a:r>
                      <a:r>
                        <a:rPr lang="ko-KR" altLang="en-US" sz="1300" kern="0" spc="0" baseline="0" dirty="0">
                          <a:solidFill>
                            <a:srgbClr val="000000"/>
                          </a:solidFill>
                          <a:effectLst/>
                        </a:rPr>
                        <a:t>주</a:t>
                      </a:r>
                      <a:r>
                        <a:rPr lang="en-US" altLang="ko-KR" sz="1300" kern="0" spc="0" baseline="0" dirty="0">
                          <a:solidFill>
                            <a:srgbClr val="000000"/>
                          </a:solidFill>
                          <a:effectLst/>
                        </a:rPr>
                        <a:t>:  </a:t>
                      </a:r>
                      <a:r>
                        <a:rPr lang="ko-KR" altLang="en-US" sz="1300" kern="0" spc="0" baseline="0" dirty="0">
                          <a:solidFill>
                            <a:srgbClr val="000000"/>
                          </a:solidFill>
                          <a:effectLst/>
                        </a:rPr>
                        <a:t>대인관계 실천적 영역 이해</a:t>
                      </a:r>
                      <a:endParaRPr lang="en-US" altLang="ko-KR" sz="1300" kern="0" spc="0" baseline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25400" marR="25400" indent="0" algn="just" fontAlgn="base" latinLnBrk="1">
                        <a:lnSpc>
                          <a:spcPct val="1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kern="0" spc="0" baseline="0" dirty="0">
                          <a:solidFill>
                            <a:srgbClr val="000000"/>
                          </a:solidFill>
                          <a:effectLst/>
                        </a:rPr>
                        <a:t> 2</a:t>
                      </a:r>
                      <a:r>
                        <a:rPr lang="ko-KR" altLang="en-US" sz="1300" kern="0" spc="0" baseline="0" dirty="0">
                          <a:solidFill>
                            <a:srgbClr val="000000"/>
                          </a:solidFill>
                          <a:effectLst/>
                        </a:rPr>
                        <a:t>주</a:t>
                      </a:r>
                      <a:r>
                        <a:rPr lang="en-US" altLang="ko-KR" sz="1300" kern="0" spc="0" baseline="0" dirty="0">
                          <a:solidFill>
                            <a:srgbClr val="000000"/>
                          </a:solidFill>
                          <a:effectLst/>
                        </a:rPr>
                        <a:t>:  </a:t>
                      </a:r>
                      <a:r>
                        <a:rPr lang="ko-KR" altLang="en-US" sz="1300" kern="0" spc="0" baseline="0" dirty="0">
                          <a:solidFill>
                            <a:srgbClr val="000000"/>
                          </a:solidFill>
                          <a:effectLst/>
                        </a:rPr>
                        <a:t>중간</a:t>
                      </a:r>
                      <a:r>
                        <a:rPr lang="en-US" altLang="ko-KR" sz="1300" kern="0" spc="0" baseline="0" dirty="0">
                          <a:solidFill>
                            <a:srgbClr val="000000"/>
                          </a:solidFill>
                          <a:effectLst/>
                        </a:rPr>
                        <a:t>, </a:t>
                      </a:r>
                      <a:r>
                        <a:rPr lang="ko-KR" altLang="en-US" sz="1300" kern="0" spc="0" baseline="0" dirty="0">
                          <a:solidFill>
                            <a:srgbClr val="000000"/>
                          </a:solidFill>
                          <a:effectLst/>
                        </a:rPr>
                        <a:t>기말 평가</a:t>
                      </a:r>
                      <a:endParaRPr lang="ko-KR" altLang="en-US" sz="13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endParaRPr lang="ko-KR" altLang="en-US" sz="1300" dirty="0">
                        <a:latin typeface="+mn-ea"/>
                        <a:ea typeface="+mn-ea"/>
                        <a:cs typeface="함초롬바탕" panose="02030604000101010101" pitchFamily="18" charset="-127"/>
                      </a:endParaRPr>
                    </a:p>
                  </a:txBody>
                  <a:tcPr marL="48042" marR="48042" marT="13282" marB="13282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5400" marR="2540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effectLst/>
                        </a:rPr>
                        <a:t>40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함초롬바탕" panose="02030604000101010101" pitchFamily="18" charset="-127"/>
                      </a:endParaRPr>
                    </a:p>
                  </a:txBody>
                  <a:tcPr marL="48042" marR="48042" marT="13282" marB="13282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</a:rPr>
                        <a:t>차후 </a:t>
                      </a: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effectLst/>
                        </a:rPr>
                        <a:t>학습계좌제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</a:rPr>
                        <a:t> 준비에 따른  운영체제</a:t>
                      </a:r>
                    </a:p>
                    <a:p>
                      <a:pPr marL="0" marR="0" indent="0" algn="l" fontAlgn="base" latinLnBrk="0">
                        <a:lnSpc>
                          <a:spcPct val="15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함초롬바탕" panose="02030604000101010101" pitchFamily="18" charset="-127"/>
                      </a:endParaRPr>
                    </a:p>
                  </a:txBody>
                  <a:tcPr marL="48042" marR="48042" marT="13282" marB="13282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1360756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9C86B031-9F62-EF79-E7C9-B34780F292DC}"/>
              </a:ext>
            </a:extLst>
          </p:cNvPr>
          <p:cNvSpPr txBox="1"/>
          <p:nvPr/>
        </p:nvSpPr>
        <p:spPr>
          <a:xfrm>
            <a:off x="774441" y="1160755"/>
            <a:ext cx="61022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 시민 자기계발 교육과정</a:t>
            </a:r>
            <a:r>
              <a:rPr lang="ko-KR" altLang="en-US" b="1" i="0" u="none" strike="noStrike" dirty="0">
                <a:solidFill>
                  <a:srgbClr val="000000"/>
                </a:solidFill>
                <a:latin typeface="HY그래픽M"/>
                <a:ea typeface="HY그래픽M"/>
                <a:cs typeface="HY견고딕"/>
              </a:rPr>
              <a:t> </a:t>
            </a:r>
            <a:endParaRPr lang="ko-KR" alt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80A0EC6-525A-3BAC-7F3D-F4B7ABEF29DE}"/>
              </a:ext>
            </a:extLst>
          </p:cNvPr>
          <p:cNvSpPr txBox="1"/>
          <p:nvPr/>
        </p:nvSpPr>
        <p:spPr>
          <a:xfrm>
            <a:off x="6979298" y="5824593"/>
            <a:ext cx="448802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ko-KR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※ </a:t>
            </a:r>
            <a:r>
              <a:rPr kumimoji="0" lang="ko-KR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본 과정은  차후 보완 및 추가 하여 진행될 수 있음</a:t>
            </a: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35407414"/>
      </p:ext>
    </p:extLst>
  </p:cSld>
  <p:clrMapOvr>
    <a:masterClrMapping/>
  </p:clrMapOvr>
  <p:transition/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ko-KR" altLang="en-US" smtClean="0"/>
              <a:pPr lvl="0">
                <a:defRPr/>
              </a:pPr>
              <a:t>117</a:t>
            </a:fld>
            <a:endParaRPr lang="ko-KR" altLang="en-US"/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02F77281-1B8D-9F86-D715-2F32358F7FA5}"/>
              </a:ext>
            </a:extLst>
          </p:cNvPr>
          <p:cNvCxnSpPr/>
          <p:nvPr/>
        </p:nvCxnSpPr>
        <p:spPr>
          <a:xfrm>
            <a:off x="0" y="619392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직사각형 17">
            <a:extLst>
              <a:ext uri="{FF2B5EF4-FFF2-40B4-BE49-F238E27FC236}">
                <a16:creationId xmlns:a16="http://schemas.microsoft.com/office/drawing/2014/main" id="{B72AE0AF-5E18-52D7-A799-2B336BF99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>
              <a:defRPr/>
            </a:pPr>
            <a:r>
              <a:rPr lang="ko-KR" altLang="en-US" b="1" dirty="0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C1EDFB22-5B05-3F13-35FC-3E3291359BCD}"/>
              </a:ext>
            </a:extLst>
          </p:cNvPr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C2F3DD1-33ED-1523-A4B0-1AF448942DBB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9.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 평생학습관 운영예산 및 교육과정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3FC6412-54D8-5BE2-B381-FF49E5776B0E}"/>
              </a:ext>
            </a:extLst>
          </p:cNvPr>
          <p:cNvSpPr txBox="1"/>
          <p:nvPr/>
        </p:nvSpPr>
        <p:spPr>
          <a:xfrm>
            <a:off x="487275" y="714724"/>
            <a:ext cx="5365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라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. 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목포시민대학 교육과정의 주요 내용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86B031-9F62-EF79-E7C9-B34780F292DC}"/>
              </a:ext>
            </a:extLst>
          </p:cNvPr>
          <p:cNvSpPr txBox="1"/>
          <p:nvPr/>
        </p:nvSpPr>
        <p:spPr>
          <a:xfrm>
            <a:off x="774441" y="1160755"/>
            <a:ext cx="61022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 </a:t>
            </a:r>
            <a:r>
              <a:rPr lang="ko-KR" altLang="en-US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미래 인재양성</a:t>
            </a:r>
            <a:r>
              <a:rPr lang="ko-KR" altLang="en-US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교육과정</a:t>
            </a:r>
            <a:r>
              <a:rPr lang="ko-KR" altLang="en-US" b="1" i="0" u="none" strike="noStrike" dirty="0">
                <a:solidFill>
                  <a:srgbClr val="000000"/>
                </a:solidFill>
                <a:latin typeface="HY그래픽M"/>
                <a:ea typeface="HY그래픽M"/>
                <a:cs typeface="HY견고딕"/>
              </a:rPr>
              <a:t> </a:t>
            </a:r>
            <a:endParaRPr lang="ko-KR" alt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80A0EC6-525A-3BAC-7F3D-F4B7ABEF29DE}"/>
              </a:ext>
            </a:extLst>
          </p:cNvPr>
          <p:cNvSpPr txBox="1"/>
          <p:nvPr/>
        </p:nvSpPr>
        <p:spPr>
          <a:xfrm>
            <a:off x="6979298" y="5824593"/>
            <a:ext cx="448802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ko-KR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※ </a:t>
            </a:r>
            <a:r>
              <a:rPr kumimoji="0" lang="ko-KR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본 과정은  차후 보완 및 추가 하여 진행될 수 있음</a:t>
            </a: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.</a:t>
            </a:r>
            <a:endParaRPr lang="ko-KR" altLang="en-US" dirty="0"/>
          </a:p>
        </p:txBody>
      </p:sp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id="{7540BE7F-2629-88D0-A07C-4C689BF18C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1831953"/>
              </p:ext>
            </p:extLst>
          </p:nvPr>
        </p:nvGraphicFramePr>
        <p:xfrm>
          <a:off x="905069" y="1560865"/>
          <a:ext cx="10504713" cy="3987997"/>
        </p:xfrm>
        <a:graphic>
          <a:graphicData uri="http://schemas.openxmlformats.org/drawingml/2006/table">
            <a:tbl>
              <a:tblPr>
                <a:tableStyleId>{01A66EDD-3DAB-4C5B-A090-DC80EC1FD486}</a:tableStyleId>
              </a:tblPr>
              <a:tblGrid>
                <a:gridCol w="866306">
                  <a:extLst>
                    <a:ext uri="{9D8B030D-6E8A-4147-A177-3AD203B41FA5}">
                      <a16:colId xmlns:a16="http://schemas.microsoft.com/office/drawing/2014/main" val="2946320231"/>
                    </a:ext>
                  </a:extLst>
                </a:gridCol>
                <a:gridCol w="921601">
                  <a:extLst>
                    <a:ext uri="{9D8B030D-6E8A-4147-A177-3AD203B41FA5}">
                      <a16:colId xmlns:a16="http://schemas.microsoft.com/office/drawing/2014/main" val="4091264078"/>
                    </a:ext>
                  </a:extLst>
                </a:gridCol>
                <a:gridCol w="3363842">
                  <a:extLst>
                    <a:ext uri="{9D8B030D-6E8A-4147-A177-3AD203B41FA5}">
                      <a16:colId xmlns:a16="http://schemas.microsoft.com/office/drawing/2014/main" val="1391792405"/>
                    </a:ext>
                  </a:extLst>
                </a:gridCol>
                <a:gridCol w="2919402">
                  <a:extLst>
                    <a:ext uri="{9D8B030D-6E8A-4147-A177-3AD203B41FA5}">
                      <a16:colId xmlns:a16="http://schemas.microsoft.com/office/drawing/2014/main" val="1517164500"/>
                    </a:ext>
                  </a:extLst>
                </a:gridCol>
                <a:gridCol w="859161">
                  <a:extLst>
                    <a:ext uri="{9D8B030D-6E8A-4147-A177-3AD203B41FA5}">
                      <a16:colId xmlns:a16="http://schemas.microsoft.com/office/drawing/2014/main" val="2585762044"/>
                    </a:ext>
                  </a:extLst>
                </a:gridCol>
                <a:gridCol w="1574401">
                  <a:extLst>
                    <a:ext uri="{9D8B030D-6E8A-4147-A177-3AD203B41FA5}">
                      <a16:colId xmlns:a16="http://schemas.microsoft.com/office/drawing/2014/main" val="2617221039"/>
                    </a:ext>
                  </a:extLst>
                </a:gridCol>
              </a:tblGrid>
              <a:tr h="454547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</a:rPr>
                        <a:t>교육과정 명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8042" marR="48042" marT="13282" marB="132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</a:rPr>
                        <a:t>주요내용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8042" marR="48042" marT="13282" marB="13282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</a:rPr>
                        <a:t>과정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8042" marR="48042" marT="13282" marB="13282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</a:rPr>
                        <a:t>모집인원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8042" marR="48042" marT="13282" marB="13282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</a:rPr>
                        <a:t>비고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8042" marR="48042" marT="13282" marB="13282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521643"/>
                  </a:ext>
                </a:extLst>
              </a:tr>
              <a:tr h="1573961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</a:rPr>
                        <a:t>미래</a:t>
                      </a:r>
                      <a:endParaRPr lang="en-US" altLang="ko-KR" sz="14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5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</a:rPr>
                        <a:t>인재</a:t>
                      </a:r>
                      <a:endParaRPr lang="en-US" altLang="ko-KR" sz="14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5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</a:rPr>
                        <a:t>양성</a:t>
                      </a:r>
                      <a:endParaRPr lang="en-US" altLang="ko-KR" sz="14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5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</a:rPr>
                        <a:t>과정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8042" marR="48042" marT="13282" marB="132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150" dirty="0" err="1">
                          <a:solidFill>
                            <a:schemeClr val="tx1"/>
                          </a:solidFill>
                          <a:effectLst/>
                        </a:rPr>
                        <a:t>직업탐색과</a:t>
                      </a:r>
                      <a:r>
                        <a:rPr lang="ko-KR" altLang="en-US" sz="1400" kern="0" spc="-150" dirty="0">
                          <a:solidFill>
                            <a:schemeClr val="tx1"/>
                          </a:solidFill>
                          <a:effectLst/>
                        </a:rPr>
                        <a:t> 실제</a:t>
                      </a:r>
                      <a:endParaRPr lang="ko-KR" altLang="en-US" sz="1400" kern="0" spc="-15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함초롬바탕" panose="02030604000101010101" pitchFamily="18" charset="-127"/>
                      </a:endParaRPr>
                    </a:p>
                  </a:txBody>
                  <a:tcPr marL="48042" marR="48042" marT="13282" marB="13282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5400" marR="2540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-150" baseline="0" dirty="0">
                          <a:solidFill>
                            <a:schemeClr val="tx1"/>
                          </a:solidFill>
                          <a:effectLst/>
                        </a:rPr>
                        <a:t>-  100</a:t>
                      </a:r>
                      <a:r>
                        <a:rPr lang="ko-KR" altLang="en-US" sz="1400" kern="0" spc="-150" baseline="0" dirty="0">
                          <a:solidFill>
                            <a:schemeClr val="tx1"/>
                          </a:solidFill>
                          <a:effectLst/>
                        </a:rPr>
                        <a:t>세 시대에 따른 직업 환경은 더 많은 근로 환경을 가져다 주었음</a:t>
                      </a:r>
                      <a:r>
                        <a:rPr lang="en-US" altLang="ko-KR" sz="1400" kern="0" spc="-150" baseline="0" dirty="0">
                          <a:solidFill>
                            <a:schemeClr val="tx1"/>
                          </a:solidFill>
                          <a:effectLst/>
                        </a:rPr>
                        <a:t>. </a:t>
                      </a:r>
                      <a:r>
                        <a:rPr lang="ko-KR" altLang="en-US" sz="1400" kern="0" spc="-150" baseline="0" dirty="0">
                          <a:solidFill>
                            <a:schemeClr val="tx1"/>
                          </a:solidFill>
                          <a:effectLst/>
                        </a:rPr>
                        <a:t>따라서 </a:t>
                      </a:r>
                      <a:r>
                        <a:rPr lang="en-US" altLang="ko-KR" sz="1400" kern="0" spc="-150" baseline="0" dirty="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r>
                        <a:rPr lang="ko-KR" altLang="en-US" sz="1400" kern="0" spc="-150" baseline="0" dirty="0">
                          <a:solidFill>
                            <a:schemeClr val="tx1"/>
                          </a:solidFill>
                          <a:effectLst/>
                        </a:rPr>
                        <a:t>세 시대에 따른 자신의 능력을 점검하고 자기에게 가장 적합한 직업 탐색을 통한 재 취업활동을 하게 하는 과정임</a:t>
                      </a:r>
                      <a:endParaRPr lang="ko-KR" altLang="en-US" sz="1400" kern="0" spc="-15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함초롬바탕" panose="02030604000101010101" pitchFamily="18" charset="-127"/>
                      </a:endParaRPr>
                    </a:p>
                  </a:txBody>
                  <a:tcPr marL="48042" marR="48042" marT="13282" marB="13282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5400" marR="2540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chemeClr val="tx1"/>
                          </a:solidFill>
                          <a:effectLst/>
                        </a:rPr>
                        <a:t> 15</a:t>
                      </a:r>
                      <a:r>
                        <a:rPr lang="ko-KR" altLang="en-US" sz="1400" kern="0" spc="0" dirty="0">
                          <a:solidFill>
                            <a:schemeClr val="tx1"/>
                          </a:solidFill>
                          <a:effectLst/>
                        </a:rPr>
                        <a:t>주 과정</a:t>
                      </a:r>
                      <a:r>
                        <a:rPr lang="en-US" altLang="ko-KR" sz="1400" kern="0" spc="0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ko-KR" altLang="en-US" sz="1400" kern="0" spc="0" dirty="0">
                          <a:solidFill>
                            <a:schemeClr val="tx1"/>
                          </a:solidFill>
                          <a:effectLst/>
                        </a:rPr>
                        <a:t>총 </a:t>
                      </a:r>
                      <a:r>
                        <a:rPr lang="en-US" altLang="ko-KR" sz="1400" kern="0" spc="0" dirty="0">
                          <a:solidFill>
                            <a:schemeClr val="tx1"/>
                          </a:solidFill>
                          <a:effectLst/>
                        </a:rPr>
                        <a:t>45</a:t>
                      </a:r>
                      <a:r>
                        <a:rPr lang="ko-KR" altLang="en-US" sz="1400" kern="0" spc="0" dirty="0">
                          <a:solidFill>
                            <a:schemeClr val="tx1"/>
                          </a:solidFill>
                          <a:effectLst/>
                        </a:rPr>
                        <a:t>시간</a:t>
                      </a:r>
                      <a:r>
                        <a:rPr lang="en-US" altLang="ko-KR" sz="1400" kern="0" spc="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</a:p>
                    <a:p>
                      <a:pPr marL="25400" marR="2540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chemeClr val="tx1"/>
                          </a:solidFill>
                          <a:effectLst/>
                        </a:rPr>
                        <a:t> 3</a:t>
                      </a:r>
                      <a:r>
                        <a:rPr lang="ko-KR" altLang="en-US" sz="1400" kern="0" spc="0" dirty="0">
                          <a:solidFill>
                            <a:schemeClr val="tx1"/>
                          </a:solidFill>
                          <a:effectLst/>
                        </a:rPr>
                        <a:t>주</a:t>
                      </a:r>
                      <a:r>
                        <a:rPr lang="en-US" altLang="ko-KR" sz="1400" kern="0" spc="0" dirty="0">
                          <a:solidFill>
                            <a:schemeClr val="tx1"/>
                          </a:solidFill>
                          <a:effectLst/>
                        </a:rPr>
                        <a:t>:</a:t>
                      </a:r>
                      <a:r>
                        <a:rPr lang="en-US" altLang="ko-KR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ko-KR" altLang="en-US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지도교수</a:t>
                      </a:r>
                      <a:r>
                        <a:rPr lang="en-US" altLang="ko-KR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 OT </a:t>
                      </a:r>
                      <a:r>
                        <a:rPr lang="ko-KR" altLang="en-US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및 상담</a:t>
                      </a:r>
                      <a:endParaRPr lang="en-US" altLang="ko-KR" sz="1400" kern="0" spc="0" baseline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25400" marR="2540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 6</a:t>
                      </a:r>
                      <a:r>
                        <a:rPr lang="ko-KR" altLang="en-US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주</a:t>
                      </a:r>
                      <a:r>
                        <a:rPr lang="en-US" altLang="ko-KR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:  100</a:t>
                      </a:r>
                      <a:r>
                        <a:rPr lang="ko-KR" altLang="en-US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세 시대에 따른 자신의</a:t>
                      </a:r>
                      <a:endParaRPr lang="en-US" altLang="ko-KR" sz="1400" kern="0" spc="0" baseline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25400" marR="2540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ko-KR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        </a:t>
                      </a:r>
                      <a:r>
                        <a:rPr lang="ko-KR" altLang="en-US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잠재적 능력 탐색과 이해</a:t>
                      </a:r>
                      <a:endParaRPr lang="en-US" altLang="ko-KR" sz="1400" kern="0" spc="0" baseline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25400" marR="25400" indent="0" algn="di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 6</a:t>
                      </a:r>
                      <a:r>
                        <a:rPr lang="ko-KR" altLang="en-US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주</a:t>
                      </a:r>
                      <a:r>
                        <a:rPr lang="en-US" altLang="ko-KR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:  </a:t>
                      </a:r>
                      <a:r>
                        <a:rPr lang="en-US" altLang="ko-KR" sz="1400" kern="0" spc="-150" baseline="0" dirty="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r>
                        <a:rPr lang="ko-KR" altLang="en-US" sz="1400" kern="0" spc="-150" baseline="0" dirty="0">
                          <a:solidFill>
                            <a:schemeClr val="tx1"/>
                          </a:solidFill>
                          <a:effectLst/>
                        </a:rPr>
                        <a:t>세 시대의 다양한 직업 이해</a:t>
                      </a:r>
                      <a:endParaRPr lang="en-US" altLang="ko-KR" sz="1400" kern="0" spc="-150" baseline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25400" marR="2540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 2</a:t>
                      </a:r>
                      <a:r>
                        <a:rPr lang="ko-KR" altLang="en-US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주</a:t>
                      </a:r>
                      <a:r>
                        <a:rPr lang="en-US" altLang="ko-KR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:  </a:t>
                      </a:r>
                      <a:r>
                        <a:rPr lang="ko-KR" altLang="en-US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중간</a:t>
                      </a:r>
                      <a:r>
                        <a:rPr lang="en-US" altLang="ko-KR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ko-KR" altLang="en-US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기말 평가</a:t>
                      </a:r>
                      <a:endParaRPr lang="ko-KR" altLang="en-US" sz="140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함초롬바탕" panose="02030604000101010101" pitchFamily="18" charset="-127"/>
                      </a:endParaRPr>
                    </a:p>
                  </a:txBody>
                  <a:tcPr marL="48042" marR="48042" marT="13282" marB="13282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5400" marR="2540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20" dirty="0">
                          <a:solidFill>
                            <a:schemeClr val="tx1"/>
                          </a:solidFill>
                          <a:effectLst/>
                        </a:rPr>
                        <a:t>40</a:t>
                      </a:r>
                      <a:endParaRPr lang="en-US" sz="140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함초롬바탕" panose="02030604000101010101" pitchFamily="18" charset="-127"/>
                      </a:endParaRPr>
                    </a:p>
                  </a:txBody>
                  <a:tcPr marL="48042" marR="48042" marT="13282" marB="13282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chemeClr val="tx1"/>
                          </a:solidFill>
                          <a:effectLst/>
                        </a:rPr>
                        <a:t>차후 </a:t>
                      </a:r>
                      <a:r>
                        <a:rPr lang="ko-KR" altLang="en-US" sz="1400" kern="0" spc="0" dirty="0" err="1">
                          <a:solidFill>
                            <a:schemeClr val="tx1"/>
                          </a:solidFill>
                          <a:effectLst/>
                        </a:rPr>
                        <a:t>학습계좌제</a:t>
                      </a:r>
                      <a:r>
                        <a:rPr lang="ko-KR" altLang="en-US" sz="1400" kern="0" spc="0" dirty="0">
                          <a:solidFill>
                            <a:schemeClr val="tx1"/>
                          </a:solidFill>
                          <a:effectLst/>
                        </a:rPr>
                        <a:t> 준비에 따른  운영체제</a:t>
                      </a:r>
                      <a:endParaRPr lang="ko-KR" altLang="en-US" sz="140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함초롬바탕" panose="02030604000101010101" pitchFamily="18" charset="-127"/>
                      </a:endParaRPr>
                    </a:p>
                  </a:txBody>
                  <a:tcPr marL="48042" marR="48042" marT="13282" marB="13282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0478590"/>
                  </a:ext>
                </a:extLst>
              </a:tr>
              <a:tr h="194789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ko-KR" sz="1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1400" baseline="0" dirty="0">
                          <a:solidFill>
                            <a:schemeClr val="tx1"/>
                          </a:solidFill>
                        </a:rPr>
                        <a:t>취업 및 창업 실제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함초롬바탕" panose="02030604000101010101" pitchFamily="18" charset="-127"/>
                      </a:endParaRPr>
                    </a:p>
                  </a:txBody>
                  <a:tcPr marL="48042" marR="48042" marT="13282" marB="13282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 - </a:t>
                      </a:r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취업과 창업을 위해서는 취업과 창업에 대해 정확한 이해가 필요함</a:t>
                      </a:r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.</a:t>
                      </a:r>
                      <a:r>
                        <a:rPr lang="en-US" altLang="ko-KR" sz="1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1400" baseline="0" dirty="0">
                          <a:solidFill>
                            <a:schemeClr val="tx1"/>
                          </a:solidFill>
                        </a:rPr>
                        <a:t>따라서 취업과 창업에 대해 전반적으로 이해함으로 취업과 창업 활동의 기회를 제공하기 위한 과정임</a:t>
                      </a:r>
                      <a:r>
                        <a:rPr lang="en-US" altLang="ko-KR" sz="1400" baseline="0" dirty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함초롬바탕" panose="02030604000101010101" pitchFamily="18" charset="-127"/>
                      </a:endParaRPr>
                    </a:p>
                  </a:txBody>
                  <a:tcPr marL="48042" marR="48042" marT="13282" marB="13282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5400" marR="2540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chemeClr val="tx1"/>
                          </a:solidFill>
                          <a:effectLst/>
                        </a:rPr>
                        <a:t> 15</a:t>
                      </a:r>
                      <a:r>
                        <a:rPr lang="ko-KR" altLang="en-US" sz="1400" kern="0" spc="0" dirty="0">
                          <a:solidFill>
                            <a:schemeClr val="tx1"/>
                          </a:solidFill>
                          <a:effectLst/>
                        </a:rPr>
                        <a:t>주 과정</a:t>
                      </a:r>
                      <a:r>
                        <a:rPr lang="en-US" altLang="ko-KR" sz="1400" kern="0" spc="0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ko-KR" altLang="en-US" sz="1400" kern="0" spc="0" dirty="0">
                          <a:solidFill>
                            <a:schemeClr val="tx1"/>
                          </a:solidFill>
                          <a:effectLst/>
                        </a:rPr>
                        <a:t>총 </a:t>
                      </a:r>
                      <a:r>
                        <a:rPr lang="en-US" altLang="ko-KR" sz="1400" kern="0" spc="0" dirty="0">
                          <a:solidFill>
                            <a:schemeClr val="tx1"/>
                          </a:solidFill>
                          <a:effectLst/>
                        </a:rPr>
                        <a:t>45</a:t>
                      </a:r>
                      <a:r>
                        <a:rPr lang="ko-KR" altLang="en-US" sz="1400" kern="0" spc="0" dirty="0">
                          <a:solidFill>
                            <a:schemeClr val="tx1"/>
                          </a:solidFill>
                          <a:effectLst/>
                        </a:rPr>
                        <a:t>시간</a:t>
                      </a:r>
                      <a:r>
                        <a:rPr lang="en-US" altLang="ko-KR" sz="1400" kern="0" spc="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</a:p>
                    <a:p>
                      <a:pPr marL="25400" marR="2540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chemeClr val="tx1"/>
                          </a:solidFill>
                          <a:effectLst/>
                        </a:rPr>
                        <a:t> 3</a:t>
                      </a:r>
                      <a:r>
                        <a:rPr lang="ko-KR" altLang="en-US" sz="1400" kern="0" spc="0" dirty="0">
                          <a:solidFill>
                            <a:schemeClr val="tx1"/>
                          </a:solidFill>
                          <a:effectLst/>
                        </a:rPr>
                        <a:t>주</a:t>
                      </a:r>
                      <a:r>
                        <a:rPr lang="en-US" altLang="ko-KR" sz="1400" kern="0" spc="0" dirty="0">
                          <a:solidFill>
                            <a:schemeClr val="tx1"/>
                          </a:solidFill>
                          <a:effectLst/>
                        </a:rPr>
                        <a:t>:</a:t>
                      </a:r>
                      <a:r>
                        <a:rPr lang="en-US" altLang="ko-KR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ko-KR" altLang="en-US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지도교수</a:t>
                      </a:r>
                      <a:r>
                        <a:rPr lang="en-US" altLang="ko-KR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 OT </a:t>
                      </a:r>
                      <a:r>
                        <a:rPr lang="ko-KR" altLang="en-US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및 상담</a:t>
                      </a:r>
                      <a:endParaRPr lang="en-US" altLang="ko-KR" sz="1400" kern="0" spc="0" baseline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25400" marR="2540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 6</a:t>
                      </a:r>
                      <a:r>
                        <a:rPr lang="ko-KR" altLang="en-US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주</a:t>
                      </a:r>
                      <a:r>
                        <a:rPr lang="en-US" altLang="ko-KR" sz="1400" kern="0" spc="-150" baseline="0" dirty="0">
                          <a:solidFill>
                            <a:schemeClr val="tx1"/>
                          </a:solidFill>
                          <a:effectLst/>
                        </a:rPr>
                        <a:t>:  </a:t>
                      </a:r>
                      <a:r>
                        <a:rPr lang="ko-KR" altLang="en-US" sz="1400" kern="0" spc="-150" baseline="0" dirty="0">
                          <a:solidFill>
                            <a:schemeClr val="tx1"/>
                          </a:solidFill>
                          <a:effectLst/>
                        </a:rPr>
                        <a:t>취업과 창업의 이론적 영역 이해</a:t>
                      </a:r>
                      <a:endParaRPr lang="en-US" altLang="ko-KR" sz="1400" kern="0" spc="-150" baseline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25400" marR="2540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 6</a:t>
                      </a:r>
                      <a:r>
                        <a:rPr lang="ko-KR" altLang="en-US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주</a:t>
                      </a:r>
                      <a:r>
                        <a:rPr lang="en-US" altLang="ko-KR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:  </a:t>
                      </a:r>
                      <a:r>
                        <a:rPr lang="ko-KR" altLang="en-US" sz="1400" kern="0" spc="-150" baseline="0" dirty="0">
                          <a:solidFill>
                            <a:schemeClr val="tx1"/>
                          </a:solidFill>
                          <a:effectLst/>
                        </a:rPr>
                        <a:t>취업과 창업의 실천적 영역 이해</a:t>
                      </a:r>
                      <a:endParaRPr lang="en-US" altLang="ko-KR" sz="1400" kern="0" spc="-150" baseline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25400" marR="2540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 2</a:t>
                      </a:r>
                      <a:r>
                        <a:rPr lang="ko-KR" altLang="en-US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주</a:t>
                      </a:r>
                      <a:r>
                        <a:rPr lang="en-US" altLang="ko-KR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:  </a:t>
                      </a:r>
                      <a:r>
                        <a:rPr lang="ko-KR" altLang="en-US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중간</a:t>
                      </a:r>
                      <a:r>
                        <a:rPr lang="en-US" altLang="ko-KR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ko-KR" altLang="en-US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기말 평가</a:t>
                      </a:r>
                      <a:endParaRPr lang="ko-KR" altLang="en-US" sz="1400" kern="0" spc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ko-KR" altLang="en-US" sz="14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함초롬바탕" panose="02030604000101010101" pitchFamily="18" charset="-127"/>
                      </a:endParaRPr>
                    </a:p>
                  </a:txBody>
                  <a:tcPr marL="48042" marR="48042" marT="13282" marB="13282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5400" marR="2540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chemeClr val="tx1"/>
                          </a:solidFill>
                          <a:effectLst/>
                        </a:rPr>
                        <a:t>40</a:t>
                      </a:r>
                      <a:endParaRPr lang="en-US" sz="140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함초롬바탕" panose="02030604000101010101" pitchFamily="18" charset="-127"/>
                      </a:endParaRPr>
                    </a:p>
                  </a:txBody>
                  <a:tcPr marL="48042" marR="48042" marT="13282" marB="13282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kern="0" spc="0" dirty="0">
                          <a:solidFill>
                            <a:schemeClr val="tx1"/>
                          </a:solidFill>
                          <a:effectLst/>
                        </a:rPr>
                        <a:t>차후 </a:t>
                      </a:r>
                      <a:r>
                        <a:rPr lang="ko-KR" altLang="en-US" sz="1400" kern="0" spc="0" dirty="0" err="1">
                          <a:solidFill>
                            <a:schemeClr val="tx1"/>
                          </a:solidFill>
                          <a:effectLst/>
                        </a:rPr>
                        <a:t>학습계좌제</a:t>
                      </a:r>
                      <a:r>
                        <a:rPr lang="ko-KR" altLang="en-US" sz="1400" kern="0" spc="0" dirty="0">
                          <a:solidFill>
                            <a:schemeClr val="tx1"/>
                          </a:solidFill>
                          <a:effectLst/>
                        </a:rPr>
                        <a:t> 준비에 따른  운영체제</a:t>
                      </a:r>
                    </a:p>
                    <a:p>
                      <a:pPr marL="0" marR="0" indent="0" algn="ctr" fontAlgn="base" latinLnBrk="0">
                        <a:lnSpc>
                          <a:spcPct val="15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함초롬바탕" panose="02030604000101010101" pitchFamily="18" charset="-127"/>
                      </a:endParaRPr>
                    </a:p>
                  </a:txBody>
                  <a:tcPr marL="48042" marR="48042" marT="13282" marB="13282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13607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2149087"/>
      </p:ext>
    </p:extLst>
  </p:cSld>
  <p:clrMapOvr>
    <a:masterClrMapping/>
  </p:clrMapOvr>
  <p:transition/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ko-KR" altLang="en-US" smtClean="0"/>
              <a:pPr lvl="0">
                <a:defRPr/>
              </a:pPr>
              <a:t>118</a:t>
            </a:fld>
            <a:endParaRPr lang="ko-KR" altLang="en-US"/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02F77281-1B8D-9F86-D715-2F32358F7FA5}"/>
              </a:ext>
            </a:extLst>
          </p:cNvPr>
          <p:cNvCxnSpPr/>
          <p:nvPr/>
        </p:nvCxnSpPr>
        <p:spPr>
          <a:xfrm>
            <a:off x="0" y="619392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직사각형 17">
            <a:extLst>
              <a:ext uri="{FF2B5EF4-FFF2-40B4-BE49-F238E27FC236}">
                <a16:creationId xmlns:a16="http://schemas.microsoft.com/office/drawing/2014/main" id="{B72AE0AF-5E18-52D7-A799-2B336BF99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>
              <a:defRPr/>
            </a:pPr>
            <a:r>
              <a:rPr lang="ko-KR" altLang="en-US" b="1" dirty="0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C1EDFB22-5B05-3F13-35FC-3E3291359BCD}"/>
              </a:ext>
            </a:extLst>
          </p:cNvPr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C2F3DD1-33ED-1523-A4B0-1AF448942DBB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9.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 평생학습관 운영예산 및 교육과정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3FC6412-54D8-5BE2-B381-FF49E5776B0E}"/>
              </a:ext>
            </a:extLst>
          </p:cNvPr>
          <p:cNvSpPr txBox="1"/>
          <p:nvPr/>
        </p:nvSpPr>
        <p:spPr>
          <a:xfrm>
            <a:off x="487275" y="714724"/>
            <a:ext cx="5365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라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. 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목포시민대학 교육과정의 주요 내용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86B031-9F62-EF79-E7C9-B34780F292DC}"/>
              </a:ext>
            </a:extLst>
          </p:cNvPr>
          <p:cNvSpPr txBox="1"/>
          <p:nvPr/>
        </p:nvSpPr>
        <p:spPr>
          <a:xfrm>
            <a:off x="774441" y="1160755"/>
            <a:ext cx="61022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 강사 육성 프로그램</a:t>
            </a:r>
            <a:r>
              <a:rPr lang="ko-KR" altLang="en-US" b="1" i="0" u="none" strike="noStrike" dirty="0">
                <a:solidFill>
                  <a:srgbClr val="000000"/>
                </a:solidFill>
                <a:latin typeface="HY그래픽M"/>
                <a:ea typeface="HY그래픽M"/>
                <a:cs typeface="HY견고딕"/>
              </a:rPr>
              <a:t> </a:t>
            </a:r>
            <a:endParaRPr lang="ko-KR" alt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80A0EC6-525A-3BAC-7F3D-F4B7ABEF29DE}"/>
              </a:ext>
            </a:extLst>
          </p:cNvPr>
          <p:cNvSpPr txBox="1"/>
          <p:nvPr/>
        </p:nvSpPr>
        <p:spPr>
          <a:xfrm>
            <a:off x="6979298" y="5824593"/>
            <a:ext cx="448802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ko-KR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※ </a:t>
            </a:r>
            <a:r>
              <a:rPr kumimoji="0" lang="ko-KR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본 과정은  차후 보완 및 추가 하여 진행될 수 있음</a:t>
            </a: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.</a:t>
            </a:r>
            <a:endParaRPr lang="ko-KR" altLang="en-US" dirty="0"/>
          </a:p>
        </p:txBody>
      </p:sp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26EE701D-7123-431C-5D85-BB76997028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6568872"/>
              </p:ext>
            </p:extLst>
          </p:nvPr>
        </p:nvGraphicFramePr>
        <p:xfrm>
          <a:off x="895739" y="1653631"/>
          <a:ext cx="10655559" cy="4273763"/>
        </p:xfrm>
        <a:graphic>
          <a:graphicData uri="http://schemas.openxmlformats.org/drawingml/2006/table">
            <a:tbl>
              <a:tblPr>
                <a:tableStyleId>{01A66EDD-3DAB-4C5B-A090-DC80EC1FD486}</a:tableStyleId>
              </a:tblPr>
              <a:tblGrid>
                <a:gridCol w="941568">
                  <a:extLst>
                    <a:ext uri="{9D8B030D-6E8A-4147-A177-3AD203B41FA5}">
                      <a16:colId xmlns:a16="http://schemas.microsoft.com/office/drawing/2014/main" val="2946320231"/>
                    </a:ext>
                  </a:extLst>
                </a:gridCol>
                <a:gridCol w="852539">
                  <a:extLst>
                    <a:ext uri="{9D8B030D-6E8A-4147-A177-3AD203B41FA5}">
                      <a16:colId xmlns:a16="http://schemas.microsoft.com/office/drawing/2014/main" val="4091264078"/>
                    </a:ext>
                  </a:extLst>
                </a:gridCol>
                <a:gridCol w="3250678">
                  <a:extLst>
                    <a:ext uri="{9D8B030D-6E8A-4147-A177-3AD203B41FA5}">
                      <a16:colId xmlns:a16="http://schemas.microsoft.com/office/drawing/2014/main" val="1391792405"/>
                    </a:ext>
                  </a:extLst>
                </a:gridCol>
                <a:gridCol w="3278977">
                  <a:extLst>
                    <a:ext uri="{9D8B030D-6E8A-4147-A177-3AD203B41FA5}">
                      <a16:colId xmlns:a16="http://schemas.microsoft.com/office/drawing/2014/main" val="3570572361"/>
                    </a:ext>
                  </a:extLst>
                </a:gridCol>
                <a:gridCol w="805760">
                  <a:extLst>
                    <a:ext uri="{9D8B030D-6E8A-4147-A177-3AD203B41FA5}">
                      <a16:colId xmlns:a16="http://schemas.microsoft.com/office/drawing/2014/main" val="2585762044"/>
                    </a:ext>
                  </a:extLst>
                </a:gridCol>
                <a:gridCol w="1526037">
                  <a:extLst>
                    <a:ext uri="{9D8B030D-6E8A-4147-A177-3AD203B41FA5}">
                      <a16:colId xmlns:a16="http://schemas.microsoft.com/office/drawing/2014/main" val="2617221039"/>
                    </a:ext>
                  </a:extLst>
                </a:gridCol>
              </a:tblGrid>
              <a:tr h="529192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</a:rPr>
                        <a:t>교육과정 명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8042" marR="48042" marT="13282" marB="132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</a:rPr>
                        <a:t>주요내용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8042" marR="48042" marT="13282" marB="13282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</a:rPr>
                        <a:t>과정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8042" marR="48042" marT="13282" marB="13282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</a:rPr>
                        <a:t>모집인원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8042" marR="48042" marT="13282" marB="13282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</a:rPr>
                        <a:t>비고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8042" marR="48042" marT="13282" marB="13282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521643"/>
                  </a:ext>
                </a:extLst>
              </a:tr>
              <a:tr h="1643767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5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</a:rPr>
                        <a:t>강사</a:t>
                      </a:r>
                      <a:endParaRPr lang="en-US" altLang="ko-KR" sz="1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5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</a:rPr>
                        <a:t>육성</a:t>
                      </a:r>
                      <a:endParaRPr lang="en-US" altLang="ko-KR" sz="1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5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</a:rPr>
                        <a:t>프로그램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8042" marR="48042" marT="13282" marB="132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</a:rPr>
                        <a:t>강사</a:t>
                      </a:r>
                      <a:endParaRPr lang="en-US" altLang="ko-KR" sz="1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5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</a:rPr>
                        <a:t>인성의 중요성</a:t>
                      </a:r>
                      <a:endParaRPr lang="en-US" altLang="ko-KR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5400" marR="2540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80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altLang="ko-KR" sz="1400" kern="0" spc="-80" dirty="0">
                          <a:solidFill>
                            <a:srgbClr val="000000"/>
                          </a:solidFill>
                          <a:effectLst/>
                        </a:rPr>
                        <a:t>- </a:t>
                      </a:r>
                      <a:r>
                        <a:rPr lang="ko-KR" altLang="en-US" sz="1400" kern="0" spc="-80" dirty="0">
                          <a:solidFill>
                            <a:srgbClr val="000000"/>
                          </a:solidFill>
                          <a:effectLst/>
                        </a:rPr>
                        <a:t>강사는 강사로서 인성이 매우 중요함</a:t>
                      </a:r>
                      <a:r>
                        <a:rPr lang="en-US" altLang="ko-KR" sz="1400" kern="0" spc="-80" dirty="0">
                          <a:solidFill>
                            <a:srgbClr val="000000"/>
                          </a:solidFill>
                          <a:effectLst/>
                        </a:rPr>
                        <a:t>. </a:t>
                      </a:r>
                      <a:r>
                        <a:rPr lang="ko-KR" altLang="en-US" sz="1400" kern="0" spc="-80" dirty="0">
                          <a:solidFill>
                            <a:srgbClr val="000000"/>
                          </a:solidFill>
                          <a:effectLst/>
                        </a:rPr>
                        <a:t>강사로서 갖추어야 할 여러가지 덕목과 수강생들과의 인간관계에 필요한 대인관계 능력에 대해 </a:t>
                      </a:r>
                      <a:r>
                        <a:rPr lang="ko-KR" altLang="en-US" sz="1400" kern="0" spc="-80" baseline="0" dirty="0">
                          <a:solidFill>
                            <a:srgbClr val="000000"/>
                          </a:solidFill>
                          <a:effectLst/>
                        </a:rPr>
                        <a:t> 이해하고 실천함으로서 강사로서 인격을 형성하도록 하는 과정임</a:t>
                      </a:r>
                      <a:r>
                        <a:rPr lang="en-US" altLang="ko-KR" sz="1400" kern="0" spc="-80" baseline="0" dirty="0">
                          <a:solidFill>
                            <a:srgbClr val="000000"/>
                          </a:solidFill>
                          <a:effectLst/>
                        </a:rPr>
                        <a:t>.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5400" marR="2540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</a:rPr>
                        <a:t> 15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</a:rPr>
                        <a:t>주 과정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</a:rPr>
                        <a:t>(30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</a:rPr>
                        <a:t>시간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</a:rPr>
                        <a:t>) </a:t>
                      </a:r>
                    </a:p>
                    <a:p>
                      <a:pPr marL="25400" marR="2540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chemeClr val="tx1"/>
                          </a:solidFill>
                          <a:effectLst/>
                        </a:rPr>
                        <a:t> 3</a:t>
                      </a:r>
                      <a:r>
                        <a:rPr lang="ko-KR" altLang="en-US" sz="1400" kern="0" spc="0" dirty="0">
                          <a:solidFill>
                            <a:schemeClr val="tx1"/>
                          </a:solidFill>
                          <a:effectLst/>
                        </a:rPr>
                        <a:t>주</a:t>
                      </a:r>
                      <a:r>
                        <a:rPr lang="en-US" altLang="ko-KR" sz="1400" kern="0" spc="0" dirty="0">
                          <a:solidFill>
                            <a:schemeClr val="tx1"/>
                          </a:solidFill>
                          <a:effectLst/>
                        </a:rPr>
                        <a:t>:</a:t>
                      </a:r>
                      <a:r>
                        <a:rPr lang="en-US" altLang="ko-KR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ko-KR" altLang="en-US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지도교수</a:t>
                      </a:r>
                      <a:r>
                        <a:rPr lang="en-US" altLang="ko-KR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 OT </a:t>
                      </a:r>
                      <a:r>
                        <a:rPr lang="ko-KR" altLang="en-US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및 상담</a:t>
                      </a:r>
                      <a:endParaRPr lang="en-US" altLang="ko-KR" sz="1400" kern="0" spc="0" baseline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25400" marR="2540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 6</a:t>
                      </a:r>
                      <a:r>
                        <a:rPr lang="ko-KR" altLang="en-US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주</a:t>
                      </a:r>
                      <a:r>
                        <a:rPr lang="en-US" altLang="ko-KR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: </a:t>
                      </a:r>
                      <a:r>
                        <a:rPr lang="ko-KR" altLang="en-US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인성에 대한 전반적 이해</a:t>
                      </a:r>
                      <a:endParaRPr lang="en-US" altLang="ko-KR" sz="1400" kern="0" spc="0" baseline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25400" marR="2540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 6</a:t>
                      </a:r>
                      <a:r>
                        <a:rPr lang="ko-KR" altLang="en-US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주</a:t>
                      </a:r>
                      <a:r>
                        <a:rPr lang="en-US" altLang="ko-KR" sz="1400" kern="0" spc="-150" baseline="0" dirty="0">
                          <a:solidFill>
                            <a:schemeClr val="tx1"/>
                          </a:solidFill>
                          <a:effectLst/>
                        </a:rPr>
                        <a:t>:   </a:t>
                      </a:r>
                      <a:r>
                        <a:rPr lang="ko-KR" altLang="en-US" sz="1400" kern="0" spc="-150" baseline="0" dirty="0">
                          <a:solidFill>
                            <a:schemeClr val="tx1"/>
                          </a:solidFill>
                          <a:effectLst/>
                        </a:rPr>
                        <a:t>강사로서 갖추어야 할 인성 실제 이해</a:t>
                      </a:r>
                      <a:endParaRPr lang="en-US" altLang="ko-KR" sz="1400" kern="0" spc="-150" baseline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25400" marR="2540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 2</a:t>
                      </a:r>
                      <a:r>
                        <a:rPr lang="ko-KR" altLang="en-US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주</a:t>
                      </a:r>
                      <a:r>
                        <a:rPr lang="en-US" altLang="ko-KR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:  </a:t>
                      </a:r>
                      <a:r>
                        <a:rPr lang="ko-KR" altLang="en-US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중간</a:t>
                      </a:r>
                      <a:r>
                        <a:rPr lang="en-US" altLang="ko-KR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ko-KR" altLang="en-US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기말 평가</a:t>
                      </a:r>
                      <a:endParaRPr lang="ko-KR" altLang="en-US" sz="140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5400" marR="2540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20" dirty="0">
                          <a:solidFill>
                            <a:srgbClr val="000000"/>
                          </a:solidFill>
                          <a:effectLst/>
                        </a:rPr>
                        <a:t>30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함초롬바탕" panose="02030604000101010101" pitchFamily="18" charset="-127"/>
                      </a:endParaRPr>
                    </a:p>
                  </a:txBody>
                  <a:tcPr marL="48042" marR="48042" marT="13282" marB="13282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</a:rPr>
                        <a:t>- 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</a:rPr>
                        <a:t>현재 </a:t>
                      </a: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effectLst/>
                        </a:rPr>
                        <a:t>강사사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</a:rPr>
                        <a:t> 및 강사 활동 희망자</a:t>
                      </a:r>
                      <a:endParaRPr lang="en-US" altLang="ko-KR" sz="1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5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</a:rPr>
                        <a:t>(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</a:rPr>
                        <a:t>자격증 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</a:rPr>
                        <a:t>개 이상 취득자 중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함초롬바탕" panose="02030604000101010101" pitchFamily="18" charset="-127"/>
                      </a:endParaRPr>
                    </a:p>
                  </a:txBody>
                  <a:tcPr marL="48042" marR="48042" marT="13282" marB="13282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0478590"/>
                  </a:ext>
                </a:extLst>
              </a:tr>
              <a:tr h="18557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ko-KR" sz="1400" dirty="0"/>
                        <a:t> </a:t>
                      </a:r>
                      <a:r>
                        <a:rPr lang="ko-KR" altLang="en-US" sz="1400" baseline="0" dirty="0"/>
                        <a:t> 강사의강의법</a:t>
                      </a:r>
                      <a:endParaRPr lang="en-US" altLang="ko-KR" sz="1400" baseline="0" dirty="0"/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ko-KR" altLang="en-US" sz="1400" baseline="0" dirty="0"/>
                        <a:t>이해</a:t>
                      </a:r>
                      <a:endParaRPr lang="ko-KR" altLang="en-US" sz="1400" dirty="0">
                        <a:latin typeface="+mn-ea"/>
                        <a:ea typeface="+mn-ea"/>
                        <a:cs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ko-KR" sz="1400" dirty="0"/>
                        <a:t> - </a:t>
                      </a:r>
                      <a:r>
                        <a:rPr lang="ko-KR" altLang="en-US" sz="1400" dirty="0"/>
                        <a:t>강사에게 중요한 것은 </a:t>
                      </a:r>
                      <a:r>
                        <a:rPr lang="ko-KR" altLang="en-US" sz="1400" dirty="0" err="1"/>
                        <a:t>강의법에</a:t>
                      </a:r>
                      <a:r>
                        <a:rPr lang="ko-KR" altLang="en-US" sz="1400" dirty="0"/>
                        <a:t> 대한 </a:t>
                      </a:r>
                      <a:endParaRPr lang="en-US" altLang="ko-KR" sz="1400" dirty="0"/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1400" dirty="0"/>
                        <a:t>정확한 이해와 다양한 </a:t>
                      </a:r>
                      <a:r>
                        <a:rPr lang="ko-KR" altLang="en-US" sz="1400" dirty="0" err="1"/>
                        <a:t>강의법을</a:t>
                      </a:r>
                      <a:r>
                        <a:rPr lang="ko-KR" altLang="en-US" sz="1400" dirty="0"/>
                        <a:t> 활용하여 효과적인 강의 능력을 갖추어야 함</a:t>
                      </a:r>
                      <a:r>
                        <a:rPr lang="en-US" altLang="ko-KR" sz="1400" dirty="0"/>
                        <a:t>.  </a:t>
                      </a:r>
                      <a:r>
                        <a:rPr lang="ko-KR" altLang="en-US" sz="1400" dirty="0"/>
                        <a:t>따라서 다양한 </a:t>
                      </a:r>
                      <a:r>
                        <a:rPr lang="ko-KR" altLang="en-US" sz="1400" dirty="0" err="1"/>
                        <a:t>강의법의</a:t>
                      </a:r>
                      <a:r>
                        <a:rPr lang="ko-KR" altLang="en-US" sz="1400" dirty="0"/>
                        <a:t> 이해를 통해 가장 효과적인 자신의 </a:t>
                      </a:r>
                      <a:r>
                        <a:rPr lang="ko-KR" altLang="en-US" sz="1400" dirty="0" err="1"/>
                        <a:t>강의법을</a:t>
                      </a:r>
                      <a:r>
                        <a:rPr lang="ko-KR" altLang="en-US" sz="1400" dirty="0"/>
                        <a:t> 찾아내는 과정임</a:t>
                      </a:r>
                      <a:r>
                        <a:rPr lang="en-US" altLang="ko-KR" sz="1400" dirty="0"/>
                        <a:t>.</a:t>
                      </a:r>
                      <a:r>
                        <a:rPr lang="ko-KR" altLang="en-US" sz="1400" dirty="0"/>
                        <a:t> </a:t>
                      </a:r>
                      <a:r>
                        <a:rPr lang="en-US" altLang="ko-KR" sz="1400" dirty="0"/>
                        <a:t> </a:t>
                      </a:r>
                      <a:endParaRPr lang="ko-KR" altLang="en-US" sz="1400" dirty="0">
                        <a:latin typeface="+mn-ea"/>
                        <a:ea typeface="+mn-ea"/>
                        <a:cs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5400" marR="2540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</a:rPr>
                        <a:t>15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</a:rPr>
                        <a:t>주 과정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</a:rPr>
                        <a:t>(30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</a:rPr>
                        <a:t>시간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</a:rPr>
                        <a:t>) </a:t>
                      </a:r>
                    </a:p>
                    <a:p>
                      <a:pPr marL="25400" marR="2540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chemeClr val="tx1"/>
                          </a:solidFill>
                          <a:effectLst/>
                        </a:rPr>
                        <a:t> 3</a:t>
                      </a:r>
                      <a:r>
                        <a:rPr lang="ko-KR" altLang="en-US" sz="1400" kern="0" spc="0" dirty="0">
                          <a:solidFill>
                            <a:schemeClr val="tx1"/>
                          </a:solidFill>
                          <a:effectLst/>
                        </a:rPr>
                        <a:t>주</a:t>
                      </a:r>
                      <a:r>
                        <a:rPr lang="en-US" altLang="ko-KR" sz="1400" kern="0" spc="0" dirty="0">
                          <a:solidFill>
                            <a:schemeClr val="tx1"/>
                          </a:solidFill>
                          <a:effectLst/>
                        </a:rPr>
                        <a:t>:</a:t>
                      </a:r>
                      <a:r>
                        <a:rPr lang="en-US" altLang="ko-KR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ko-KR" altLang="en-US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지도교수</a:t>
                      </a:r>
                      <a:r>
                        <a:rPr lang="en-US" altLang="ko-KR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 OT </a:t>
                      </a:r>
                      <a:r>
                        <a:rPr lang="ko-KR" altLang="en-US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및 상담</a:t>
                      </a:r>
                      <a:endParaRPr lang="en-US" altLang="ko-KR" sz="1400" kern="0" spc="0" baseline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25400" marR="2540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 6</a:t>
                      </a:r>
                      <a:r>
                        <a:rPr lang="ko-KR" altLang="en-US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주</a:t>
                      </a:r>
                      <a:r>
                        <a:rPr lang="en-US" altLang="ko-KR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: </a:t>
                      </a:r>
                      <a:r>
                        <a:rPr lang="ko-KR" altLang="en-US" sz="1400" kern="0" spc="0" baseline="0" dirty="0" err="1">
                          <a:solidFill>
                            <a:schemeClr val="tx1"/>
                          </a:solidFill>
                          <a:effectLst/>
                        </a:rPr>
                        <a:t>강의법에</a:t>
                      </a:r>
                      <a:r>
                        <a:rPr lang="ko-KR" altLang="en-US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 대한 이론적 이해</a:t>
                      </a:r>
                      <a:endParaRPr lang="en-US" altLang="ko-KR" sz="1400" kern="0" spc="0" baseline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25400" marR="2540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 6</a:t>
                      </a:r>
                      <a:r>
                        <a:rPr lang="ko-KR" altLang="en-US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주</a:t>
                      </a:r>
                      <a:r>
                        <a:rPr lang="en-US" altLang="ko-KR" sz="1400" kern="0" spc="-150" baseline="0" dirty="0">
                          <a:solidFill>
                            <a:schemeClr val="tx1"/>
                          </a:solidFill>
                          <a:effectLst/>
                        </a:rPr>
                        <a:t>:   </a:t>
                      </a:r>
                      <a:r>
                        <a:rPr lang="ko-KR" altLang="en-US" sz="1400" kern="0" spc="-150" baseline="0" dirty="0" err="1">
                          <a:solidFill>
                            <a:schemeClr val="tx1"/>
                          </a:solidFill>
                          <a:effectLst/>
                        </a:rPr>
                        <a:t>강의법에</a:t>
                      </a:r>
                      <a:r>
                        <a:rPr lang="ko-KR" altLang="en-US" sz="1400" kern="0" spc="-150" baseline="0" dirty="0">
                          <a:solidFill>
                            <a:schemeClr val="tx1"/>
                          </a:solidFill>
                          <a:effectLst/>
                        </a:rPr>
                        <a:t> 대한  실천적 실제 이해</a:t>
                      </a:r>
                      <a:endParaRPr lang="en-US" altLang="ko-KR" sz="1400" kern="0" spc="-150" baseline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25400" marR="2540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 2</a:t>
                      </a:r>
                      <a:r>
                        <a:rPr lang="ko-KR" altLang="en-US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주</a:t>
                      </a:r>
                      <a:r>
                        <a:rPr lang="en-US" altLang="ko-KR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:  </a:t>
                      </a:r>
                      <a:r>
                        <a:rPr lang="ko-KR" altLang="en-US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중간</a:t>
                      </a:r>
                      <a:r>
                        <a:rPr lang="en-US" altLang="ko-KR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ko-KR" altLang="en-US" sz="1400" kern="0" spc="0" baseline="0" dirty="0">
                          <a:solidFill>
                            <a:schemeClr val="tx1"/>
                          </a:solidFill>
                          <a:effectLst/>
                        </a:rPr>
                        <a:t>기말 평가</a:t>
                      </a:r>
                      <a:endParaRPr lang="ko-KR" altLang="en-US" sz="1400" kern="0" spc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endParaRPr lang="ko-KR" altLang="en-US" sz="1400" dirty="0">
                        <a:latin typeface="+mn-ea"/>
                        <a:ea typeface="+mn-ea"/>
                        <a:cs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5400" marR="2540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effectLst/>
                        </a:rPr>
                        <a:t>30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함초롬바탕" panose="02030604000101010101" pitchFamily="18" charset="-127"/>
                      </a:endParaRPr>
                    </a:p>
                  </a:txBody>
                  <a:tcPr marL="48042" marR="48042" marT="13282" marB="13282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</a:rPr>
                        <a:t>- 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</a:rPr>
                        <a:t>현재 </a:t>
                      </a: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effectLst/>
                        </a:rPr>
                        <a:t>강사사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</a:rPr>
                        <a:t> 및 강사 활동 희망자</a:t>
                      </a:r>
                      <a:endParaRPr lang="en-US" altLang="ko-KR" sz="1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5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</a:rPr>
                        <a:t>(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</a:rPr>
                        <a:t>자격증 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</a:rPr>
                        <a:t>개 이상 취득자 중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8042" marR="48042" marT="13282" marB="13282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88998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9154029"/>
      </p:ext>
    </p:extLst>
  </p:cSld>
  <p:clrMapOvr>
    <a:masterClrMapping/>
  </p:clrMapOvr>
  <p:transition/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119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1FDBE9-4C2A-45A2-A304-F5335CA389AB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10.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향후 일정 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9C763C9C-783B-45C2-B1F7-B6686C902D2C}"/>
              </a:ext>
            </a:extLst>
          </p:cNvPr>
          <p:cNvSpPr/>
          <p:nvPr/>
        </p:nvSpPr>
        <p:spPr>
          <a:xfrm>
            <a:off x="1656718" y="1295724"/>
            <a:ext cx="9121914" cy="11729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lnSpc>
                <a:spcPct val="150000"/>
              </a:lnSpc>
              <a:defRPr/>
            </a:pPr>
            <a:endParaRPr lang="ko-KR" altLang="en-US" sz="1400"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99805CB1-5E48-42CD-875A-87FD8F8399A4}"/>
              </a:ext>
            </a:extLst>
          </p:cNvPr>
          <p:cNvSpPr/>
          <p:nvPr/>
        </p:nvSpPr>
        <p:spPr>
          <a:xfrm>
            <a:off x="3449072" y="1391633"/>
            <a:ext cx="7095888" cy="9357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latinLnBrk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>
                <a:solidFill>
                  <a:prstClr val="black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목포시 평생학습관 시설 선정 </a:t>
            </a:r>
            <a:r>
              <a:rPr lang="en-US" altLang="ko-KR" sz="1400" dirty="0">
                <a:solidFill>
                  <a:prstClr val="black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– </a:t>
            </a:r>
            <a:r>
              <a:rPr lang="ko-KR" altLang="en-US" sz="1400" dirty="0">
                <a:solidFill>
                  <a:prstClr val="black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적정 시설 규모 산정 </a:t>
            </a:r>
            <a:r>
              <a:rPr lang="en-US" altLang="ko-KR" sz="1400" dirty="0">
                <a:solidFill>
                  <a:prstClr val="black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(</a:t>
            </a:r>
            <a:r>
              <a:rPr lang="ko-KR" altLang="en-US" sz="1400" dirty="0" err="1">
                <a:solidFill>
                  <a:prstClr val="black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용역안</a:t>
            </a:r>
            <a:r>
              <a:rPr lang="ko-KR" altLang="en-US" sz="1400" dirty="0">
                <a:solidFill>
                  <a:prstClr val="black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검토 후 결정</a:t>
            </a:r>
            <a:r>
              <a:rPr lang="en-US" altLang="ko-KR" sz="1400" dirty="0">
                <a:solidFill>
                  <a:prstClr val="black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)</a:t>
            </a:r>
          </a:p>
          <a:p>
            <a:pPr marL="285750" indent="-285750" latinLnBrk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>
                <a:solidFill>
                  <a:prstClr val="black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교육시설 정비 및 평생학습 </a:t>
            </a:r>
            <a:r>
              <a:rPr lang="ko-KR" altLang="en-US" sz="1400" dirty="0" err="1">
                <a:solidFill>
                  <a:prstClr val="black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조직안</a:t>
            </a:r>
            <a:r>
              <a:rPr lang="ko-KR" altLang="en-US" sz="1400" dirty="0">
                <a:solidFill>
                  <a:prstClr val="black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도출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64477D2C-4CD6-4E26-A8FD-07D3514F59D5}"/>
              </a:ext>
            </a:extLst>
          </p:cNvPr>
          <p:cNvSpPr/>
          <p:nvPr/>
        </p:nvSpPr>
        <p:spPr>
          <a:xfrm>
            <a:off x="1469085" y="721898"/>
            <a:ext cx="1910370" cy="347556"/>
          </a:xfrm>
          <a:prstGeom prst="rect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r>
              <a:rPr lang="ko-KR" altLang="en-US" sz="14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추진과제 </a:t>
            </a:r>
            <a:r>
              <a:rPr lang="en-US" altLang="ko-KR" sz="14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1</a:t>
            </a:r>
            <a:endParaRPr lang="ko-KR" altLang="en-US" sz="1400" dirty="0">
              <a:solidFill>
                <a:schemeClr val="bg1"/>
              </a:solidFill>
              <a:latin typeface="G마켓 산스 Bold" panose="02000000000000000000" pitchFamily="50" charset="-127"/>
              <a:ea typeface="G마켓 산스 Bold" panose="02000000000000000000" pitchFamily="50" charset="-127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D77AC24A-5AD9-442E-8210-7F4295D85DC7}"/>
              </a:ext>
            </a:extLst>
          </p:cNvPr>
          <p:cNvSpPr/>
          <p:nvPr/>
        </p:nvSpPr>
        <p:spPr>
          <a:xfrm>
            <a:off x="1469085" y="1179935"/>
            <a:ext cx="1931022" cy="347557"/>
          </a:xfrm>
          <a:prstGeom prst="rect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r>
              <a:rPr lang="ko-KR" altLang="en-US" sz="14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세부내용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A1E35B9C-5F81-4072-8C02-E55C34D74B08}"/>
              </a:ext>
            </a:extLst>
          </p:cNvPr>
          <p:cNvSpPr/>
          <p:nvPr/>
        </p:nvSpPr>
        <p:spPr>
          <a:xfrm>
            <a:off x="3449072" y="712831"/>
            <a:ext cx="7329559" cy="35662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400" dirty="0">
                <a:solidFill>
                  <a:schemeClr val="tx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목포시 평생학습관의 시설 규모 선정 및 평생학습 조직 재정비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7B94F9CE-7BCF-484E-B0E2-15827F7E2D33}"/>
              </a:ext>
            </a:extLst>
          </p:cNvPr>
          <p:cNvSpPr/>
          <p:nvPr/>
        </p:nvSpPr>
        <p:spPr>
          <a:xfrm>
            <a:off x="1656718" y="3166144"/>
            <a:ext cx="9121914" cy="11729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lnSpc>
                <a:spcPct val="150000"/>
              </a:lnSpc>
              <a:defRPr/>
            </a:pPr>
            <a:endParaRPr lang="ko-KR" altLang="en-US" sz="1400"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1DCC5E98-C9E9-443A-8C7A-AE755AA3BE93}"/>
              </a:ext>
            </a:extLst>
          </p:cNvPr>
          <p:cNvSpPr/>
          <p:nvPr/>
        </p:nvSpPr>
        <p:spPr>
          <a:xfrm>
            <a:off x="3449072" y="3324171"/>
            <a:ext cx="7095888" cy="9357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latinLnBrk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>
                <a:solidFill>
                  <a:prstClr val="black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목포시 평생학습관 조직 </a:t>
            </a:r>
            <a:r>
              <a:rPr lang="en-US" altLang="ko-KR" sz="1400" dirty="0">
                <a:solidFill>
                  <a:prstClr val="black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– </a:t>
            </a:r>
            <a:r>
              <a:rPr lang="ko-KR" altLang="en-US" sz="1400" dirty="0">
                <a:solidFill>
                  <a:prstClr val="black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평생학습 거버넌스 구축 </a:t>
            </a:r>
            <a:r>
              <a:rPr lang="en-US" altLang="ko-KR" sz="1400" dirty="0">
                <a:solidFill>
                  <a:prstClr val="black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(</a:t>
            </a:r>
            <a:r>
              <a:rPr lang="ko-KR" altLang="en-US" sz="1400" dirty="0" err="1">
                <a:solidFill>
                  <a:prstClr val="black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용역안</a:t>
            </a:r>
            <a:r>
              <a:rPr lang="ko-KR" altLang="en-US" sz="1400" dirty="0">
                <a:solidFill>
                  <a:prstClr val="black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검토 후 보완</a:t>
            </a:r>
            <a:r>
              <a:rPr lang="en-US" altLang="ko-KR" sz="1400" dirty="0">
                <a:solidFill>
                  <a:prstClr val="black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)</a:t>
            </a:r>
          </a:p>
          <a:p>
            <a:pPr marL="285750" indent="-285750" latinLnBrk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>
                <a:solidFill>
                  <a:prstClr val="black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조직 구성체계 및 평생학습 기능통합 및 효율화 방안 모색</a:t>
            </a:r>
            <a:endParaRPr lang="en-US" altLang="ko-KR" sz="1400" dirty="0">
              <a:solidFill>
                <a:prstClr val="black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C2DF8136-ECEF-45C0-97DA-EF3153A40863}"/>
              </a:ext>
            </a:extLst>
          </p:cNvPr>
          <p:cNvSpPr/>
          <p:nvPr/>
        </p:nvSpPr>
        <p:spPr>
          <a:xfrm>
            <a:off x="1469085" y="2584416"/>
            <a:ext cx="1910370" cy="347558"/>
          </a:xfrm>
          <a:prstGeom prst="rect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r>
              <a:rPr lang="ko-KR" altLang="en-US" sz="14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추진과제 </a:t>
            </a:r>
            <a:r>
              <a:rPr lang="en-US" altLang="ko-KR" sz="14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2</a:t>
            </a:r>
            <a:endParaRPr lang="ko-KR" altLang="en-US" sz="1400" dirty="0">
              <a:solidFill>
                <a:schemeClr val="bg1"/>
              </a:solidFill>
              <a:latin typeface="G마켓 산스 Bold" panose="02000000000000000000" pitchFamily="50" charset="-127"/>
              <a:ea typeface="G마켓 산스 Bold" panose="02000000000000000000" pitchFamily="50" charset="-127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C647A848-130E-4E45-B90C-DECAFEA2AE1A}"/>
              </a:ext>
            </a:extLst>
          </p:cNvPr>
          <p:cNvSpPr/>
          <p:nvPr/>
        </p:nvSpPr>
        <p:spPr>
          <a:xfrm>
            <a:off x="1469085" y="3024458"/>
            <a:ext cx="1931022" cy="347559"/>
          </a:xfrm>
          <a:prstGeom prst="rect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r>
              <a:rPr lang="ko-KR" altLang="en-US" sz="14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세부내용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B8062C22-03CB-41F9-B3E8-B551B0D79A1B}"/>
              </a:ext>
            </a:extLst>
          </p:cNvPr>
          <p:cNvSpPr/>
          <p:nvPr/>
        </p:nvSpPr>
        <p:spPr>
          <a:xfrm>
            <a:off x="3449072" y="2575349"/>
            <a:ext cx="7329559" cy="35662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400" dirty="0">
                <a:solidFill>
                  <a:schemeClr val="tx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목포시 평생학습관 조직 및 운영계획</a:t>
            </a:r>
            <a:r>
              <a:rPr lang="en-US" altLang="ko-KR" sz="1400" dirty="0">
                <a:solidFill>
                  <a:schemeClr val="tx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(</a:t>
            </a:r>
            <a:r>
              <a:rPr lang="ko-KR" altLang="en-US" sz="1400" dirty="0">
                <a:solidFill>
                  <a:schemeClr val="tx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예산안</a:t>
            </a:r>
            <a:r>
              <a:rPr lang="en-US" altLang="ko-KR" sz="1400" dirty="0">
                <a:solidFill>
                  <a:schemeClr val="tx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)</a:t>
            </a:r>
            <a:r>
              <a:rPr lang="ko-KR" altLang="en-US" sz="1400" dirty="0">
                <a:solidFill>
                  <a:schemeClr val="tx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수립</a:t>
            </a: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889E3406-95EA-47EA-8FA0-4D6FC41582EB}"/>
              </a:ext>
            </a:extLst>
          </p:cNvPr>
          <p:cNvSpPr/>
          <p:nvPr/>
        </p:nvSpPr>
        <p:spPr>
          <a:xfrm>
            <a:off x="1596554" y="5062773"/>
            <a:ext cx="9182077" cy="11729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lnSpc>
                <a:spcPct val="150000"/>
              </a:lnSpc>
              <a:defRPr/>
            </a:pPr>
            <a:endParaRPr lang="ko-KR" altLang="en-US" sz="1400"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D2BF333E-BD30-4204-8A64-64B937F39174}"/>
              </a:ext>
            </a:extLst>
          </p:cNvPr>
          <p:cNvSpPr/>
          <p:nvPr/>
        </p:nvSpPr>
        <p:spPr>
          <a:xfrm>
            <a:off x="3400107" y="5188420"/>
            <a:ext cx="7084690" cy="9357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latinLnBrk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>
                <a:solidFill>
                  <a:prstClr val="black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목포사랑시민대학 운영방안 수립 </a:t>
            </a:r>
            <a:r>
              <a:rPr lang="en-US" altLang="ko-KR" sz="1400" dirty="0">
                <a:solidFill>
                  <a:prstClr val="black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(</a:t>
            </a:r>
            <a:r>
              <a:rPr lang="ko-KR" altLang="en-US" sz="1400" dirty="0" err="1">
                <a:solidFill>
                  <a:prstClr val="black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용역안</a:t>
            </a:r>
            <a:r>
              <a:rPr lang="ko-KR" altLang="en-US" sz="1400" dirty="0">
                <a:solidFill>
                  <a:prstClr val="black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검토 후 보완</a:t>
            </a:r>
            <a:r>
              <a:rPr lang="en-US" altLang="ko-KR" sz="1400" dirty="0">
                <a:solidFill>
                  <a:prstClr val="black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)</a:t>
            </a:r>
          </a:p>
          <a:p>
            <a:pPr marL="285750" indent="-285750" latinLnBrk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>
                <a:solidFill>
                  <a:prstClr val="black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각 영역별 교육과정 개발 및 편성</a:t>
            </a:r>
            <a:endParaRPr lang="en-US" sz="1400" dirty="0">
              <a:solidFill>
                <a:prstClr val="black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3118FE5A-5CD6-4FE9-BB12-4093B17840B8}"/>
              </a:ext>
            </a:extLst>
          </p:cNvPr>
          <p:cNvSpPr/>
          <p:nvPr/>
        </p:nvSpPr>
        <p:spPr>
          <a:xfrm>
            <a:off x="1408922" y="4481045"/>
            <a:ext cx="1910370" cy="347558"/>
          </a:xfrm>
          <a:prstGeom prst="rect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r>
              <a:rPr lang="ko-KR" altLang="en-US" sz="14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추진과제 </a:t>
            </a:r>
            <a:r>
              <a:rPr lang="en-US" altLang="ko-KR" sz="14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3</a:t>
            </a:r>
            <a:endParaRPr lang="ko-KR" altLang="en-US" sz="1400" dirty="0">
              <a:solidFill>
                <a:schemeClr val="bg1"/>
              </a:solidFill>
              <a:latin typeface="G마켓 산스 Bold" panose="02000000000000000000" pitchFamily="50" charset="-127"/>
              <a:ea typeface="G마켓 산스 Bold" panose="02000000000000000000" pitchFamily="50" charset="-127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BEA2E44E-D08F-46D7-B821-98A0586218D2}"/>
              </a:ext>
            </a:extLst>
          </p:cNvPr>
          <p:cNvSpPr/>
          <p:nvPr/>
        </p:nvSpPr>
        <p:spPr>
          <a:xfrm>
            <a:off x="1408922" y="4921087"/>
            <a:ext cx="1931022" cy="347559"/>
          </a:xfrm>
          <a:prstGeom prst="rect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r>
              <a:rPr lang="ko-KR" altLang="en-US" sz="14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세부내용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4148F55C-F413-4D59-8CAC-AEEB36CD77DE}"/>
              </a:ext>
            </a:extLst>
          </p:cNvPr>
          <p:cNvSpPr/>
          <p:nvPr/>
        </p:nvSpPr>
        <p:spPr>
          <a:xfrm>
            <a:off x="3388909" y="4471978"/>
            <a:ext cx="7389722" cy="35662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400" dirty="0">
                <a:solidFill>
                  <a:schemeClr val="tx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목포사랑시민대학</a:t>
            </a:r>
            <a:r>
              <a:rPr lang="en-US" altLang="ko-KR" sz="1400" dirty="0">
                <a:solidFill>
                  <a:schemeClr val="tx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(</a:t>
            </a:r>
            <a:r>
              <a:rPr lang="ko-KR" altLang="en-US" sz="1400" dirty="0">
                <a:solidFill>
                  <a:schemeClr val="tx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가칭</a:t>
            </a:r>
            <a:r>
              <a:rPr lang="en-US" altLang="ko-KR" sz="1400" dirty="0">
                <a:solidFill>
                  <a:schemeClr val="tx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) </a:t>
            </a:r>
            <a:r>
              <a:rPr lang="ko-KR" altLang="en-US" sz="1400" dirty="0">
                <a:solidFill>
                  <a:schemeClr val="tx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운영방안 및 교육과정 개발 </a:t>
            </a:r>
          </a:p>
        </p:txBody>
      </p:sp>
    </p:spTree>
    <p:extLst>
      <p:ext uri="{BB962C8B-B14F-4D97-AF65-F5344CB8AC3E}">
        <p14:creationId xmlns:p14="http://schemas.microsoft.com/office/powerpoint/2010/main" val="2234726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12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1FDBE9-4C2A-45A2-A304-F5335CA389AB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2.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평생교육 정책 및 필요성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76EBFC4F-ACE7-48C8-B4AD-7302950E29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596" y="877603"/>
            <a:ext cx="7035394" cy="5102794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585564E5-E442-4BF0-A5ED-B5C2B360DB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7990" y="738369"/>
            <a:ext cx="4535817" cy="3051402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F5C69349-2F17-4DFA-AB7B-33B7263994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3923" y="3858886"/>
            <a:ext cx="4439883" cy="226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553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ko-KR" altLang="en-US" smtClean="0"/>
              <a:pPr lvl="0">
                <a:defRPr/>
              </a:pPr>
              <a:t>120</a:t>
            </a:fld>
            <a:endParaRPr lang="ko-KR" altLang="en-US"/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02F77281-1B8D-9F86-D715-2F32358F7FA5}"/>
              </a:ext>
            </a:extLst>
          </p:cNvPr>
          <p:cNvCxnSpPr/>
          <p:nvPr/>
        </p:nvCxnSpPr>
        <p:spPr>
          <a:xfrm>
            <a:off x="0" y="619392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직사각형 17">
            <a:extLst>
              <a:ext uri="{FF2B5EF4-FFF2-40B4-BE49-F238E27FC236}">
                <a16:creationId xmlns:a16="http://schemas.microsoft.com/office/drawing/2014/main" id="{B72AE0AF-5E18-52D7-A799-2B336BF99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>
              <a:defRPr/>
            </a:pPr>
            <a:r>
              <a:rPr lang="ko-KR" altLang="en-US" b="1" dirty="0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C1EDFB22-5B05-3F13-35FC-3E3291359BCD}"/>
              </a:ext>
            </a:extLst>
          </p:cNvPr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한쪽 모서리가 잘린 사각형 9">
            <a:extLst>
              <a:ext uri="{FF2B5EF4-FFF2-40B4-BE49-F238E27FC236}">
                <a16:creationId xmlns:a16="http://schemas.microsoft.com/office/drawing/2014/main" id="{0A36D7DB-C684-7BEA-EE16-B60316D305F3}"/>
              </a:ext>
            </a:extLst>
          </p:cNvPr>
          <p:cNvSpPr/>
          <p:nvPr/>
        </p:nvSpPr>
        <p:spPr>
          <a:xfrm>
            <a:off x="645028" y="1903445"/>
            <a:ext cx="1728192" cy="779278"/>
          </a:xfrm>
          <a:prstGeom prst="snip1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단계</a:t>
            </a:r>
            <a:endParaRPr lang="en-US" altLang="ko-K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en-US" altLang="ko-KR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(2023 ~ 2025)</a:t>
            </a:r>
          </a:p>
        </p:txBody>
      </p:sp>
      <p:sp>
        <p:nvSpPr>
          <p:cNvPr id="9" name="한쪽 모서리가 잘린 사각형 10">
            <a:extLst>
              <a:ext uri="{FF2B5EF4-FFF2-40B4-BE49-F238E27FC236}">
                <a16:creationId xmlns:a16="http://schemas.microsoft.com/office/drawing/2014/main" id="{0E27DF43-EC63-ACDE-4E18-2EF5301C0E5F}"/>
              </a:ext>
            </a:extLst>
          </p:cNvPr>
          <p:cNvSpPr/>
          <p:nvPr/>
        </p:nvSpPr>
        <p:spPr>
          <a:xfrm>
            <a:off x="645028" y="2789413"/>
            <a:ext cx="1728192" cy="981347"/>
          </a:xfrm>
          <a:prstGeom prst="snip1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단계</a:t>
            </a:r>
            <a:endParaRPr lang="en-US" altLang="ko-K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en-US" altLang="ko-KR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(2026 ~ 2028)</a:t>
            </a:r>
          </a:p>
        </p:txBody>
      </p:sp>
      <p:sp>
        <p:nvSpPr>
          <p:cNvPr id="10" name="한쪽 모서리가 잘린 사각형 11">
            <a:extLst>
              <a:ext uri="{FF2B5EF4-FFF2-40B4-BE49-F238E27FC236}">
                <a16:creationId xmlns:a16="http://schemas.microsoft.com/office/drawing/2014/main" id="{C4162799-253F-CBA7-BCA3-8714183B58B4}"/>
              </a:ext>
            </a:extLst>
          </p:cNvPr>
          <p:cNvSpPr/>
          <p:nvPr/>
        </p:nvSpPr>
        <p:spPr>
          <a:xfrm>
            <a:off x="2537927" y="1903445"/>
            <a:ext cx="8953061" cy="768536"/>
          </a:xfrm>
          <a:prstGeom prst="snip1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1</a:t>
            </a:r>
            <a:r>
              <a:rPr lang="ko-KR" altLang="en-US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단계 </a:t>
            </a:r>
            <a:r>
              <a:rPr lang="en-US" altLang="ko-KR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(2023</a:t>
            </a:r>
            <a:r>
              <a:rPr lang="ko-KR" altLang="en-US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년 </a:t>
            </a:r>
            <a:r>
              <a:rPr lang="en-US" altLang="ko-KR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~ 2025</a:t>
            </a:r>
            <a:r>
              <a:rPr lang="ko-KR" altLang="en-US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년</a:t>
            </a:r>
            <a:r>
              <a:rPr lang="en-US" altLang="ko-KR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 3</a:t>
            </a:r>
            <a:r>
              <a:rPr lang="ko-KR" altLang="en-US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개년은 </a:t>
            </a:r>
            <a:r>
              <a:rPr lang="en-US" altLang="ko-KR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1</a:t>
            </a:r>
            <a:r>
              <a:rPr lang="ko-KR" altLang="en-US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차 예비준비 기관으로 목포시 평생학습관을 설립하고 그 운영 방안을 검토함</a:t>
            </a:r>
            <a:r>
              <a:rPr lang="en-US" altLang="ko-KR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. </a:t>
            </a:r>
            <a:r>
              <a:rPr lang="ko-KR" altLang="en-US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가칭 </a:t>
            </a:r>
            <a:r>
              <a:rPr lang="en-US" altLang="ko-KR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‘</a:t>
            </a:r>
            <a:r>
              <a:rPr lang="ko-KR" altLang="en-US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목포사랑시민대학</a:t>
            </a:r>
            <a:r>
              <a:rPr lang="en-US" altLang="ko-KR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’</a:t>
            </a:r>
            <a:r>
              <a:rPr lang="ko-KR" altLang="en-US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은 평생학습관 위탁기관으로 검토함</a:t>
            </a:r>
            <a:r>
              <a:rPr lang="en-US" altLang="ko-KR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.</a:t>
            </a:r>
          </a:p>
        </p:txBody>
      </p:sp>
      <p:sp>
        <p:nvSpPr>
          <p:cNvPr id="11" name="한쪽 모서리가 잘린 사각형 12">
            <a:extLst>
              <a:ext uri="{FF2B5EF4-FFF2-40B4-BE49-F238E27FC236}">
                <a16:creationId xmlns:a16="http://schemas.microsoft.com/office/drawing/2014/main" id="{2AC74AFA-D908-24F2-C7A3-5A11088586CF}"/>
              </a:ext>
            </a:extLst>
          </p:cNvPr>
          <p:cNvSpPr/>
          <p:nvPr/>
        </p:nvSpPr>
        <p:spPr>
          <a:xfrm>
            <a:off x="2537927" y="2789414"/>
            <a:ext cx="8953061" cy="981348"/>
          </a:xfrm>
          <a:prstGeom prst="snip1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2</a:t>
            </a:r>
            <a:r>
              <a:rPr lang="ko-KR" altLang="en-US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단계</a:t>
            </a:r>
            <a:r>
              <a:rPr lang="en-US" altLang="ko-KR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(2026</a:t>
            </a:r>
            <a:r>
              <a:rPr lang="ko-KR" altLang="en-US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년 </a:t>
            </a:r>
            <a:r>
              <a:rPr lang="en-US" altLang="ko-KR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~ 2028</a:t>
            </a:r>
            <a:r>
              <a:rPr lang="ko-KR" altLang="en-US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년</a:t>
            </a:r>
            <a:r>
              <a:rPr lang="en-US" altLang="ko-KR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 3</a:t>
            </a:r>
            <a:r>
              <a:rPr lang="ko-KR" altLang="en-US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개년은 관장을 공모제로 모집하고 평생학습관을 현지실사 결과 가장 적합한 지역인 목포시 트윈타워 내에 이전하고 직접 프로그램 운영함과 동시에 가칭 </a:t>
            </a:r>
            <a:r>
              <a:rPr lang="en-US" altLang="ko-KR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‘</a:t>
            </a:r>
            <a:r>
              <a:rPr lang="ko-KR" altLang="en-US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목포사랑시민대학</a:t>
            </a:r>
            <a:r>
              <a:rPr lang="en-US" altLang="ko-KR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’</a:t>
            </a:r>
            <a:r>
              <a:rPr lang="ko-KR" altLang="en-US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은 공모를 통한 외부 위탁을 검토함</a:t>
            </a:r>
            <a:r>
              <a:rPr lang="en-US" altLang="ko-KR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.</a:t>
            </a:r>
          </a:p>
        </p:txBody>
      </p:sp>
      <p:sp>
        <p:nvSpPr>
          <p:cNvPr id="12" name="한쪽 모서리가 잘린 사각형 10">
            <a:extLst>
              <a:ext uri="{FF2B5EF4-FFF2-40B4-BE49-F238E27FC236}">
                <a16:creationId xmlns:a16="http://schemas.microsoft.com/office/drawing/2014/main" id="{EFE3EBDF-6683-AD58-68E0-A058A17FDF2D}"/>
              </a:ext>
            </a:extLst>
          </p:cNvPr>
          <p:cNvSpPr/>
          <p:nvPr/>
        </p:nvSpPr>
        <p:spPr>
          <a:xfrm>
            <a:off x="645028" y="3888195"/>
            <a:ext cx="1728192" cy="945062"/>
          </a:xfrm>
          <a:prstGeom prst="snip1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단계</a:t>
            </a:r>
            <a:endParaRPr lang="en-US" altLang="ko-K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en-US" altLang="ko-KR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(2029</a:t>
            </a:r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년 이후</a:t>
            </a:r>
            <a:r>
              <a:rPr lang="en-US" altLang="ko-KR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</p:txBody>
      </p:sp>
      <p:sp>
        <p:nvSpPr>
          <p:cNvPr id="13" name="한쪽 모서리가 잘린 사각형 12">
            <a:extLst>
              <a:ext uri="{FF2B5EF4-FFF2-40B4-BE49-F238E27FC236}">
                <a16:creationId xmlns:a16="http://schemas.microsoft.com/office/drawing/2014/main" id="{6E2D4DA7-60EB-6E90-BA48-7D9985B0DB67}"/>
              </a:ext>
            </a:extLst>
          </p:cNvPr>
          <p:cNvSpPr/>
          <p:nvPr/>
        </p:nvSpPr>
        <p:spPr>
          <a:xfrm>
            <a:off x="2537927" y="3888197"/>
            <a:ext cx="8953061" cy="912452"/>
          </a:xfrm>
          <a:prstGeom prst="snip1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3</a:t>
            </a:r>
            <a:r>
              <a:rPr lang="ko-KR" altLang="en-US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단계</a:t>
            </a:r>
            <a:r>
              <a:rPr lang="en-US" altLang="ko-KR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(2029</a:t>
            </a:r>
            <a:r>
              <a:rPr lang="ko-KR" altLang="en-US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년 이후</a:t>
            </a:r>
            <a:r>
              <a:rPr lang="en-US" altLang="ko-KR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 </a:t>
            </a:r>
            <a:r>
              <a:rPr lang="ko-KR" altLang="en-US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에서는 평생학습관을 목포시가 직접 운영하며  가칭 </a:t>
            </a:r>
            <a:r>
              <a:rPr lang="en-US" altLang="ko-KR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‘</a:t>
            </a:r>
            <a:r>
              <a:rPr lang="ko-KR" altLang="en-US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목포사랑시민대학</a:t>
            </a:r>
            <a:r>
              <a:rPr lang="en-US" altLang="ko-KR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’</a:t>
            </a:r>
            <a:r>
              <a:rPr lang="ko-KR" altLang="en-US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도 직접 운영함</a:t>
            </a:r>
            <a:r>
              <a:rPr lang="en-US" altLang="ko-KR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관장은 공모제로 가장 적합한 리더십을 갖춘 인물로 선발하고 평생학습체계의 통합적 조정 역할을 맡김</a:t>
            </a:r>
          </a:p>
        </p:txBody>
      </p:sp>
      <p:sp>
        <p:nvSpPr>
          <p:cNvPr id="14" name="한쪽 모서리가 잘린 사각형 10">
            <a:extLst>
              <a:ext uri="{FF2B5EF4-FFF2-40B4-BE49-F238E27FC236}">
                <a16:creationId xmlns:a16="http://schemas.microsoft.com/office/drawing/2014/main" id="{CB255061-B5A3-3560-FAAA-D3E2F7CED82D}"/>
              </a:ext>
            </a:extLst>
          </p:cNvPr>
          <p:cNvSpPr/>
          <p:nvPr/>
        </p:nvSpPr>
        <p:spPr>
          <a:xfrm>
            <a:off x="645028" y="4963073"/>
            <a:ext cx="1728192" cy="913661"/>
          </a:xfrm>
          <a:prstGeom prst="snip1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거점</a:t>
            </a:r>
            <a:endParaRPr lang="en-US" altLang="ko-K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평생학습관의</a:t>
            </a:r>
            <a:endParaRPr lang="en-US" altLang="ko-K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기능과 역할</a:t>
            </a:r>
          </a:p>
        </p:txBody>
      </p:sp>
      <p:sp>
        <p:nvSpPr>
          <p:cNvPr id="15" name="한쪽 모서리가 잘린 사각형 12">
            <a:extLst>
              <a:ext uri="{FF2B5EF4-FFF2-40B4-BE49-F238E27FC236}">
                <a16:creationId xmlns:a16="http://schemas.microsoft.com/office/drawing/2014/main" id="{6D206336-B893-3EBD-4E74-CB0EA24605CA}"/>
              </a:ext>
            </a:extLst>
          </p:cNvPr>
          <p:cNvSpPr/>
          <p:nvPr/>
        </p:nvSpPr>
        <p:spPr>
          <a:xfrm>
            <a:off x="2537927" y="4963073"/>
            <a:ext cx="8953061" cy="913661"/>
          </a:xfrm>
          <a:prstGeom prst="snip1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거점 평생학습관은 목포시 평생학습팀의 총괄적인 정책 운영방향을 중심으로 중간 서비스 전달체제의 역할을 담당함</a:t>
            </a:r>
            <a:r>
              <a:rPr lang="en-US" altLang="ko-KR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거점 평생학습관은 목포사랑시민대학 외 다양한 프로그램의 강좌를 지원</a:t>
            </a:r>
            <a:r>
              <a:rPr lang="en-US" altLang="ko-KR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평생학습 인프라 지원</a:t>
            </a:r>
            <a:r>
              <a:rPr lang="en-US" altLang="ko-KR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학습자 및 강사 역량강화 등을 주된 목적으로 함</a:t>
            </a:r>
            <a:r>
              <a:rPr lang="en-US" altLang="ko-KR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.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8EC098E4-1673-CDD2-57C6-A4CAC297457C}"/>
              </a:ext>
            </a:extLst>
          </p:cNvPr>
          <p:cNvSpPr/>
          <p:nvPr/>
        </p:nvSpPr>
        <p:spPr>
          <a:xfrm>
            <a:off x="645028" y="1159115"/>
            <a:ext cx="10845960" cy="6502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가장 중요한 것은 추진 조직 정비임</a:t>
            </a:r>
            <a:endParaRPr lang="en-US" altLang="ko-KR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E3A9B4-48E6-73E0-2481-AAD5ABC7C8F6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10.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향후 일정 </a:t>
            </a:r>
          </a:p>
        </p:txBody>
      </p:sp>
    </p:spTree>
    <p:extLst>
      <p:ext uri="{BB962C8B-B14F-4D97-AF65-F5344CB8AC3E}">
        <p14:creationId xmlns:p14="http://schemas.microsoft.com/office/powerpoint/2010/main" val="1748515201"/>
      </p:ext>
    </p:extLst>
  </p:cSld>
  <p:clrMapOvr>
    <a:masterClrMapping/>
  </p:clrMapOvr>
  <p:transition/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1E988400-F359-7A9C-3C88-0574168A6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ko-KR" altLang="en-US" smtClean="0"/>
              <a:pPr lvl="0">
                <a:defRPr/>
              </a:pPr>
              <a:t>121</a:t>
            </a:fld>
            <a:endParaRPr lang="ko-KR" altLang="en-US"/>
          </a:p>
        </p:txBody>
      </p:sp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139987A6-F810-C318-A01F-A33E3BE583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6241802"/>
              </p:ext>
            </p:extLst>
          </p:nvPr>
        </p:nvGraphicFramePr>
        <p:xfrm>
          <a:off x="561314" y="1409350"/>
          <a:ext cx="10792485" cy="4918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10074">
                  <a:extLst>
                    <a:ext uri="{9D8B030D-6E8A-4147-A177-3AD203B41FA5}">
                      <a16:colId xmlns:a16="http://schemas.microsoft.com/office/drawing/2014/main" val="4109460947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1719460538"/>
                    </a:ext>
                  </a:extLst>
                </a:gridCol>
                <a:gridCol w="942391">
                  <a:extLst>
                    <a:ext uri="{9D8B030D-6E8A-4147-A177-3AD203B41FA5}">
                      <a16:colId xmlns:a16="http://schemas.microsoft.com/office/drawing/2014/main" val="2198610893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4272864904"/>
                    </a:ext>
                  </a:extLst>
                </a:gridCol>
                <a:gridCol w="933061">
                  <a:extLst>
                    <a:ext uri="{9D8B030D-6E8A-4147-A177-3AD203B41FA5}">
                      <a16:colId xmlns:a16="http://schemas.microsoft.com/office/drawing/2014/main" val="3889781265"/>
                    </a:ext>
                  </a:extLst>
                </a:gridCol>
                <a:gridCol w="922175">
                  <a:extLst>
                    <a:ext uri="{9D8B030D-6E8A-4147-A177-3AD203B41FA5}">
                      <a16:colId xmlns:a16="http://schemas.microsoft.com/office/drawing/2014/main" val="1363083036"/>
                    </a:ext>
                  </a:extLst>
                </a:gridCol>
              </a:tblGrid>
              <a:tr h="42785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단계별 계획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2023</a:t>
                      </a:r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2024</a:t>
                      </a:r>
                    </a:p>
                    <a:p>
                      <a:pPr algn="ctr" latinLnBrk="1"/>
                      <a:r>
                        <a:rPr lang="en-US" altLang="ko-KR" dirty="0"/>
                        <a:t>(1)</a:t>
                      </a:r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2024</a:t>
                      </a:r>
                    </a:p>
                    <a:p>
                      <a:pPr algn="ctr" latinLnBrk="1"/>
                      <a:r>
                        <a:rPr lang="en-US" altLang="ko-KR" dirty="0"/>
                        <a:t>(2)</a:t>
                      </a:r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2025</a:t>
                      </a:r>
                    </a:p>
                    <a:p>
                      <a:pPr algn="ctr" latinLnBrk="1"/>
                      <a:r>
                        <a:rPr lang="en-US" altLang="ko-KR" dirty="0"/>
                        <a:t>(1)</a:t>
                      </a:r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2025</a:t>
                      </a:r>
                    </a:p>
                    <a:p>
                      <a:pPr algn="ctr" latinLnBrk="1"/>
                      <a:r>
                        <a:rPr lang="en-US" altLang="ko-KR" dirty="0"/>
                        <a:t>(2)</a:t>
                      </a:r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9453950"/>
                  </a:ext>
                </a:extLst>
              </a:tr>
              <a:tr h="4278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latin typeface="+mn-lt"/>
                        </a:rPr>
                        <a:t>1.</a:t>
                      </a:r>
                      <a:r>
                        <a:rPr lang="en-US" altLang="ko-KR" sz="1600" b="1" baseline="0" dirty="0">
                          <a:latin typeface="+mn-lt"/>
                        </a:rPr>
                        <a:t> </a:t>
                      </a:r>
                      <a:r>
                        <a:rPr lang="ko-KR" altLang="en-US" sz="1600" b="1" dirty="0">
                          <a:solidFill>
                            <a:schemeClr val="tx1"/>
                          </a:solidFill>
                          <a:latin typeface="+mn-lt"/>
                          <a:ea typeface="KoPub돋움체 Bold" panose="02020603020101020101" pitchFamily="18" charset="-127"/>
                        </a:rPr>
                        <a:t>목포시 평생학습관 조직 및 운영계획</a:t>
                      </a:r>
                      <a:r>
                        <a:rPr lang="en-US" altLang="ko-KR" sz="1600" b="1" dirty="0">
                          <a:solidFill>
                            <a:schemeClr val="tx1"/>
                          </a:solidFill>
                          <a:latin typeface="+mn-lt"/>
                          <a:ea typeface="KoPub돋움체 Bold" panose="02020603020101020101" pitchFamily="18" charset="-127"/>
                        </a:rPr>
                        <a:t>(</a:t>
                      </a:r>
                      <a:r>
                        <a:rPr lang="ko-KR" altLang="en-US" sz="1600" b="1" dirty="0">
                          <a:solidFill>
                            <a:schemeClr val="tx1"/>
                          </a:solidFill>
                          <a:latin typeface="+mn-lt"/>
                          <a:ea typeface="KoPub돋움체 Bold" panose="02020603020101020101" pitchFamily="18" charset="-127"/>
                        </a:rPr>
                        <a:t>예산안</a:t>
                      </a:r>
                      <a:r>
                        <a:rPr lang="en-US" altLang="ko-KR" sz="1600" b="1" dirty="0">
                          <a:solidFill>
                            <a:schemeClr val="tx1"/>
                          </a:solidFill>
                          <a:latin typeface="+mn-lt"/>
                          <a:ea typeface="KoPub돋움체 Bold" panose="02020603020101020101" pitchFamily="18" charset="-127"/>
                        </a:rPr>
                        <a:t>)</a:t>
                      </a:r>
                      <a:r>
                        <a:rPr lang="ko-KR" altLang="en-US" sz="1600" b="1" dirty="0">
                          <a:solidFill>
                            <a:schemeClr val="tx1"/>
                          </a:solidFill>
                          <a:latin typeface="+mn-lt"/>
                          <a:ea typeface="KoPub돋움체 Bold" panose="02020603020101020101" pitchFamily="18" charset="-127"/>
                        </a:rPr>
                        <a:t> 수립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6447696"/>
                  </a:ext>
                </a:extLst>
              </a:tr>
              <a:tr h="42785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b="1" dirty="0">
                          <a:latin typeface="+mn-lt"/>
                        </a:rPr>
                        <a:t>2. </a:t>
                      </a:r>
                      <a:r>
                        <a:rPr lang="ko-KR" altLang="en-US" sz="1600" b="1" dirty="0">
                          <a:solidFill>
                            <a:schemeClr val="tx1"/>
                          </a:solidFill>
                          <a:latin typeface="+mn-lt"/>
                          <a:ea typeface="KoPub돋움체 Bold" panose="02020603020101020101" pitchFamily="18" charset="-127"/>
                        </a:rPr>
                        <a:t>목포시 평생학습관 관련 조례 제정 </a:t>
                      </a:r>
                      <a:endParaRPr lang="ko-KR" altLang="en-US" sz="16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0444684"/>
                  </a:ext>
                </a:extLst>
              </a:tr>
              <a:tr h="42785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b="1" dirty="0">
                          <a:latin typeface="+mn-lt"/>
                        </a:rPr>
                        <a:t>3. </a:t>
                      </a:r>
                      <a:r>
                        <a:rPr lang="ko-KR" altLang="en-US" sz="1600" b="1" dirty="0">
                          <a:solidFill>
                            <a:schemeClr val="tx1"/>
                          </a:solidFill>
                          <a:latin typeface="+mn-lt"/>
                          <a:ea typeface="KoPub돋움체 Bold" panose="02020603020101020101" pitchFamily="18" charset="-127"/>
                        </a:rPr>
                        <a:t>목포시 평생학습관 예산 확정 </a:t>
                      </a:r>
                      <a:endParaRPr lang="ko-KR" altLang="en-US" sz="16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0520013"/>
                  </a:ext>
                </a:extLst>
              </a:tr>
              <a:tr h="4278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latin typeface="+mn-lt"/>
                        </a:rPr>
                        <a:t>4. </a:t>
                      </a:r>
                      <a:r>
                        <a:rPr lang="ko-KR" altLang="en-US" sz="1600" b="1" dirty="0">
                          <a:solidFill>
                            <a:schemeClr val="tx1"/>
                          </a:solidFill>
                          <a:latin typeface="+mn-lt"/>
                          <a:ea typeface="KoPub돋움체 Bold" panose="02020603020101020101" pitchFamily="18" charset="-127"/>
                        </a:rPr>
                        <a:t>목포시 </a:t>
                      </a:r>
                      <a:r>
                        <a:rPr lang="ko-KR" altLang="en-US" sz="1600" b="1" dirty="0" err="1">
                          <a:solidFill>
                            <a:schemeClr val="tx1"/>
                          </a:solidFill>
                          <a:latin typeface="+mn-lt"/>
                          <a:ea typeface="KoPub돋움체 Bold" panose="02020603020101020101" pitchFamily="18" charset="-127"/>
                        </a:rPr>
                        <a:t>평생학습관</a:t>
                      </a:r>
                      <a:r>
                        <a:rPr lang="ko-KR" altLang="en-US" sz="1600" b="1" baseline="0" dirty="0" err="1">
                          <a:latin typeface="+mn-lt"/>
                        </a:rPr>
                        <a:t>트윈타워</a:t>
                      </a:r>
                      <a:r>
                        <a:rPr lang="ko-KR" altLang="en-US" sz="1600" b="1" baseline="0" dirty="0">
                          <a:latin typeface="+mn-lt"/>
                        </a:rPr>
                        <a:t> 이전 준비 </a:t>
                      </a:r>
                      <a:endParaRPr lang="ko-KR" altLang="en-US" sz="16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426562"/>
                  </a:ext>
                </a:extLst>
              </a:tr>
              <a:tr h="4278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latin typeface="+mn-lt"/>
                        </a:rPr>
                        <a:t>5. </a:t>
                      </a:r>
                      <a:r>
                        <a:rPr lang="ko-KR" altLang="en-US" sz="1600" b="1" dirty="0">
                          <a:latin typeface="+mn-lt"/>
                        </a:rPr>
                        <a:t>목포시 </a:t>
                      </a:r>
                      <a:r>
                        <a:rPr lang="ko-KR" altLang="en-US" sz="1600" b="1" dirty="0" err="1">
                          <a:solidFill>
                            <a:schemeClr val="tx1"/>
                          </a:solidFill>
                          <a:latin typeface="+mn-lt"/>
                          <a:ea typeface="KoPub돋움체 Bold" panose="02020603020101020101" pitchFamily="18" charset="-127"/>
                        </a:rPr>
                        <a:t>평생학습관</a:t>
                      </a:r>
                      <a:r>
                        <a:rPr lang="ko-KR" altLang="en-US" sz="1600" b="1" baseline="0" dirty="0" err="1">
                          <a:latin typeface="+mn-lt"/>
                        </a:rPr>
                        <a:t>트윈타워</a:t>
                      </a:r>
                      <a:r>
                        <a:rPr lang="ko-KR" altLang="en-US" sz="1600" b="1" baseline="0" dirty="0">
                          <a:latin typeface="+mn-lt"/>
                        </a:rPr>
                        <a:t> 이전 및 운영준비</a:t>
                      </a:r>
                      <a:endParaRPr lang="ko-KR" altLang="en-US" sz="16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5843328"/>
                  </a:ext>
                </a:extLst>
              </a:tr>
              <a:tr h="42785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b="1" dirty="0">
                          <a:latin typeface="+mn-lt"/>
                        </a:rPr>
                        <a:t>6. </a:t>
                      </a:r>
                      <a:r>
                        <a:rPr lang="ko-KR" altLang="en-US" sz="1600" b="1" dirty="0">
                          <a:solidFill>
                            <a:schemeClr val="tx1"/>
                          </a:solidFill>
                          <a:latin typeface="+mn-lt"/>
                          <a:ea typeface="KoPub돋움체 Bold" panose="02020603020101020101" pitchFamily="18" charset="-127"/>
                        </a:rPr>
                        <a:t>목포시 평생학습관 목포사랑 시민대학 운영안 작성 </a:t>
                      </a:r>
                      <a:endParaRPr lang="ko-KR" altLang="en-US" sz="16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5618689"/>
                  </a:ext>
                </a:extLst>
              </a:tr>
              <a:tr h="42785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b="1" dirty="0">
                          <a:latin typeface="+mn-lt"/>
                        </a:rPr>
                        <a:t>7. </a:t>
                      </a:r>
                      <a:r>
                        <a:rPr lang="ko-KR" altLang="en-US" sz="1600" b="1" dirty="0">
                          <a:solidFill>
                            <a:schemeClr val="tx1"/>
                          </a:solidFill>
                          <a:latin typeface="+mn-lt"/>
                          <a:ea typeface="KoPub돋움체 Bold" panose="02020603020101020101" pitchFamily="18" charset="-127"/>
                        </a:rPr>
                        <a:t>목포시 평생학습관 목포사랑 시민대학 운영 개시 </a:t>
                      </a:r>
                      <a:endParaRPr lang="ko-KR" altLang="en-US" sz="16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5835934"/>
                  </a:ext>
                </a:extLst>
              </a:tr>
              <a:tr h="42785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b="1" dirty="0">
                          <a:latin typeface="+mn-lt"/>
                        </a:rPr>
                        <a:t>8. </a:t>
                      </a:r>
                      <a:r>
                        <a:rPr lang="ko-KR" altLang="en-US" sz="1600" b="1" dirty="0">
                          <a:solidFill>
                            <a:schemeClr val="tx1"/>
                          </a:solidFill>
                          <a:latin typeface="+mn-lt"/>
                          <a:ea typeface="KoPub돋움체 Bold" panose="02020603020101020101" pitchFamily="18" charset="-127"/>
                        </a:rPr>
                        <a:t>목포시 평생학습관 및 목포사랑 시민대학 운영 확대</a:t>
                      </a:r>
                      <a:endParaRPr lang="ko-KR" altLang="en-US" sz="16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6322707"/>
                  </a:ext>
                </a:extLst>
              </a:tr>
              <a:tr h="4278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latin typeface="+mn-lt"/>
                        </a:rPr>
                        <a:t>9.</a:t>
                      </a:r>
                      <a:r>
                        <a:rPr lang="en-US" altLang="ko-KR" sz="1600" b="1" baseline="0" dirty="0">
                          <a:latin typeface="+mn-lt"/>
                        </a:rPr>
                        <a:t> </a:t>
                      </a:r>
                      <a:r>
                        <a:rPr lang="ko-KR" altLang="en-US" sz="1600" b="1" dirty="0">
                          <a:solidFill>
                            <a:schemeClr val="tx1"/>
                          </a:solidFill>
                          <a:latin typeface="+mn-lt"/>
                          <a:ea typeface="KoPub돋움체 Bold" panose="02020603020101020101" pitchFamily="18" charset="-127"/>
                        </a:rPr>
                        <a:t>목포시 평생학습관 외부위탁기관 선정 및</a:t>
                      </a:r>
                      <a:r>
                        <a:rPr lang="ko-KR" altLang="en-US" sz="1600" b="1" baseline="0" dirty="0">
                          <a:latin typeface="+mn-lt"/>
                        </a:rPr>
                        <a:t> 관장 </a:t>
                      </a:r>
                      <a:r>
                        <a:rPr lang="ko-KR" altLang="en-US" sz="1600" b="1" baseline="0" dirty="0" err="1">
                          <a:latin typeface="+mn-lt"/>
                        </a:rPr>
                        <a:t>공모제</a:t>
                      </a:r>
                      <a:r>
                        <a:rPr lang="ko-KR" altLang="en-US" sz="1600" b="1" baseline="0" dirty="0">
                          <a:latin typeface="+mn-lt"/>
                        </a:rPr>
                        <a:t> 실시</a:t>
                      </a:r>
                      <a:endParaRPr lang="en-US" altLang="ko-KR" sz="1600" b="1" baseline="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0682789"/>
                  </a:ext>
                </a:extLst>
              </a:tr>
              <a:tr h="4278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latin typeface="+mn-lt"/>
                        </a:rPr>
                        <a:t>10. </a:t>
                      </a:r>
                      <a:r>
                        <a:rPr lang="ko-KR" altLang="en-US" sz="1600" b="1" dirty="0">
                          <a:solidFill>
                            <a:schemeClr val="tx1"/>
                          </a:solidFill>
                          <a:latin typeface="+mn-lt"/>
                          <a:ea typeface="KoPub돋움체 Bold" panose="02020603020101020101" pitchFamily="18" charset="-127"/>
                        </a:rPr>
                        <a:t>목포시 평생학습관 외부위탁기관 운영개시 및 프로그램 운영 </a:t>
                      </a:r>
                      <a:endParaRPr lang="en-US" altLang="ko-KR" sz="1600" b="1" baseline="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7065428"/>
                  </a:ext>
                </a:extLst>
              </a:tr>
            </a:tbl>
          </a:graphicData>
        </a:graphic>
      </p:graphicFrame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8945A4FF-C207-65B0-C24D-896F861FBDB9}"/>
              </a:ext>
            </a:extLst>
          </p:cNvPr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76DE6F6F-E159-2AFC-B6C4-BD5CA5959F01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10.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향후 일정 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29613A47-C32E-56A5-E4BA-793B6FDD5048}"/>
              </a:ext>
            </a:extLst>
          </p:cNvPr>
          <p:cNvSpPr/>
          <p:nvPr/>
        </p:nvSpPr>
        <p:spPr>
          <a:xfrm>
            <a:off x="561314" y="721856"/>
            <a:ext cx="10792486" cy="6502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1</a:t>
            </a:r>
            <a:r>
              <a:rPr lang="ko-KR" altLang="en-US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단계 세부일정표 </a:t>
            </a:r>
            <a:endParaRPr lang="en-US" altLang="ko-KR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직사각형 17">
            <a:extLst>
              <a:ext uri="{FF2B5EF4-FFF2-40B4-BE49-F238E27FC236}">
                <a16:creationId xmlns:a16="http://schemas.microsoft.com/office/drawing/2014/main" id="{DA406A4A-581F-726A-9A7F-CE23087E1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>
              <a:defRPr/>
            </a:pPr>
            <a:r>
              <a:rPr lang="ko-KR" altLang="en-US" b="1" dirty="0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</p:spTree>
    <p:extLst>
      <p:ext uri="{BB962C8B-B14F-4D97-AF65-F5344CB8AC3E}">
        <p14:creationId xmlns:p14="http://schemas.microsoft.com/office/powerpoint/2010/main" val="1969653719"/>
      </p:ext>
    </p:extLst>
  </p:cSld>
  <p:clrMapOvr>
    <a:masterClrMapping/>
  </p:clrMapOvr>
  <p:transition/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0747BCF2-B58C-4A26-E541-67C5232DE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ko-KR" altLang="en-US" smtClean="0"/>
              <a:pPr lvl="0">
                <a:defRPr/>
              </a:pPr>
              <a:t>122</a:t>
            </a:fld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045EE258-8260-CB2F-536D-B5389BDD576A}"/>
              </a:ext>
            </a:extLst>
          </p:cNvPr>
          <p:cNvSpPr/>
          <p:nvPr/>
        </p:nvSpPr>
        <p:spPr>
          <a:xfrm>
            <a:off x="4934338" y="830418"/>
            <a:ext cx="2323324" cy="654657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b="1" dirty="0">
                <a:solidFill>
                  <a:schemeClr val="tx1"/>
                </a:solidFill>
                <a:latin typeface="+mj-lt"/>
              </a:rPr>
              <a:t>제 출 문</a:t>
            </a:r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C4A33741-C939-7F76-FCDC-32DB49579C9F}"/>
              </a:ext>
            </a:extLst>
          </p:cNvPr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5146A4DF-5757-29F4-0997-470BC9A78EAD}"/>
              </a:ext>
            </a:extLst>
          </p:cNvPr>
          <p:cNvCxnSpPr/>
          <p:nvPr/>
        </p:nvCxnSpPr>
        <p:spPr>
          <a:xfrm flipV="1">
            <a:off x="9328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직사각형 6">
            <a:extLst>
              <a:ext uri="{FF2B5EF4-FFF2-40B4-BE49-F238E27FC236}">
                <a16:creationId xmlns:a16="http://schemas.microsoft.com/office/drawing/2014/main" id="{991C9BE7-BA64-6EFD-CB3B-DDA26135EB8E}"/>
              </a:ext>
            </a:extLst>
          </p:cNvPr>
          <p:cNvSpPr/>
          <p:nvPr/>
        </p:nvSpPr>
        <p:spPr>
          <a:xfrm>
            <a:off x="939283" y="1736996"/>
            <a:ext cx="10313436" cy="42905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endParaRPr lang="en-US" altLang="ko-KR" sz="800" dirty="0"/>
          </a:p>
          <a:p>
            <a:r>
              <a:rPr lang="ko-KR" altLang="en-US" sz="2000" dirty="0"/>
              <a:t>목포시장 귀하</a:t>
            </a:r>
            <a:endParaRPr lang="en-US" altLang="ko-KR" sz="2000" dirty="0"/>
          </a:p>
          <a:p>
            <a:endParaRPr lang="en-US" altLang="ko-KR" sz="2000" dirty="0"/>
          </a:p>
          <a:p>
            <a:r>
              <a:rPr lang="ko-KR" altLang="en-US" sz="2000" dirty="0"/>
              <a:t>본 보고서를 목포시가 </a:t>
            </a:r>
            <a:r>
              <a:rPr lang="en-US" altLang="ko-KR" sz="2000" dirty="0"/>
              <a:t>(</a:t>
            </a:r>
            <a:r>
              <a:rPr lang="ko-KR" altLang="en-US" sz="2000" dirty="0"/>
              <a:t>사</a:t>
            </a:r>
            <a:r>
              <a:rPr lang="en-US" altLang="ko-KR" sz="2000" dirty="0"/>
              <a:t>)</a:t>
            </a:r>
            <a:r>
              <a:rPr lang="ko-KR" altLang="en-US" sz="2000" dirty="0"/>
              <a:t>평생교육사협회 </a:t>
            </a:r>
            <a:r>
              <a:rPr lang="ko-KR" altLang="en-US" sz="2000" dirty="0" err="1"/>
              <a:t>전남지회에</a:t>
            </a:r>
            <a:r>
              <a:rPr lang="ko-KR" altLang="en-US" sz="2000" dirty="0"/>
              <a:t> 의뢰한</a:t>
            </a:r>
            <a:endParaRPr lang="en-US" altLang="ko-KR" sz="2000" dirty="0"/>
          </a:p>
          <a:p>
            <a:r>
              <a:rPr lang="ko-KR" altLang="ko-KR" sz="2000" dirty="0"/>
              <a:t>『</a:t>
            </a:r>
            <a:r>
              <a:rPr lang="ko-KR" altLang="en-US" sz="2000" dirty="0"/>
              <a:t>목포시 평생학습 활성화를 위한 추진전략 연구 용역</a:t>
            </a:r>
            <a:r>
              <a:rPr lang="en-US" altLang="ko-KR" sz="2000" dirty="0"/>
              <a:t>』</a:t>
            </a:r>
            <a:r>
              <a:rPr lang="ko-KR" altLang="en-US" sz="2000" dirty="0"/>
              <a:t>의 </a:t>
            </a:r>
            <a:endParaRPr lang="en-US" altLang="ko-KR" sz="2000" dirty="0"/>
          </a:p>
          <a:p>
            <a:r>
              <a:rPr lang="ko-KR" altLang="en-US" sz="2000" dirty="0"/>
              <a:t>최종 보고서로 제출합니다</a:t>
            </a:r>
            <a:r>
              <a:rPr lang="en-US" altLang="ko-KR" sz="2000" dirty="0"/>
              <a:t>.</a:t>
            </a:r>
          </a:p>
          <a:p>
            <a:endParaRPr lang="en-US" altLang="ko-KR" sz="2000" dirty="0"/>
          </a:p>
          <a:p>
            <a:pPr algn="ctr"/>
            <a:r>
              <a:rPr lang="en-US" altLang="ko-KR" sz="2000" dirty="0"/>
              <a:t>2023</a:t>
            </a:r>
            <a:r>
              <a:rPr lang="ko-KR" altLang="en-US" sz="2000" dirty="0"/>
              <a:t>년 </a:t>
            </a:r>
            <a:r>
              <a:rPr lang="en-US" altLang="ko-KR" sz="2000" dirty="0"/>
              <a:t>9</a:t>
            </a:r>
            <a:r>
              <a:rPr lang="ko-KR" altLang="en-US" sz="2000" dirty="0"/>
              <a:t>월 </a:t>
            </a:r>
            <a:r>
              <a:rPr lang="en-US" altLang="ko-KR" sz="2000" dirty="0"/>
              <a:t>22</a:t>
            </a:r>
            <a:r>
              <a:rPr lang="ko-KR" altLang="en-US" sz="2000" dirty="0"/>
              <a:t>일</a:t>
            </a:r>
            <a:endParaRPr lang="en-US" altLang="ko-KR" sz="2000" dirty="0"/>
          </a:p>
          <a:p>
            <a:pPr algn="ctr"/>
            <a:r>
              <a:rPr lang="en-US" altLang="ko-KR" sz="2000" dirty="0"/>
              <a:t>(</a:t>
            </a:r>
            <a:r>
              <a:rPr lang="ko-KR" altLang="en-US" sz="2000" dirty="0"/>
              <a:t>사</a:t>
            </a:r>
            <a:r>
              <a:rPr lang="en-US" altLang="ko-KR" sz="2000" dirty="0"/>
              <a:t>)</a:t>
            </a:r>
            <a:r>
              <a:rPr lang="ko-KR" altLang="en-US" sz="2000" dirty="0"/>
              <a:t>평생교육사협회 </a:t>
            </a:r>
            <a:r>
              <a:rPr lang="ko-KR" altLang="en-US" sz="2000" dirty="0" err="1"/>
              <a:t>전남지회</a:t>
            </a:r>
            <a:r>
              <a:rPr lang="en-US" altLang="ko-KR" sz="2000" dirty="0"/>
              <a:t>   </a:t>
            </a:r>
            <a:r>
              <a:rPr lang="ko-KR" altLang="en-US" sz="2000" dirty="0" err="1"/>
              <a:t>지회장</a:t>
            </a:r>
            <a:r>
              <a:rPr lang="ko-KR" altLang="en-US" sz="2000" dirty="0"/>
              <a:t>   최영수</a:t>
            </a:r>
            <a:endParaRPr lang="en-US" altLang="ko-KR" sz="2000" dirty="0"/>
          </a:p>
          <a:p>
            <a:endParaRPr lang="en-US" altLang="ko-KR" dirty="0"/>
          </a:p>
          <a:p>
            <a:endParaRPr lang="ko-KR" altLang="en-US" dirty="0"/>
          </a:p>
        </p:txBody>
      </p: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D0DC6C72-C87A-FAFF-FEA1-4BB967B21FC3}"/>
              </a:ext>
            </a:extLst>
          </p:cNvPr>
          <p:cNvCxnSpPr>
            <a:cxnSpLocks/>
          </p:cNvCxnSpPr>
          <p:nvPr/>
        </p:nvCxnSpPr>
        <p:spPr>
          <a:xfrm>
            <a:off x="939283" y="4620178"/>
            <a:ext cx="10313436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6746C167-3601-B162-3C5B-09BC4F1E0431}"/>
              </a:ext>
            </a:extLst>
          </p:cNvPr>
          <p:cNvSpPr/>
          <p:nvPr/>
        </p:nvSpPr>
        <p:spPr>
          <a:xfrm>
            <a:off x="1054357" y="5029216"/>
            <a:ext cx="1380933" cy="5878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참여연구진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5E90E2C0-0059-C4DC-E469-E512A92EA9AD}"/>
              </a:ext>
            </a:extLst>
          </p:cNvPr>
          <p:cNvSpPr/>
          <p:nvPr/>
        </p:nvSpPr>
        <p:spPr>
          <a:xfrm>
            <a:off x="2550365" y="4861265"/>
            <a:ext cx="4105470" cy="97038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책임연구원   정기영</a:t>
            </a:r>
            <a:r>
              <a:rPr lang="en-US" altLang="ko-KR" dirty="0"/>
              <a:t>(</a:t>
            </a:r>
            <a:r>
              <a:rPr lang="ko-KR" altLang="en-US" dirty="0"/>
              <a:t>세한대학교 교수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C64D4EB4-08C9-2ADB-32B3-7A9281B1EBD6}"/>
              </a:ext>
            </a:extLst>
          </p:cNvPr>
          <p:cNvSpPr/>
          <p:nvPr/>
        </p:nvSpPr>
        <p:spPr>
          <a:xfrm>
            <a:off x="6770910" y="4861265"/>
            <a:ext cx="4365174" cy="97038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dirty="0"/>
              <a:t>공동연구원   최영수</a:t>
            </a:r>
            <a:r>
              <a:rPr lang="en-US" altLang="ko-KR" dirty="0"/>
              <a:t>(</a:t>
            </a:r>
            <a:r>
              <a:rPr lang="ko-KR" altLang="en-US" dirty="0"/>
              <a:t>세한대학교 교수</a:t>
            </a:r>
            <a:r>
              <a:rPr lang="en-US" altLang="ko-KR" dirty="0"/>
              <a:t>)</a:t>
            </a:r>
          </a:p>
          <a:p>
            <a:pPr algn="ctr"/>
            <a:r>
              <a:rPr lang="ko-KR" altLang="en-US" dirty="0"/>
              <a:t>              </a:t>
            </a:r>
            <a:r>
              <a:rPr lang="ko-KR" altLang="en-US" dirty="0" err="1"/>
              <a:t>정두배</a:t>
            </a:r>
            <a:r>
              <a:rPr lang="en-US" altLang="ko-KR" dirty="0"/>
              <a:t>(</a:t>
            </a:r>
            <a:r>
              <a:rPr lang="ko-KR" altLang="en-US" dirty="0"/>
              <a:t>세한대학교 교수</a:t>
            </a:r>
            <a:r>
              <a:rPr lang="en-US" altLang="ko-KR" dirty="0"/>
              <a:t>)</a:t>
            </a:r>
          </a:p>
          <a:p>
            <a:pPr algn="ctr"/>
            <a:r>
              <a:rPr lang="ko-KR" altLang="en-US" dirty="0"/>
              <a:t>                 </a:t>
            </a:r>
            <a:r>
              <a:rPr lang="ko-KR" altLang="en-US" dirty="0" err="1"/>
              <a:t>유승창</a:t>
            </a:r>
            <a:r>
              <a:rPr lang="en-US" altLang="ko-KR" dirty="0"/>
              <a:t>(</a:t>
            </a:r>
            <a:r>
              <a:rPr lang="ko-KR" altLang="en-US" dirty="0"/>
              <a:t>고구려대학교 교수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9" name="직사각형 17">
            <a:extLst>
              <a:ext uri="{FF2B5EF4-FFF2-40B4-BE49-F238E27FC236}">
                <a16:creationId xmlns:a16="http://schemas.microsoft.com/office/drawing/2014/main" id="{4F53D6E7-F2C1-5824-89E4-A77E3A45E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>
              <a:defRPr/>
            </a:pPr>
            <a:r>
              <a:rPr lang="ko-KR" altLang="en-US" b="1" dirty="0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</p:spTree>
    <p:extLst>
      <p:ext uri="{BB962C8B-B14F-4D97-AF65-F5344CB8AC3E}">
        <p14:creationId xmlns:p14="http://schemas.microsoft.com/office/powerpoint/2010/main" val="405907011"/>
      </p:ext>
    </p:extLst>
  </p:cSld>
  <p:clrMapOvr>
    <a:masterClrMapping/>
  </p:clrMapOvr>
  <p:transition/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F92B4110-655D-619B-EEED-F5E6C115A28D}"/>
              </a:ext>
            </a:extLst>
          </p:cNvPr>
          <p:cNvSpPr/>
          <p:nvPr/>
        </p:nvSpPr>
        <p:spPr>
          <a:xfrm>
            <a:off x="3806891" y="5374433"/>
            <a:ext cx="7120608" cy="10543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150000"/>
              </a:lnSpc>
            </a:pPr>
            <a:r>
              <a:rPr lang="ko-KR" altLang="en-US" dirty="0">
                <a:solidFill>
                  <a:schemeClr val="tx1"/>
                </a:solidFill>
              </a:rPr>
              <a:t>이상과 같이 용역연구를 완료하였기에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ko-KR" altLang="en-US" dirty="0">
                <a:solidFill>
                  <a:schemeClr val="tx1"/>
                </a:solidFill>
              </a:rPr>
              <a:t>연구보고서를 제출합니다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</a:p>
          <a:p>
            <a:pPr algn="r">
              <a:lnSpc>
                <a:spcPct val="150000"/>
              </a:lnSpc>
            </a:pPr>
            <a:r>
              <a:rPr lang="en-US" altLang="ko-KR" dirty="0">
                <a:solidFill>
                  <a:schemeClr val="tx1"/>
                </a:solidFill>
              </a:rPr>
              <a:t>2023. 09. 22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D9815C3A-C141-BCFB-8612-C1E01128BB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4501" y="728017"/>
            <a:ext cx="9662997" cy="4581101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96400669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242596" y="141128"/>
            <a:ext cx="69233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dirty="0">
                <a:solidFill>
                  <a:srgbClr val="002060"/>
                </a:solidFill>
                <a:latin typeface="나눔고딕 ExtraBold"/>
                <a:ea typeface="나눔고딕 ExtraBold"/>
              </a:rPr>
              <a:t>3.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평생교육 정책변화 검토 </a:t>
            </a:r>
          </a:p>
        </p:txBody>
      </p: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13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graphicFrame>
        <p:nvGraphicFramePr>
          <p:cNvPr id="22" name="표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0137091"/>
              </p:ext>
            </p:extLst>
          </p:nvPr>
        </p:nvGraphicFramePr>
        <p:xfrm>
          <a:off x="162535" y="1015870"/>
          <a:ext cx="11866930" cy="5193624"/>
        </p:xfrm>
        <a:graphic>
          <a:graphicData uri="http://schemas.openxmlformats.org/drawingml/2006/table">
            <a:tbl>
              <a:tblPr firstRow="1" bandRow="1">
                <a:tableStyleId>{01A66EDD-3DAB-4C5B-A090-DC80EC1FD486}</a:tableStyleId>
              </a:tblPr>
              <a:tblGrid>
                <a:gridCol w="12441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513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621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498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593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25602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ko-KR" altLang="en-US" sz="1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연도별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FFFAEB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1980</a:t>
                      </a:r>
                      <a:r>
                        <a:rPr lang="ko-KR" altLang="en-US" sz="14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년대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FFFAEB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1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1990</a:t>
                      </a:r>
                      <a:r>
                        <a:rPr lang="ko-KR" altLang="en-US" sz="1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년대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FFFAEB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1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2000</a:t>
                      </a:r>
                      <a:r>
                        <a:rPr lang="ko-KR" altLang="en-US" sz="1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</a:t>
                      </a:r>
                      <a:r>
                        <a:rPr lang="en-US" altLang="ko-KR" sz="1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~2007</a:t>
                      </a:r>
                      <a:r>
                        <a:rPr lang="ko-KR" altLang="en-US" sz="1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FFFAEB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1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2008</a:t>
                      </a:r>
                      <a:r>
                        <a:rPr lang="ko-KR" altLang="en-US" sz="1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</a:t>
                      </a:r>
                      <a:r>
                        <a:rPr lang="en-US" altLang="ko-KR" sz="1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~</a:t>
                      </a:r>
                      <a:r>
                        <a:rPr lang="ko-KR" altLang="en-US" sz="1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현재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FFFA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5200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ko-KR" altLang="en-US" sz="14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정책방향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FFFAEB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ko-KR" altLang="en-US" sz="14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사회교육정책 추진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FFFAEB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ko-KR" altLang="en-US" sz="14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평생교육 개념 도입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FFFAEB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ko-KR" altLang="en-US" sz="14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평생교육진흥 정책 대두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FFFAEB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ko-KR" altLang="en-US" sz="14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평생교육정책의 전환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FFFA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53871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ko-KR" altLang="en-US" sz="14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평생교육법</a:t>
                      </a:r>
                    </a:p>
                  </a:txBody>
                  <a:tcPr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CF2FA"/>
                    </a:solidFill>
                  </a:tcPr>
                </a:tc>
                <a:tc>
                  <a:txBody>
                    <a:bodyPr/>
                    <a:lstStyle/>
                    <a:p>
                      <a:pPr marL="199920" lvl="0" indent="-199920">
                        <a:buFont typeface="Arial"/>
                        <a:buChar char="•"/>
                        <a:defRPr/>
                      </a:pPr>
                      <a:r>
                        <a:rPr lang="en-US" altLang="ko-KR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1980</a:t>
                      </a:r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 헌법에 </a:t>
                      </a:r>
                      <a:r>
                        <a:rPr lang="en-US" altLang="ko-KR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‘</a:t>
                      </a:r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국가의 평생교육진흥의무</a:t>
                      </a:r>
                      <a:r>
                        <a:rPr lang="en-US" altLang="ko-KR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’</a:t>
                      </a:r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명문화</a:t>
                      </a:r>
                    </a:p>
                    <a:p>
                      <a:pPr marL="199920" lvl="0" indent="-199920">
                        <a:buFont typeface="Arial"/>
                        <a:buChar char="•"/>
                        <a:defRPr/>
                      </a:pPr>
                      <a:r>
                        <a:rPr lang="en-US" altLang="ko-KR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1982</a:t>
                      </a:r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 </a:t>
                      </a:r>
                      <a:r>
                        <a:rPr lang="en-US" altLang="ko-KR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‘</a:t>
                      </a:r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사회교육법</a:t>
                      </a:r>
                      <a:r>
                        <a:rPr lang="en-US" altLang="ko-KR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’</a:t>
                      </a:r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제정 공포</a:t>
                      </a:r>
                    </a:p>
                  </a:txBody>
                  <a:tcPr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CF2FA"/>
                    </a:solidFill>
                  </a:tcPr>
                </a:tc>
                <a:tc>
                  <a:txBody>
                    <a:bodyPr/>
                    <a:lstStyle/>
                    <a:p>
                      <a:pPr marL="199920" lvl="0" indent="-199920">
                        <a:buFont typeface="Arial"/>
                        <a:buChar char="•"/>
                        <a:defRPr/>
                      </a:pPr>
                      <a:r>
                        <a:rPr lang="en-US" altLang="ko-KR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1990</a:t>
                      </a:r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 정부조직법 개편</a:t>
                      </a:r>
                      <a:r>
                        <a:rPr lang="en-US" altLang="ko-KR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교육부장관에게 평생교육 관련 업무 수행할 의무 명시</a:t>
                      </a:r>
                    </a:p>
                    <a:p>
                      <a:pPr marL="199920" lvl="0" indent="-199920">
                        <a:buFont typeface="Arial"/>
                        <a:buChar char="•"/>
                        <a:defRPr/>
                      </a:pPr>
                      <a:r>
                        <a:rPr lang="en-US" altLang="ko-KR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1990</a:t>
                      </a:r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 </a:t>
                      </a:r>
                      <a:r>
                        <a:rPr lang="en-US" altLang="ko-KR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‘</a:t>
                      </a:r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독학에 의한 학위취득에 관한 법률</a:t>
                      </a:r>
                      <a:r>
                        <a:rPr lang="en-US" altLang="ko-KR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’(</a:t>
                      </a:r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</a:t>
                      </a:r>
                      <a:r>
                        <a:rPr lang="en-US" altLang="ko-KR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4227</a:t>
                      </a:r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호</a:t>
                      </a:r>
                      <a:r>
                        <a:rPr lang="en-US" altLang="ko-KR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제정</a:t>
                      </a:r>
                    </a:p>
                    <a:p>
                      <a:pPr marL="199920" lvl="0" indent="-199920">
                        <a:buFont typeface="Arial"/>
                        <a:buChar char="•"/>
                        <a:defRPr/>
                      </a:pPr>
                      <a:r>
                        <a:rPr lang="en-US" altLang="ko-KR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1997</a:t>
                      </a:r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 </a:t>
                      </a:r>
                      <a:r>
                        <a:rPr lang="en-US" altLang="ko-KR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‘</a:t>
                      </a:r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학점인정 등에 관한 법률</a:t>
                      </a:r>
                      <a:r>
                        <a:rPr lang="en-US" altLang="ko-KR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’(</a:t>
                      </a:r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</a:t>
                      </a:r>
                      <a:r>
                        <a:rPr lang="en-US" altLang="ko-KR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5275</a:t>
                      </a:r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호</a:t>
                      </a:r>
                      <a:r>
                        <a:rPr lang="en-US" altLang="ko-KR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제정 </a:t>
                      </a:r>
                    </a:p>
                    <a:p>
                      <a:pPr marL="199920" lvl="0" indent="-199920">
                        <a:buFont typeface="Arial"/>
                        <a:buChar char="•"/>
                        <a:defRPr/>
                      </a:pPr>
                      <a:r>
                        <a:rPr lang="en-US" altLang="ko-KR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1999</a:t>
                      </a:r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 </a:t>
                      </a:r>
                      <a:r>
                        <a:rPr lang="en-US" altLang="ko-KR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‘</a:t>
                      </a:r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사회교육법</a:t>
                      </a:r>
                      <a:r>
                        <a:rPr lang="en-US" altLang="ko-KR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’</a:t>
                      </a:r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에서 </a:t>
                      </a:r>
                      <a:r>
                        <a:rPr lang="en-US" altLang="ko-KR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‘</a:t>
                      </a:r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평생교육법</a:t>
                      </a:r>
                      <a:r>
                        <a:rPr lang="en-US" altLang="ko-KR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’</a:t>
                      </a:r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으로 개정</a:t>
                      </a:r>
                    </a:p>
                  </a:txBody>
                  <a:tcPr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CF2FA"/>
                    </a:solidFill>
                  </a:tcPr>
                </a:tc>
                <a:tc>
                  <a:txBody>
                    <a:bodyPr/>
                    <a:lstStyle/>
                    <a:p>
                      <a:pPr marL="199920" lvl="0" indent="-199920">
                        <a:buFont typeface="Arial"/>
                        <a:buChar char="•"/>
                        <a:defRPr/>
                      </a:pPr>
                      <a:r>
                        <a:rPr lang="en-US" altLang="ko-KR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2007</a:t>
                      </a:r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 </a:t>
                      </a:r>
                      <a:r>
                        <a:rPr lang="en-US" altLang="ko-KR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‘</a:t>
                      </a:r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평생교육법</a:t>
                      </a:r>
                      <a:r>
                        <a:rPr lang="en-US" altLang="ko-KR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’</a:t>
                      </a:r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전부 개정</a:t>
                      </a:r>
                    </a:p>
                    <a:p>
                      <a:pPr marL="0" lvl="0" indent="0">
                        <a:buFont typeface="Arial"/>
                        <a:buNone/>
                        <a:defRPr/>
                      </a:pPr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*2002</a:t>
                      </a:r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 </a:t>
                      </a:r>
                      <a:r>
                        <a:rPr lang="en-US" altLang="ko-KR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‘</a:t>
                      </a:r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인적자원개발지원법</a:t>
                      </a:r>
                      <a:r>
                        <a:rPr lang="en-US" altLang="ko-KR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’</a:t>
                      </a:r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제정</a:t>
                      </a:r>
                    </a:p>
                  </a:txBody>
                  <a:tcPr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CF2FA"/>
                    </a:solidFill>
                  </a:tcPr>
                </a:tc>
                <a:tc>
                  <a:txBody>
                    <a:bodyPr/>
                    <a:lstStyle/>
                    <a:p>
                      <a:pPr marL="199920" lvl="0" indent="-199920">
                        <a:buFont typeface="Arial"/>
                        <a:buChar char="•"/>
                        <a:defRPr/>
                      </a:pPr>
                      <a:r>
                        <a:rPr lang="en-US" altLang="ko-KR" sz="12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2008</a:t>
                      </a:r>
                      <a:r>
                        <a:rPr lang="ko-KR" altLang="en-US" sz="12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 국가평생교육진흥원 설립</a:t>
                      </a:r>
                    </a:p>
                    <a:p>
                      <a:pPr marL="199920" lvl="0" indent="-199920">
                        <a:buFont typeface="Arial"/>
                        <a:buChar char="•"/>
                        <a:defRPr/>
                      </a:pPr>
                      <a:r>
                        <a:rPr lang="en-US" altLang="ko-KR" sz="12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2009</a:t>
                      </a:r>
                      <a:r>
                        <a:rPr lang="ko-KR" altLang="en-US" sz="12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 </a:t>
                      </a:r>
                      <a:r>
                        <a:rPr lang="en-US" altLang="ko-KR" sz="12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‘</a:t>
                      </a:r>
                      <a:r>
                        <a:rPr lang="ko-KR" altLang="en-US" sz="12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평생교육법</a:t>
                      </a:r>
                      <a:r>
                        <a:rPr lang="en-US" altLang="ko-KR" sz="12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’</a:t>
                      </a:r>
                      <a:r>
                        <a:rPr lang="ko-KR" altLang="en-US" sz="12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일부 개정</a:t>
                      </a:r>
                      <a:r>
                        <a:rPr lang="en-US" altLang="ko-KR" sz="12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r>
                        <a:rPr lang="ko-KR" altLang="en-US" sz="12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평생학습계좌제 제도기반 마련</a:t>
                      </a:r>
                    </a:p>
                    <a:p>
                      <a:pPr marL="199920" lvl="0" indent="-199920">
                        <a:buFont typeface="Arial"/>
                        <a:buChar char="•"/>
                        <a:defRPr/>
                      </a:pPr>
                      <a:r>
                        <a:rPr lang="en-US" altLang="ko-KR" sz="12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2011</a:t>
                      </a:r>
                      <a:r>
                        <a:rPr lang="ko-KR" altLang="en-US" sz="12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 부산광역시</a:t>
                      </a:r>
                      <a:r>
                        <a:rPr lang="en-US" altLang="ko-KR" sz="12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r>
                        <a:rPr lang="ko-KR" altLang="en-US" sz="12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대전광역시</a:t>
                      </a:r>
                      <a:r>
                        <a:rPr lang="en-US" altLang="ko-KR" sz="12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r>
                        <a:rPr lang="ko-KR" altLang="en-US" sz="12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충청북도 평생교육진흥원 개원</a:t>
                      </a:r>
                    </a:p>
                    <a:p>
                      <a:pPr marL="199920" lvl="0" indent="-199920">
                        <a:buFont typeface="Arial"/>
                        <a:buChar char="•"/>
                        <a:defRPr/>
                      </a:pPr>
                      <a:r>
                        <a:rPr lang="en-US" altLang="ko-KR" sz="12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2013</a:t>
                      </a:r>
                      <a:r>
                        <a:rPr lang="ko-KR" altLang="en-US" sz="12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 인천광역시</a:t>
                      </a:r>
                      <a:r>
                        <a:rPr lang="en-US" altLang="ko-KR" sz="12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r>
                        <a:rPr lang="ko-KR" altLang="en-US" sz="12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광주광역시</a:t>
                      </a:r>
                      <a:r>
                        <a:rPr lang="en-US" altLang="ko-KR" sz="12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r>
                        <a:rPr lang="ko-KR" altLang="en-US" sz="12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경상북도 평생교육진흥원 개원</a:t>
                      </a:r>
                    </a:p>
                  </a:txBody>
                  <a:tcPr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CF2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612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ko-KR" altLang="en-US" sz="1400" b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평생교육</a:t>
                      </a:r>
                    </a:p>
                    <a:p>
                      <a:pPr lvl="0" algn="ctr">
                        <a:defRPr/>
                      </a:pPr>
                      <a:r>
                        <a:rPr lang="ko-KR" altLang="en-US" sz="1400" b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진흥</a:t>
                      </a:r>
                    </a:p>
                    <a:p>
                      <a:pPr lvl="0" algn="ctr">
                        <a:defRPr/>
                      </a:pPr>
                      <a:r>
                        <a:rPr lang="ko-KR" altLang="en-US" sz="1400" b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기본계획</a:t>
                      </a:r>
                    </a:p>
                  </a:txBody>
                  <a:tcPr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CF2FA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 sz="120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CF2FA"/>
                    </a:solidFill>
                  </a:tcPr>
                </a:tc>
                <a:tc>
                  <a:txBody>
                    <a:bodyPr/>
                    <a:lstStyle/>
                    <a:p>
                      <a:pPr marL="199920" lvl="0" indent="-199920">
                        <a:buFont typeface="Arial"/>
                        <a:buChar char="•"/>
                        <a:defRPr/>
                      </a:pPr>
                      <a:r>
                        <a:rPr lang="en-US" altLang="ko-KR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1996</a:t>
                      </a:r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 평생교육종합계획 수립</a:t>
                      </a:r>
                    </a:p>
                  </a:txBody>
                  <a:tcPr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CF2FA"/>
                    </a:solidFill>
                  </a:tcPr>
                </a:tc>
                <a:tc>
                  <a:txBody>
                    <a:bodyPr/>
                    <a:lstStyle/>
                    <a:p>
                      <a:pPr marL="199920" lvl="0" indent="-199920">
                        <a:buFont typeface="Arial"/>
                        <a:buChar char="•"/>
                        <a:defRPr/>
                      </a:pPr>
                      <a:r>
                        <a:rPr lang="en-US" altLang="ko-KR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2002~2006</a:t>
                      </a:r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 제</a:t>
                      </a:r>
                      <a:r>
                        <a:rPr lang="en-US" altLang="ko-KR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차 평생교육진흥기본계획</a:t>
                      </a:r>
                    </a:p>
                    <a:p>
                      <a:pPr marL="0" lvl="0" indent="0">
                        <a:buFont typeface="Arial"/>
                        <a:buNone/>
                        <a:defRPr/>
                      </a:pPr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*</a:t>
                      </a:r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</a:t>
                      </a:r>
                      <a:r>
                        <a:rPr lang="en-US" altLang="ko-KR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</a:t>
                      </a:r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차 국가인적자원개발기본계획 수립 및 시행</a:t>
                      </a:r>
                    </a:p>
                  </a:txBody>
                  <a:tcPr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CF2FA"/>
                    </a:solidFill>
                  </a:tcPr>
                </a:tc>
                <a:tc>
                  <a:txBody>
                    <a:bodyPr/>
                    <a:lstStyle/>
                    <a:p>
                      <a:pPr marL="199920" lvl="0" indent="-199920">
                        <a:buFont typeface="Arial"/>
                        <a:buChar char="•"/>
                        <a:defRPr/>
                      </a:pPr>
                      <a:r>
                        <a:rPr lang="en-US" altLang="ko-KR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2008~2012</a:t>
                      </a:r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 제</a:t>
                      </a:r>
                      <a:r>
                        <a:rPr lang="en-US" altLang="ko-KR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차 평생교육진흥기본계획</a:t>
                      </a:r>
                    </a:p>
                    <a:p>
                      <a:pPr marL="199920" lvl="0" indent="-199920">
                        <a:buFont typeface="Arial"/>
                        <a:buChar char="•"/>
                        <a:defRPr/>
                      </a:pPr>
                      <a:r>
                        <a:rPr lang="en-US" altLang="ko-KR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2013~2017</a:t>
                      </a:r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 제</a:t>
                      </a:r>
                      <a:r>
                        <a:rPr lang="en-US" altLang="ko-KR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차 평생교육진흥기본계획</a:t>
                      </a:r>
                    </a:p>
                  </a:txBody>
                  <a:tcPr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CF2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95991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ko-KR" altLang="en-US" sz="1400" b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주요</a:t>
                      </a:r>
                    </a:p>
                    <a:p>
                      <a:pPr lvl="0" algn="ctr">
                        <a:defRPr/>
                      </a:pPr>
                      <a:r>
                        <a:rPr lang="ko-KR" altLang="en-US" sz="1400" b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정책사업</a:t>
                      </a:r>
                    </a:p>
                  </a:txBody>
                  <a:tcPr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CF2FA"/>
                    </a:solidFill>
                  </a:tcPr>
                </a:tc>
                <a:tc>
                  <a:txBody>
                    <a:bodyPr/>
                    <a:lstStyle/>
                    <a:p>
                      <a:pPr marL="199920" lvl="0" indent="-199920">
                        <a:buFont typeface="Arial"/>
                        <a:buChar char="•"/>
                        <a:defRPr/>
                      </a:pPr>
                      <a:r>
                        <a:rPr lang="ko-KR" altLang="en-US" sz="12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학력인정평생교육시설 운영</a:t>
                      </a:r>
                    </a:p>
                    <a:p>
                      <a:pPr marL="199920" lvl="0" indent="-199920">
                        <a:buFont typeface="Arial"/>
                        <a:buChar char="•"/>
                        <a:defRPr/>
                      </a:pPr>
                      <a:r>
                        <a:rPr lang="ko-KR" altLang="en-US" sz="12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대학사회교육원</a:t>
                      </a:r>
                      <a:r>
                        <a:rPr lang="en-US" altLang="ko-KR" sz="12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2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평생교육원</a:t>
                      </a:r>
                      <a:r>
                        <a:rPr lang="en-US" altLang="ko-KR" sz="12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r>
                        <a:rPr lang="ko-KR" altLang="en-US" sz="12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설치</a:t>
                      </a:r>
                    </a:p>
                    <a:p>
                      <a:pPr marL="199920" lvl="0" indent="-199920">
                        <a:buFont typeface="Arial"/>
                        <a:buChar char="•"/>
                        <a:defRPr/>
                      </a:pPr>
                      <a:r>
                        <a:rPr lang="ko-KR" altLang="en-US" sz="12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학교와 연계된 지역사회교육 확대언론사 및 백화점 부설 문화센터 등 민간 평생교육기관 확대</a:t>
                      </a:r>
                    </a:p>
                    <a:p>
                      <a:pPr marL="199920" lvl="0" indent="-199920">
                        <a:buFont typeface="Arial"/>
                        <a:buChar char="•"/>
                        <a:defRPr/>
                      </a:pPr>
                      <a:r>
                        <a:rPr lang="ko-KR" altLang="en-US" sz="12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사내대학 설치</a:t>
                      </a:r>
                    </a:p>
                  </a:txBody>
                  <a:tcPr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CF2FA"/>
                    </a:solidFill>
                  </a:tcPr>
                </a:tc>
                <a:tc>
                  <a:txBody>
                    <a:bodyPr/>
                    <a:lstStyle/>
                    <a:p>
                      <a:pPr marL="199920" lvl="0" indent="-199920">
                        <a:buFont typeface="Arial"/>
                        <a:buChar char="•"/>
                        <a:defRPr/>
                      </a:pPr>
                      <a:r>
                        <a:rPr lang="en-US" altLang="ko-KR" sz="12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1990</a:t>
                      </a:r>
                      <a:r>
                        <a:rPr lang="ko-KR" altLang="en-US" sz="12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 독학학위제 운영 시작</a:t>
                      </a:r>
                    </a:p>
                    <a:p>
                      <a:pPr marL="199920" lvl="0" indent="-199920">
                        <a:buFont typeface="Arial"/>
                        <a:buChar char="•"/>
                        <a:defRPr/>
                      </a:pPr>
                      <a:r>
                        <a:rPr lang="en-US" altLang="ko-KR" sz="12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1997</a:t>
                      </a:r>
                      <a:r>
                        <a:rPr lang="ko-KR" altLang="en-US" sz="12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 평생교육백서 발간</a:t>
                      </a:r>
                    </a:p>
                    <a:p>
                      <a:pPr marL="199920" lvl="0" indent="-199920">
                        <a:buFont typeface="Arial"/>
                        <a:buChar char="•"/>
                        <a:defRPr/>
                      </a:pPr>
                      <a:r>
                        <a:rPr lang="en-US" altLang="ko-KR" sz="12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1998</a:t>
                      </a:r>
                      <a:r>
                        <a:rPr lang="ko-KR" altLang="en-US" sz="12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 학점은행제 운영사업 개시</a:t>
                      </a:r>
                    </a:p>
                  </a:txBody>
                  <a:tcPr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CF2FA"/>
                    </a:solidFill>
                  </a:tcPr>
                </a:tc>
                <a:tc>
                  <a:txBody>
                    <a:bodyPr/>
                    <a:lstStyle/>
                    <a:p>
                      <a:pPr marL="199920" lvl="0" indent="-199920">
                        <a:buFont typeface="Arial"/>
                        <a:buChar char="•"/>
                        <a:defRPr/>
                      </a:pPr>
                      <a:r>
                        <a:rPr lang="en-US" altLang="ko-KR" sz="12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2000</a:t>
                      </a:r>
                      <a:r>
                        <a:rPr lang="ko-KR" altLang="en-US" sz="12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 평생교육사 양성</a:t>
                      </a:r>
                      <a:r>
                        <a:rPr lang="en-US" altLang="ko-KR" sz="12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‧</a:t>
                      </a:r>
                      <a:r>
                        <a:rPr lang="ko-KR" altLang="en-US" sz="12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자격 제도 시행</a:t>
                      </a:r>
                    </a:p>
                    <a:p>
                      <a:pPr marL="199920" lvl="0" indent="-199920">
                        <a:buFont typeface="Arial"/>
                        <a:buChar char="•"/>
                        <a:defRPr/>
                      </a:pPr>
                      <a:r>
                        <a:rPr lang="en-US" altLang="ko-KR" sz="12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2001</a:t>
                      </a:r>
                      <a:r>
                        <a:rPr lang="ko-KR" altLang="en-US" sz="12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 평생학습도시 조성사업 시작</a:t>
                      </a:r>
                    </a:p>
                    <a:p>
                      <a:pPr marL="199920" lvl="0" indent="-199920">
                        <a:buFont typeface="Arial"/>
                        <a:buChar char="•"/>
                        <a:defRPr/>
                      </a:pPr>
                      <a:r>
                        <a:rPr lang="en-US" altLang="ko-KR" sz="12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2001</a:t>
                      </a:r>
                      <a:r>
                        <a:rPr lang="ko-KR" altLang="en-US" sz="12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 제</a:t>
                      </a:r>
                      <a:r>
                        <a:rPr lang="en-US" altLang="ko-KR" sz="12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12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회 전국평생학습축제 개최</a:t>
                      </a:r>
                    </a:p>
                    <a:p>
                      <a:pPr marL="199920" lvl="0" indent="-199920">
                        <a:buFont typeface="Arial"/>
                        <a:buChar char="•"/>
                        <a:defRPr/>
                      </a:pPr>
                      <a:r>
                        <a:rPr lang="en-US" altLang="ko-KR" sz="12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2004</a:t>
                      </a:r>
                      <a:r>
                        <a:rPr lang="ko-KR" altLang="en-US" sz="12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 제</a:t>
                      </a:r>
                      <a:r>
                        <a:rPr lang="en-US" altLang="ko-KR" sz="12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12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회 평생학습대상 개최</a:t>
                      </a:r>
                    </a:p>
                    <a:p>
                      <a:pPr marL="199920" lvl="0" indent="-199920">
                        <a:buFont typeface="Arial"/>
                        <a:buChar char="•"/>
                        <a:defRPr/>
                      </a:pPr>
                      <a:r>
                        <a:rPr lang="en-US" altLang="ko-KR" sz="12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2006</a:t>
                      </a:r>
                      <a:r>
                        <a:rPr lang="ko-KR" altLang="en-US" sz="12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 성인문해교육지원사업 시작</a:t>
                      </a:r>
                    </a:p>
                  </a:txBody>
                  <a:tcPr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CF2FA"/>
                    </a:solidFill>
                  </a:tcPr>
                </a:tc>
                <a:tc>
                  <a:txBody>
                    <a:bodyPr/>
                    <a:lstStyle/>
                    <a:p>
                      <a:pPr marL="199920" lvl="0" indent="-199920">
                        <a:buFont typeface="Arial"/>
                        <a:buChar char="•"/>
                        <a:defRPr/>
                      </a:pPr>
                      <a:r>
                        <a:rPr lang="en-US" altLang="ko-KR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2008</a:t>
                      </a:r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 대학중심의 </a:t>
                      </a:r>
                      <a:r>
                        <a:rPr lang="ko-KR" altLang="en-US" sz="1200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평생확습</a:t>
                      </a:r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활성화 지원사업 </a:t>
                      </a:r>
                    </a:p>
                    <a:p>
                      <a:pPr marL="199920" lvl="0" indent="-199920">
                        <a:buFont typeface="Arial"/>
                        <a:buChar char="•"/>
                        <a:defRPr/>
                      </a:pPr>
                      <a:r>
                        <a:rPr lang="en-US" altLang="ko-KR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2010</a:t>
                      </a:r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 평생학습계좌제 시작</a:t>
                      </a:r>
                    </a:p>
                    <a:p>
                      <a:pPr marL="199920" lvl="0" indent="-199920">
                        <a:buFont typeface="Arial"/>
                        <a:buChar char="•"/>
                        <a:defRPr/>
                      </a:pPr>
                      <a:r>
                        <a:rPr lang="en-US" altLang="ko-KR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2012</a:t>
                      </a:r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 제</a:t>
                      </a:r>
                      <a:r>
                        <a:rPr lang="en-US" altLang="ko-KR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회 대한민국 평생학습박람회 개최</a:t>
                      </a:r>
                    </a:p>
                    <a:p>
                      <a:pPr marL="199920" lvl="0" indent="-199920">
                        <a:buFont typeface="Arial"/>
                        <a:buChar char="•"/>
                        <a:defRPr/>
                      </a:pPr>
                      <a:r>
                        <a:rPr lang="en-US" altLang="ko-KR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2012</a:t>
                      </a:r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 </a:t>
                      </a:r>
                      <a:r>
                        <a:rPr lang="ko-KR" altLang="en-US" sz="1200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다모아</a:t>
                      </a:r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평생교육정보망 구축사업 시작</a:t>
                      </a:r>
                    </a:p>
                  </a:txBody>
                  <a:tcPr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CF2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64411183-65A7-71B1-44E8-D5F1031B058B}"/>
              </a:ext>
            </a:extLst>
          </p:cNvPr>
          <p:cNvSpPr txBox="1"/>
          <p:nvPr/>
        </p:nvSpPr>
        <p:spPr>
          <a:xfrm>
            <a:off x="242596" y="588247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2000" dirty="0">
                <a:solidFill>
                  <a:srgbClr val="002060"/>
                </a:solidFill>
                <a:latin typeface="나눔고딕 ExtraBold"/>
                <a:ea typeface="나눔고딕 ExtraBold"/>
              </a:rPr>
              <a:t>가</a:t>
            </a:r>
            <a:r>
              <a:rPr lang="en-US" altLang="ko-KR" sz="2000" dirty="0">
                <a:solidFill>
                  <a:srgbClr val="002060"/>
                </a:solidFill>
                <a:latin typeface="나눔고딕 ExtraBold"/>
                <a:ea typeface="나눔고딕 ExtraBold"/>
              </a:rPr>
              <a:t>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국내 주요 평생교육 정책의 변화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14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53" name="가로 글상자 52"/>
          <p:cNvSpPr txBox="1"/>
          <p:nvPr/>
        </p:nvSpPr>
        <p:spPr>
          <a:xfrm>
            <a:off x="236737" y="777656"/>
            <a:ext cx="6096000" cy="5158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0" lvl="0" indent="-381000" algn="just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ko-KR" altLang="en-US" b="1" i="0" u="none" strike="noStrike">
              <a:solidFill>
                <a:srgbClr val="000000"/>
              </a:solidFill>
              <a:latin typeface="HY그래픽M"/>
              <a:ea typeface="HY그래픽M"/>
              <a:cs typeface="HY헤드라인M"/>
            </a:endParaRPr>
          </a:p>
        </p:txBody>
      </p:sp>
      <p:sp>
        <p:nvSpPr>
          <p:cNvPr id="56" name="가로 글상자 55"/>
          <p:cNvSpPr txBox="1"/>
          <p:nvPr/>
        </p:nvSpPr>
        <p:spPr>
          <a:xfrm>
            <a:off x="389137" y="930056"/>
            <a:ext cx="6096000" cy="5158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0" lvl="0" indent="-381000" algn="just" defTabSz="914400" rtl="0" eaLnBrk="1" latinLnBrk="1" hangingPunct="1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1" i="0" u="none" strike="noStrike" kern="1200" cap="none" spc="0" normalizeH="0" baseline="0">
              <a:solidFill>
                <a:srgbClr val="000000"/>
              </a:solidFill>
              <a:latin typeface="HY그래픽M"/>
              <a:ea typeface="HY그래픽M"/>
              <a:cs typeface="HY헤드라인M"/>
            </a:endParaRPr>
          </a:p>
        </p:txBody>
      </p:sp>
      <p:sp>
        <p:nvSpPr>
          <p:cNvPr id="58" name="가로 글상자 57"/>
          <p:cNvSpPr txBox="1"/>
          <p:nvPr/>
        </p:nvSpPr>
        <p:spPr>
          <a:xfrm>
            <a:off x="389137" y="1279052"/>
            <a:ext cx="6096000" cy="433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0" lvl="0" indent="-38100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평생학습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진흥방안</a:t>
            </a:r>
            <a:r>
              <a:rPr lang="ko-KR" altLang="en-US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기본방향</a:t>
            </a:r>
            <a:endParaRPr b="1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</p:txBody>
      </p:sp>
      <p:graphicFrame>
        <p:nvGraphicFramePr>
          <p:cNvPr id="63" name="표 6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5360520"/>
              </p:ext>
            </p:extLst>
          </p:nvPr>
        </p:nvGraphicFramePr>
        <p:xfrm>
          <a:off x="215811" y="1996751"/>
          <a:ext cx="11760378" cy="4017816"/>
        </p:xfrm>
        <a:graphic>
          <a:graphicData uri="http://schemas.openxmlformats.org/drawingml/2006/table">
            <a:tbl>
              <a:tblPr firstRow="1" bandRow="1">
                <a:tableStyleId>{01A66EDD-3DAB-4C5B-A090-DC80EC1FD486}</a:tableStyleId>
              </a:tblPr>
              <a:tblGrid>
                <a:gridCol w="39270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16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166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65896">
                <a:tc>
                  <a:txBody>
                    <a:bodyPr/>
                    <a:lstStyle/>
                    <a:p>
                      <a:pPr marL="381000" lvl="0" indent="-381000" algn="ctr">
                        <a:lnSpc>
                          <a:spcPct val="14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600" i="0" u="none" strike="noStrike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시대적 요구에 부합하는 </a:t>
                      </a:r>
                      <a:endParaRPr sz="1600" i="0" u="none" strike="noStrike">
                        <a:solidFill>
                          <a:srgbClr val="00AB6C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HY헤드라인M"/>
                      </a:endParaRPr>
                    </a:p>
                    <a:p>
                      <a:pPr marL="381000" lvl="0" indent="-381000" algn="ctr">
                        <a:lnSpc>
                          <a:spcPct val="14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600" i="0" u="none" strike="noStrike"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평생학습 대전환</a:t>
                      </a:r>
                      <a:endParaRPr lang="ko-KR" altLang="en-US" sz="1600">
                        <a:solidFill>
                          <a:srgbClr val="0000FF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C7E9FC"/>
                    </a:solidFill>
                  </a:tcPr>
                </a:tc>
                <a:tc>
                  <a:txBody>
                    <a:bodyPr/>
                    <a:lstStyle/>
                    <a:p>
                      <a:pPr marL="381000" lvl="0" indent="-381000" algn="ctr">
                        <a:lnSpc>
                          <a:spcPct val="14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600" i="0" u="none" strike="noStrike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정부</a:t>
                      </a:r>
                      <a:r>
                        <a:rPr sz="1600" i="0" u="none" strike="noStrike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 </a:t>
                      </a:r>
                      <a:r>
                        <a:rPr sz="1600" i="0" u="none" strike="noStrike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주도의</a:t>
                      </a:r>
                      <a:r>
                        <a:rPr sz="1600" i="0" u="none" strike="noStrike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 </a:t>
                      </a:r>
                      <a:r>
                        <a:rPr sz="1600" i="0" u="none" strike="noStrike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공급자</a:t>
                      </a:r>
                      <a:r>
                        <a:rPr sz="1600" i="0" u="none" strike="noStrike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 </a:t>
                      </a:r>
                      <a:r>
                        <a:rPr sz="1600" i="0" u="none" strike="noStrike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중심에서</a:t>
                      </a:r>
                      <a:r>
                        <a:rPr sz="1600" i="0" u="none" strike="noStrike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 </a:t>
                      </a:r>
                      <a:endParaRPr sz="1600" i="0" u="none" strike="noStrike" dirty="0">
                        <a:solidFill>
                          <a:srgbClr val="00AB6C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HY헤드라인M"/>
                      </a:endParaRPr>
                    </a:p>
                    <a:p>
                      <a:pPr marL="381000" lvl="0" indent="-381000" algn="ctr">
                        <a:lnSpc>
                          <a:spcPct val="14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600" i="0" u="none" strike="noStrike" dirty="0" err="1"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국민</a:t>
                      </a:r>
                      <a:r>
                        <a:rPr sz="1600" i="0" u="none" strike="noStrike" dirty="0"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 </a:t>
                      </a:r>
                      <a:r>
                        <a:rPr sz="1600" i="0" u="none" strike="noStrike" dirty="0" err="1"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관점의</a:t>
                      </a:r>
                      <a:r>
                        <a:rPr sz="1600" i="0" u="none" strike="noStrike" dirty="0"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 </a:t>
                      </a:r>
                      <a:r>
                        <a:rPr sz="1600" i="0" u="none" strike="noStrike" dirty="0" err="1"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수요자</a:t>
                      </a:r>
                      <a:r>
                        <a:rPr sz="1600" i="0" u="none" strike="noStrike" dirty="0"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 </a:t>
                      </a:r>
                      <a:r>
                        <a:rPr sz="1600" i="0" u="none" strike="noStrike" dirty="0" err="1"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중심</a:t>
                      </a:r>
                      <a:r>
                        <a:rPr sz="1600" i="0" u="none" strike="noStrike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으로</a:t>
                      </a:r>
                      <a:endParaRPr lang="ko-KR" altLang="en-US" sz="16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C7E9FC"/>
                    </a:solidFill>
                  </a:tcPr>
                </a:tc>
                <a:tc>
                  <a:txBody>
                    <a:bodyPr/>
                    <a:lstStyle/>
                    <a:p>
                      <a:pPr marL="381000" lvl="0" indent="-381000" algn="ctr">
                        <a:lnSpc>
                          <a:spcPct val="14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600" i="0" u="none" strike="noStrike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3</a:t>
                      </a:r>
                      <a:r>
                        <a:rPr sz="1600" i="0" u="none" strike="noStrike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대 핵심키워드 </a:t>
                      </a:r>
                      <a:endParaRPr sz="1600" i="0" u="none" strike="noStrike">
                        <a:solidFill>
                          <a:srgbClr val="00AB6C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HY헤드라인M"/>
                      </a:endParaRPr>
                    </a:p>
                    <a:p>
                      <a:pPr marL="381000" lvl="0" indent="-381000" algn="ctr">
                        <a:lnSpc>
                          <a:spcPct val="14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600" i="0" u="none" strike="noStrike"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지속가능성</a:t>
                      </a:r>
                      <a:r>
                        <a:rPr lang="EN-US" sz="1600" i="0" u="none" strike="noStrike"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, </a:t>
                      </a:r>
                      <a:r>
                        <a:rPr sz="1600" i="0" u="none" strike="noStrike"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기회</a:t>
                      </a:r>
                      <a:r>
                        <a:rPr lang="EN-US" sz="1600" i="0" u="none" strike="noStrike"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, </a:t>
                      </a:r>
                      <a:r>
                        <a:rPr sz="1600" i="0" u="none" strike="noStrike"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연계</a:t>
                      </a:r>
                      <a:endParaRPr lang="ko-KR" altLang="en-US" sz="1600">
                        <a:solidFill>
                          <a:srgbClr val="0000FF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C7E9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1920">
                <a:tc>
                  <a:txBody>
                    <a:bodyPr/>
                    <a:lstStyle/>
                    <a:p>
                      <a:pPr marL="228480" lvl="0" indent="-228480" algn="just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  <a:defRPr/>
                      </a:pPr>
                      <a:r>
                        <a:rPr sz="1400" b="0" i="0" u="none" strike="noStrike" spc="-10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디지털</a:t>
                      </a:r>
                      <a:r>
                        <a:rPr sz="1400" b="0" i="0" u="none" strike="noStrike" spc="-10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 </a:t>
                      </a:r>
                      <a:r>
                        <a:rPr sz="1400" b="0" i="0" u="none" strike="noStrike" spc="-10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대전환</a:t>
                      </a:r>
                      <a:r>
                        <a:rPr sz="1400" b="0" i="0" u="none" strike="noStrike" spc="-10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 등 </a:t>
                      </a:r>
                      <a:r>
                        <a:rPr sz="1400" b="0" i="0" u="none" strike="noStrike" spc="-10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기술혁신과</a:t>
                      </a:r>
                      <a:r>
                        <a:rPr sz="1400" b="0" i="0" u="none" strike="noStrike" spc="-10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 </a:t>
                      </a:r>
                      <a:r>
                        <a:rPr sz="1400" b="0" i="0" u="none" strike="noStrike" spc="-10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인구구조</a:t>
                      </a:r>
                      <a:r>
                        <a:rPr sz="1400" b="0" i="0" u="none" strike="noStrike" spc="-10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 </a:t>
                      </a:r>
                      <a:r>
                        <a:rPr sz="1400" b="0" i="0" u="none" strike="noStrike" spc="-10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변화</a:t>
                      </a:r>
                      <a:r>
                        <a:rPr sz="1400" b="0" i="0" u="none" strike="noStrike" spc="-10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를</a:t>
                      </a:r>
                      <a:r>
                        <a:rPr sz="1400" b="0" i="0" u="none" strike="noStrike" spc="-10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 </a:t>
                      </a:r>
                      <a:r>
                        <a:rPr sz="1400" b="0" i="0" u="none" strike="noStrike" spc="-10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시대적</a:t>
                      </a:r>
                      <a:r>
                        <a:rPr sz="1400" b="0" i="0" u="none" strike="noStrike" spc="-10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 </a:t>
                      </a:r>
                      <a:r>
                        <a:rPr sz="1400" b="0" i="0" u="none" strike="noStrike" spc="-10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요구로</a:t>
                      </a:r>
                      <a:r>
                        <a:rPr sz="1400" b="0" i="0" u="none" strike="noStrike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민감하게</a:t>
                      </a:r>
                      <a:r>
                        <a:rPr sz="1400" b="0" i="0" u="none" strike="noStrike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 </a:t>
                      </a:r>
                      <a:r>
                        <a:rPr sz="1400" b="0" i="0" u="none" strike="noStrike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인식하고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CI Poppy"/>
                        </a:rPr>
                        <a:t>, </a:t>
                      </a:r>
                      <a:r>
                        <a:rPr sz="1400" b="0" i="0" u="none" strike="noStrike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평생학습</a:t>
                      </a:r>
                      <a:r>
                        <a:rPr sz="1400" b="0" i="0" u="none" strike="noStrike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 </a:t>
                      </a:r>
                      <a:r>
                        <a:rPr sz="1400" b="0" i="0" u="none" strike="noStrike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정책의</a:t>
                      </a:r>
                      <a:r>
                        <a:rPr sz="1400" b="0" i="0" u="none" strike="noStrike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 </a:t>
                      </a:r>
                      <a:r>
                        <a:rPr sz="1400" b="0" i="0" u="none" strike="noStrike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패러다임을</a:t>
                      </a:r>
                      <a:r>
                        <a:rPr sz="1400" b="0" i="0" u="none" strike="noStrike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 </a:t>
                      </a:r>
                      <a:r>
                        <a:rPr sz="1400" b="0" i="0" u="none" strike="noStrike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전면</a:t>
                      </a:r>
                      <a:r>
                        <a:rPr sz="1400" b="0" i="0" u="none" strike="noStrike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 </a:t>
                      </a:r>
                      <a:r>
                        <a:rPr sz="1400" b="0" i="0" u="none" strike="noStrike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전환</a:t>
                      </a:r>
                      <a:endParaRPr lang="ko-KR" altLang="en-US" sz="14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99920" lvl="0" indent="-199920" algn="just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  <a:defRPr/>
                      </a:pPr>
                      <a:r>
                        <a:rPr sz="1400" b="0" i="0" u="none" strike="noStrike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국민</a:t>
                      </a:r>
                      <a:r>
                        <a:rPr sz="1400" b="0" i="0" u="none" strike="noStrike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 </a:t>
                      </a:r>
                      <a:r>
                        <a:rPr sz="1400" b="0" i="0" u="none" strike="noStrike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관점에서</a:t>
                      </a:r>
                      <a:r>
                        <a:rPr sz="1400" b="0" i="0" u="none" strike="noStrike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 </a:t>
                      </a:r>
                      <a:r>
                        <a:rPr sz="1400" b="0" i="0" u="none" strike="noStrike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과감한</a:t>
                      </a:r>
                      <a:r>
                        <a:rPr sz="1400" b="0" i="0" u="none" strike="noStrike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 </a:t>
                      </a:r>
                      <a:r>
                        <a:rPr sz="1400" b="0" i="0" u="none" strike="noStrike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규제혁신</a:t>
                      </a:r>
                      <a:r>
                        <a:rPr sz="1400" b="0" i="0" u="none" strike="noStrike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과</a:t>
                      </a:r>
                      <a:r>
                        <a:rPr sz="1400" b="0" i="0" u="none" strike="noStrike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 </a:t>
                      </a:r>
                      <a:r>
                        <a:rPr sz="1400" b="0" i="0" u="none" strike="noStrike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획기적</a:t>
                      </a:r>
                      <a:r>
                        <a:rPr sz="1400" b="0" i="0" u="none" strike="noStrike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 </a:t>
                      </a:r>
                      <a:r>
                        <a:rPr sz="1400" b="0" i="0" u="none" strike="noStrike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지원</a:t>
                      </a:r>
                      <a:r>
                        <a:rPr sz="1400" b="0" i="0" u="none" strike="noStrike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추진</a:t>
                      </a:r>
                      <a:endParaRPr sz="1400" b="0" i="0" u="none" strike="noStrike" spc="-20" dirty="0">
                        <a:solidFill>
                          <a:srgbClr val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휴먼명조"/>
                      </a:endParaRPr>
                    </a:p>
                    <a:p>
                      <a:pPr marL="199920" lvl="0" indent="-199920" algn="just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  <a:defRPr/>
                      </a:pPr>
                      <a:r>
                        <a:rPr sz="1400" b="0" i="0" u="none" strike="noStrike" spc="-20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지금까지</a:t>
                      </a:r>
                      <a:r>
                        <a:rPr sz="1400" b="0" i="0" u="none" strike="noStrike" spc="-20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 </a:t>
                      </a:r>
                      <a:r>
                        <a:rPr lang="EN-US" sz="1400" b="0" i="0" u="none" strike="noStrike" spc="-20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CI Poppy"/>
                        </a:rPr>
                        <a:t>20</a:t>
                      </a:r>
                      <a:r>
                        <a:rPr sz="1400" b="0" i="0" u="none" strike="noStrike" spc="-20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년간 </a:t>
                      </a:r>
                      <a:r>
                        <a:rPr sz="1400" b="0" i="0" u="none" strike="noStrike" spc="-20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정부</a:t>
                      </a:r>
                      <a:r>
                        <a:rPr sz="1400" b="0" i="0" u="none" strike="noStrike" spc="-20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 </a:t>
                      </a:r>
                      <a:r>
                        <a:rPr sz="1400" b="0" i="0" u="none" strike="noStrike" spc="-20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주도의</a:t>
                      </a:r>
                      <a:r>
                        <a:rPr sz="1400" b="0" i="0" u="none" strike="noStrike" spc="-20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 </a:t>
                      </a:r>
                      <a:r>
                        <a:rPr sz="1400" b="0" i="0" u="none" strike="noStrike" spc="-20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정책기반</a:t>
                      </a:r>
                      <a:r>
                        <a:rPr sz="1400" b="0" i="0" u="none" strike="noStrike" spc="-20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 </a:t>
                      </a:r>
                      <a:r>
                        <a:rPr sz="1400" b="0" i="0" u="none" strike="noStrike" spc="-20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마련에</a:t>
                      </a:r>
                      <a:r>
                        <a:rPr sz="1400" b="0" i="0" u="none" strike="noStrike" spc="-20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 </a:t>
                      </a:r>
                      <a:r>
                        <a:rPr sz="1400" b="0" i="0" u="none" strike="noStrike" spc="-20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힘써왔다면</a:t>
                      </a:r>
                      <a:r>
                        <a:rPr lang="EN-US" sz="1400" b="0" i="0" u="none" strike="noStrike" spc="-20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CI Poppy"/>
                        </a:rPr>
                        <a:t>,</a:t>
                      </a:r>
                      <a:r>
                        <a:rPr sz="1400" b="0" i="0" u="none" strike="noStrike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앞으로의</a:t>
                      </a:r>
                      <a:r>
                        <a:rPr sz="1400" b="0" i="0" u="none" strike="noStrike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20</a:t>
                      </a:r>
                      <a:r>
                        <a:rPr sz="1400" b="0" i="0" u="none" strike="noStrike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년은 </a:t>
                      </a:r>
                      <a:r>
                        <a:rPr sz="1400" b="0" i="0" u="none" strike="noStrike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국민</a:t>
                      </a:r>
                      <a:r>
                        <a:rPr sz="1400" b="0" i="0" u="none" strike="noStrike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 </a:t>
                      </a:r>
                      <a:r>
                        <a:rPr sz="1400" b="0" i="0" u="none" strike="noStrike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관점의</a:t>
                      </a:r>
                      <a:r>
                        <a:rPr sz="1400" b="0" i="0" u="none" strike="noStrike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 </a:t>
                      </a:r>
                      <a:r>
                        <a:rPr sz="1400" b="0" i="0" u="none" strike="noStrike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정책추진</a:t>
                      </a:r>
                      <a:r>
                        <a:rPr sz="1400" b="0" i="0" u="none" strike="noStrike" spc="-10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에</a:t>
                      </a:r>
                      <a:r>
                        <a:rPr sz="1400" b="0" i="0" u="none" strike="noStrike" spc="-10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 </a:t>
                      </a:r>
                      <a:r>
                        <a:rPr sz="1400" b="0" i="0" u="none" strike="noStrike" spc="-10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총력</a:t>
                      </a:r>
                      <a:endParaRPr lang="ko-KR" altLang="en-US" sz="14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99920" lvl="0" indent="-199920" algn="just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  <a:defRPr/>
                      </a:pPr>
                      <a:r>
                        <a:rPr sz="1400" b="1" i="0" u="none" strike="noStrike" dirty="0" err="1">
                          <a:solidFill>
                            <a:srgbClr val="00AB6C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지속가능성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CI Poppy"/>
                        </a:rPr>
                        <a:t>: </a:t>
                      </a:r>
                      <a:r>
                        <a:rPr sz="1400" b="0" i="0" u="none" strike="noStrike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국민의</a:t>
                      </a:r>
                      <a:r>
                        <a:rPr sz="1400" b="0" i="0" u="none" strike="noStrike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 </a:t>
                      </a:r>
                      <a:r>
                        <a:rPr sz="1400" b="0" i="0" u="none" strike="noStrike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계속</a:t>
                      </a:r>
                      <a:r>
                        <a:rPr sz="1400" b="0" i="0" u="none" strike="noStrike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 </a:t>
                      </a:r>
                      <a:r>
                        <a:rPr sz="1400" b="0" i="0" u="none" strike="noStrike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성장</a:t>
                      </a:r>
                      <a:r>
                        <a:rPr sz="1400" b="0" i="0" u="none" strike="noStrike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을</a:t>
                      </a:r>
                      <a:r>
                        <a:rPr sz="1400" b="0" i="0" u="none" strike="noStrike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 </a:t>
                      </a:r>
                      <a:r>
                        <a:rPr sz="1400" b="0" i="0" u="none" strike="noStrike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위한</a:t>
                      </a:r>
                      <a:r>
                        <a:rPr sz="1400" b="0" i="0" u="none" strike="noStrike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 </a:t>
                      </a:r>
                      <a:r>
                        <a:rPr sz="1400" b="0" i="0" u="none" strike="noStrike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평생학습</a:t>
                      </a:r>
                      <a:r>
                        <a:rPr sz="1400" b="0" i="0" u="none" strike="noStrike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 </a:t>
                      </a:r>
                      <a:r>
                        <a:rPr sz="1400" b="0" i="0" u="none" strike="noStrike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정책을</a:t>
                      </a:r>
                      <a:r>
                        <a:rPr sz="1400" b="0" i="0" u="none" strike="noStrike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 </a:t>
                      </a:r>
                      <a:r>
                        <a:rPr sz="1400" b="0" i="0" u="none" strike="noStrike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추진하고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CI Poppy"/>
                        </a:rPr>
                        <a:t>, </a:t>
                      </a:r>
                      <a:r>
                        <a:rPr sz="1400" b="0" i="0" u="none" strike="noStrike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데이터</a:t>
                      </a:r>
                      <a:r>
                        <a:rPr sz="1400" b="0" i="0" u="none" strike="noStrike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 등 </a:t>
                      </a:r>
                      <a:r>
                        <a:rPr sz="1400" b="0" i="0" u="none" strike="noStrike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기반으로</a:t>
                      </a:r>
                      <a:r>
                        <a:rPr sz="1400" b="0" i="0" u="none" strike="noStrike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 </a:t>
                      </a:r>
                      <a:r>
                        <a:rPr sz="1400" b="0" i="0" u="none" strike="noStrike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정책을</a:t>
                      </a:r>
                      <a:r>
                        <a:rPr sz="1400" b="0" i="0" u="none" strike="noStrike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 </a:t>
                      </a:r>
                      <a:r>
                        <a:rPr sz="1400" b="0" i="0" u="none" strike="noStrike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지속</a:t>
                      </a:r>
                      <a:r>
                        <a:rPr sz="1400" b="0" i="0" u="none" strike="noStrike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 </a:t>
                      </a:r>
                      <a:r>
                        <a:rPr sz="1400" b="0" i="0" u="none" strike="noStrike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고도화</a:t>
                      </a:r>
                      <a:endParaRPr sz="1400" b="1" i="0" u="none" strike="noStrike" dirty="0">
                        <a:solidFill>
                          <a:srgbClr val="00AB6C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휴먼명조"/>
                      </a:endParaRPr>
                    </a:p>
                    <a:p>
                      <a:pPr marL="199920" lvl="0" indent="-199920" algn="just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  <a:defRPr/>
                      </a:pPr>
                      <a:r>
                        <a:rPr sz="1400" b="1" i="0" u="none" strike="noStrike" dirty="0" err="1">
                          <a:solidFill>
                            <a:srgbClr val="00AB6C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기회</a:t>
                      </a:r>
                      <a:r>
                        <a:rPr lang="EN-US" sz="1400" b="0" i="0" u="none" strike="noStrike" spc="-20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CI Poppy"/>
                        </a:rPr>
                        <a:t>: </a:t>
                      </a:r>
                      <a:r>
                        <a:rPr sz="1400" b="0" i="0" u="none" strike="noStrike" spc="-20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모든</a:t>
                      </a:r>
                      <a:r>
                        <a:rPr sz="1400" b="0" i="0" u="none" strike="noStrike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국민에게</a:t>
                      </a:r>
                      <a:r>
                        <a:rPr sz="1400" b="0" i="0" u="none" strike="noStrike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 </a:t>
                      </a:r>
                      <a:r>
                        <a:rPr sz="1400" b="0" i="0" u="none" strike="noStrike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실질적인</a:t>
                      </a:r>
                      <a:r>
                        <a:rPr sz="1400" b="0" i="0" u="none" strike="noStrike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 </a:t>
                      </a:r>
                      <a:r>
                        <a:rPr sz="1400" b="0" i="0" u="none" strike="noStrike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평생학습</a:t>
                      </a:r>
                      <a:r>
                        <a:rPr sz="1400" b="0" i="0" u="none" strike="noStrike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 </a:t>
                      </a:r>
                      <a:r>
                        <a:rPr sz="1400" b="0" i="0" u="none" strike="noStrike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기회</a:t>
                      </a:r>
                      <a:r>
                        <a:rPr sz="1400" b="0" i="0" u="none" strike="noStrike" spc="-20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를</a:t>
                      </a:r>
                      <a:r>
                        <a:rPr sz="1400" b="0" i="0" u="none" strike="noStrike" spc="-20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 </a:t>
                      </a:r>
                      <a:r>
                        <a:rPr sz="1400" b="0" i="0" u="none" strike="noStrike" spc="-20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제공하고</a:t>
                      </a:r>
                      <a:r>
                        <a:rPr lang="EN-US" sz="1400" b="0" i="0" u="none" strike="noStrike" spc="-20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CI Poppy"/>
                        </a:rPr>
                        <a:t>, </a:t>
                      </a:r>
                      <a:r>
                        <a:rPr sz="1400" b="0" i="0" u="none" strike="noStrike" spc="-20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평생</a:t>
                      </a:r>
                      <a:r>
                        <a:rPr sz="1400" b="0" i="0" u="none" strike="noStrike" spc="-10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학습을</a:t>
                      </a:r>
                      <a:r>
                        <a:rPr sz="1400" b="0" i="0" u="none" strike="noStrike" spc="-10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 </a:t>
                      </a:r>
                      <a:r>
                        <a:rPr sz="1400" b="0" i="0" u="none" strike="noStrike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국가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·</a:t>
                      </a:r>
                      <a:r>
                        <a:rPr sz="1400" b="0" i="0" u="none" strike="noStrike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지자체의</a:t>
                      </a:r>
                      <a:r>
                        <a:rPr sz="1400" b="0" i="0" u="none" strike="noStrike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 </a:t>
                      </a:r>
                      <a:r>
                        <a:rPr sz="1400" b="0" i="0" u="none" strike="noStrike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성장과</a:t>
                      </a:r>
                      <a:r>
                        <a:rPr sz="1400" b="0" i="0" u="none" strike="noStrike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 </a:t>
                      </a:r>
                      <a:r>
                        <a:rPr sz="1400" b="0" i="0" u="none" strike="noStrike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도약</a:t>
                      </a:r>
                      <a:r>
                        <a:rPr sz="1400" b="0" i="0" u="none" strike="noStrike" spc="-10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을</a:t>
                      </a:r>
                      <a:r>
                        <a:rPr sz="1400" b="0" i="0" u="none" strike="noStrike" spc="-10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 </a:t>
                      </a:r>
                      <a:r>
                        <a:rPr sz="1400" b="0" i="0" u="none" strike="noStrike" spc="-10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위한</a:t>
                      </a:r>
                      <a:r>
                        <a:rPr sz="1400" b="0" i="0" u="none" strike="noStrike" spc="-10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 </a:t>
                      </a:r>
                      <a:r>
                        <a:rPr sz="1400" b="0" i="0" u="none" strike="noStrike" spc="-10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기회로</a:t>
                      </a:r>
                      <a:r>
                        <a:rPr sz="1400" b="0" i="0" u="none" strike="noStrike" spc="-10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 </a:t>
                      </a:r>
                      <a:r>
                        <a:rPr sz="1400" b="0" i="0" u="none" strike="noStrike" spc="-10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활용</a:t>
                      </a:r>
                      <a:endParaRPr sz="1400" b="1" i="0" u="none" strike="noStrike" dirty="0">
                        <a:solidFill>
                          <a:srgbClr val="00AB6C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휴먼명조"/>
                      </a:endParaRPr>
                    </a:p>
                    <a:p>
                      <a:pPr marL="199920" lvl="0" indent="-199920" algn="just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  <a:defRPr/>
                      </a:pPr>
                      <a:r>
                        <a:rPr sz="1400" b="1" i="0" u="none" strike="noStrike" dirty="0" err="1">
                          <a:solidFill>
                            <a:srgbClr val="00AB6C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연계</a:t>
                      </a:r>
                      <a:r>
                        <a:rPr lang="EN-US" sz="1400" b="0" i="0" u="none" strike="noStrike" spc="-20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CI Poppy"/>
                        </a:rPr>
                        <a:t>:</a:t>
                      </a:r>
                      <a:r>
                        <a:rPr sz="1400" b="0" i="0" u="none" strike="noStrike" spc="-40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국민의</a:t>
                      </a:r>
                      <a:r>
                        <a:rPr sz="1400" b="0" i="0" u="none" strike="noStrike" spc="-40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 </a:t>
                      </a:r>
                      <a:r>
                        <a:rPr sz="1400" b="0" i="0" u="none" strike="noStrike" spc="-20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다양한</a:t>
                      </a:r>
                      <a:r>
                        <a:rPr sz="1400" b="0" i="0" u="none" strike="noStrike" spc="-20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 </a:t>
                      </a:r>
                      <a:r>
                        <a:rPr sz="1400" b="0" i="0" u="none" strike="noStrike" spc="-20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학습경험이</a:t>
                      </a:r>
                      <a:r>
                        <a:rPr sz="1400" b="0" i="0" u="none" strike="noStrike" spc="-20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 </a:t>
                      </a:r>
                      <a:r>
                        <a:rPr sz="1400" b="0" i="0" u="none" strike="noStrike" spc="-20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연계</a:t>
                      </a:r>
                      <a:r>
                        <a:rPr sz="1400" b="0" i="0" u="none" strike="noStrike" spc="-40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될</a:t>
                      </a:r>
                      <a:r>
                        <a:rPr sz="1400" b="0" i="0" u="none" strike="noStrike" spc="-40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 수 </a:t>
                      </a:r>
                      <a:r>
                        <a:rPr sz="1400" b="0" i="0" u="none" strike="noStrike" spc="-40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있는</a:t>
                      </a:r>
                      <a:r>
                        <a:rPr sz="1400" b="0" i="0" u="none" strike="noStrike" spc="-40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 </a:t>
                      </a:r>
                      <a:r>
                        <a:rPr sz="1400" b="0" i="0" u="none" strike="noStrike" spc="-40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체제를</a:t>
                      </a:r>
                      <a:r>
                        <a:rPr sz="1400" b="0" i="0" u="none" strike="noStrike" spc="-40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 </a:t>
                      </a:r>
                      <a:r>
                        <a:rPr sz="1400" b="0" i="0" u="none" strike="noStrike" spc="-40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구축</a:t>
                      </a:r>
                      <a:r>
                        <a:rPr sz="1400" b="0" i="0" u="none" strike="noStrike" spc="-20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하고</a:t>
                      </a:r>
                      <a:r>
                        <a:rPr lang="EN-US" sz="1400" b="0" i="0" u="none" strike="noStrike" spc="-20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CI Poppy"/>
                        </a:rPr>
                        <a:t>, </a:t>
                      </a:r>
                      <a:r>
                        <a:rPr sz="1400" b="0" i="0" u="none" strike="noStrike" spc="-20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평생학습을</a:t>
                      </a:r>
                      <a:r>
                        <a:rPr sz="1400" b="0" i="0" u="none" strike="noStrike" spc="-20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 </a:t>
                      </a:r>
                      <a:r>
                        <a:rPr sz="1400" b="0" i="0" u="none" strike="noStrike" spc="-20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구심점으로</a:t>
                      </a:r>
                      <a:r>
                        <a:rPr sz="1400" b="0" i="0" u="none" strike="noStrike" spc="-20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휴먼명조"/>
                        </a:rPr>
                        <a:t> </a:t>
                      </a:r>
                      <a:r>
                        <a:rPr sz="1400" b="0" i="0" u="none" strike="noStrike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국가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-</a:t>
                      </a:r>
                      <a:r>
                        <a:rPr sz="1400" b="0" i="0" u="none" strike="noStrike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지자체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-</a:t>
                      </a:r>
                      <a:r>
                        <a:rPr sz="1400" b="0" i="0" u="none" strike="noStrike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민간이</a:t>
                      </a:r>
                      <a:r>
                        <a:rPr sz="1400" b="0" i="0" u="none" strike="noStrike" dirty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 </a:t>
                      </a:r>
                      <a:r>
                        <a:rPr sz="1400" b="0" i="0" u="none" strike="noStrike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연계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·</a:t>
                      </a:r>
                      <a:r>
                        <a:rPr sz="1400" b="0" i="0" u="none" strike="noStrike" dirty="0" err="1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HY헤드라인M"/>
                        </a:rPr>
                        <a:t>협력</a:t>
                      </a:r>
                      <a:endParaRPr lang="ko-KR" altLang="en-US" sz="14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34436CC2-3136-AB67-36C9-421FED6047E1}"/>
              </a:ext>
            </a:extLst>
          </p:cNvPr>
          <p:cNvSpPr txBox="1"/>
          <p:nvPr/>
        </p:nvSpPr>
        <p:spPr>
          <a:xfrm>
            <a:off x="236737" y="674853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2000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나</a:t>
            </a:r>
            <a:r>
              <a:rPr lang="en-US" altLang="ko-KR" sz="2000" dirty="0">
                <a:solidFill>
                  <a:srgbClr val="002060"/>
                </a:solidFill>
                <a:latin typeface="나눔고딕 ExtraBold"/>
                <a:ea typeface="나눔고딕 ExtraBold"/>
              </a:rPr>
              <a:t>. </a:t>
            </a:r>
            <a:r>
              <a:rPr lang="ko-KR" altLang="en-US" sz="2000" dirty="0">
                <a:solidFill>
                  <a:srgbClr val="002060"/>
                </a:solidFill>
                <a:latin typeface="나눔고딕 ExtraBold"/>
                <a:ea typeface="나눔고딕 ExtraBold"/>
              </a:rPr>
              <a:t>평생학습 대전환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92D60A2-8C63-0F7D-AFDF-19027235FF47}"/>
              </a:ext>
            </a:extLst>
          </p:cNvPr>
          <p:cNvSpPr txBox="1"/>
          <p:nvPr/>
        </p:nvSpPr>
        <p:spPr>
          <a:xfrm>
            <a:off x="242596" y="141128"/>
            <a:ext cx="69233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dirty="0">
                <a:solidFill>
                  <a:srgbClr val="002060"/>
                </a:solidFill>
                <a:latin typeface="나눔고딕 ExtraBold"/>
                <a:ea typeface="나눔고딕 ExtraBold"/>
              </a:rPr>
              <a:t>3.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평생교육 정책변화 검토 </a:t>
            </a:r>
          </a:p>
        </p:txBody>
      </p:sp>
    </p:spTree>
    <p:extLst>
      <p:ext uri="{BB962C8B-B14F-4D97-AF65-F5344CB8AC3E}">
        <p14:creationId xmlns:p14="http://schemas.microsoft.com/office/powerpoint/2010/main" val="7845023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15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53" name="가로 글상자 52"/>
          <p:cNvSpPr txBox="1"/>
          <p:nvPr/>
        </p:nvSpPr>
        <p:spPr>
          <a:xfrm>
            <a:off x="242596" y="1035183"/>
            <a:ext cx="6096000" cy="4646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0" lvl="0" indent="-381000" algn="just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ko-KR" altLang="en-US" b="1" i="0" u="none" strike="noStrike">
              <a:solidFill>
                <a:srgbClr val="000000"/>
              </a:solidFill>
              <a:ea typeface="맑은 고딕" panose="020B0503020000020004" pitchFamily="50" charset="-127"/>
              <a:cs typeface="HY헤드라인M"/>
            </a:endParaRPr>
          </a:p>
        </p:txBody>
      </p:sp>
      <p:sp>
        <p:nvSpPr>
          <p:cNvPr id="56" name="가로 글상자 55"/>
          <p:cNvSpPr txBox="1"/>
          <p:nvPr/>
        </p:nvSpPr>
        <p:spPr>
          <a:xfrm>
            <a:off x="394996" y="1187583"/>
            <a:ext cx="6096000" cy="4646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0" lvl="0" indent="-381000" algn="just" defTabSz="914400" rtl="0" eaLnBrk="1" latinLnBrk="1" hangingPunct="1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1" i="0" u="none" strike="noStrike" kern="1200" cap="none" spc="0" normalizeH="0" baseline="0">
              <a:solidFill>
                <a:srgbClr val="000000"/>
              </a:solidFill>
              <a:ea typeface="맑은 고딕" panose="020B0503020000020004" pitchFamily="50" charset="-127"/>
              <a:cs typeface="HY헤드라인M"/>
            </a:endParaRPr>
          </a:p>
        </p:txBody>
      </p:sp>
      <p:sp>
        <p:nvSpPr>
          <p:cNvPr id="68" name="가로 글상자 67"/>
          <p:cNvSpPr txBox="1"/>
          <p:nvPr/>
        </p:nvSpPr>
        <p:spPr>
          <a:xfrm>
            <a:off x="242597" y="990332"/>
            <a:ext cx="6096000" cy="391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0" lvl="0" indent="-381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b="1" i="0" u="none" strike="noStrike" dirty="0">
                <a:solidFill>
                  <a:srgbClr val="000000"/>
                </a:solidFill>
                <a:ea typeface="맑은 고딕" panose="020B0503020000020004" pitchFamily="50" charset="-127"/>
                <a:cs typeface="HY헤드라인M"/>
              </a:rPr>
              <a:t>□ </a:t>
            </a:r>
            <a:r>
              <a:rPr b="1" i="0" u="none" strike="noStrike" dirty="0" err="1">
                <a:solidFill>
                  <a:srgbClr val="000000"/>
                </a:solidFill>
                <a:ea typeface="맑은 고딕" panose="020B0503020000020004" pitchFamily="50" charset="-127"/>
                <a:cs typeface="HY헤드라인M"/>
              </a:rPr>
              <a:t>추진체계도</a:t>
            </a:r>
            <a:endParaRPr lang="ko-KR" altLang="en-US" b="1" dirty="0">
              <a:ea typeface="맑은 고딕" panose="020B0503020000020004" pitchFamily="50" charset="-127"/>
            </a:endParaRPr>
          </a:p>
        </p:txBody>
      </p:sp>
      <p:graphicFrame>
        <p:nvGraphicFramePr>
          <p:cNvPr id="87" name="표 8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2839978"/>
              </p:ext>
            </p:extLst>
          </p:nvPr>
        </p:nvGraphicFramePr>
        <p:xfrm>
          <a:off x="308562" y="1448151"/>
          <a:ext cx="6094140" cy="4476750"/>
        </p:xfrm>
        <a:graphic>
          <a:graphicData uri="http://schemas.openxmlformats.org/drawingml/2006/table">
            <a:tbl>
              <a:tblPr firstRow="1" bandRow="1">
                <a:tableStyleId>{01A66EDD-3DAB-4C5B-A090-DC80EC1FD486}</a:tableStyleId>
              </a:tblPr>
              <a:tblGrid>
                <a:gridCol w="11844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097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24865"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600" i="0" u="none" strike="noStrike" dirty="0" err="1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비전</a:t>
                      </a:r>
                      <a:endParaRPr lang="ko-KR" altLang="en-US" sz="1600" dirty="0">
                        <a:latin typeface="+mn-lt"/>
                        <a:ea typeface="HY그래픽M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CF2FA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600" i="0" u="none" strike="noStrike" dirty="0" err="1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누구나</a:t>
                      </a:r>
                      <a:r>
                        <a:rPr sz="1600" i="0" u="none" strike="noStrike" dirty="0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 </a:t>
                      </a:r>
                      <a:r>
                        <a:rPr sz="1600" i="0" u="none" strike="noStrike" dirty="0" err="1">
                          <a:solidFill>
                            <a:srgbClr val="00AB6C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계속</a:t>
                      </a:r>
                      <a:r>
                        <a:rPr sz="1600" i="0" u="none" strike="noStrike" dirty="0">
                          <a:solidFill>
                            <a:srgbClr val="00AB6C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 </a:t>
                      </a:r>
                      <a:r>
                        <a:rPr sz="1600" i="0" u="none" strike="noStrike" dirty="0" err="1">
                          <a:solidFill>
                            <a:srgbClr val="00AB6C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도약</a:t>
                      </a:r>
                      <a:r>
                        <a:rPr sz="1600" i="0" u="none" strike="noStrike" dirty="0" err="1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할</a:t>
                      </a:r>
                      <a:r>
                        <a:rPr sz="1600" i="0" u="none" strike="noStrike" dirty="0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 수 </a:t>
                      </a:r>
                      <a:r>
                        <a:rPr sz="1600" i="0" u="none" strike="noStrike" dirty="0" err="1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있는</a:t>
                      </a:r>
                      <a:r>
                        <a:rPr sz="1600" i="0" u="none" strike="noStrike" dirty="0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 </a:t>
                      </a:r>
                      <a:r>
                        <a:rPr sz="1600" i="0" u="none" strike="noStrike" dirty="0" err="1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기회</a:t>
                      </a:r>
                      <a:r>
                        <a:rPr lang="EN-US" sz="1600" i="0" u="none" strike="noStrike" dirty="0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,</a:t>
                      </a:r>
                      <a:endParaRPr sz="1600" i="0" u="none" strike="noStrike" dirty="0">
                        <a:solidFill>
                          <a:srgbClr val="00AB6C"/>
                        </a:solidFill>
                        <a:latin typeface="+mn-lt"/>
                        <a:ea typeface="HY그래픽M"/>
                        <a:cs typeface="HY헤드라인M"/>
                      </a:endParaRPr>
                    </a:p>
                    <a:p>
                      <a:pPr lv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600" i="0" u="none" strike="noStrike" dirty="0" err="1">
                          <a:solidFill>
                            <a:srgbClr val="00AB6C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함께</a:t>
                      </a:r>
                      <a:r>
                        <a:rPr sz="1600" i="0" u="none" strike="noStrike" dirty="0">
                          <a:solidFill>
                            <a:srgbClr val="00AB6C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 </a:t>
                      </a:r>
                      <a:r>
                        <a:rPr sz="1600" i="0" u="none" strike="noStrike" dirty="0" err="1">
                          <a:solidFill>
                            <a:srgbClr val="00AB6C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누리는</a:t>
                      </a:r>
                      <a:r>
                        <a:rPr lang="ko-KR" altLang="en-US" sz="1600" i="0" u="none" strike="noStrike" dirty="0">
                          <a:solidFill>
                            <a:srgbClr val="00AB6C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 </a:t>
                      </a:r>
                      <a:r>
                        <a:rPr sz="1600" i="0" u="none" strike="noStrike" dirty="0" err="1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평생학습사회</a:t>
                      </a:r>
                      <a:endParaRPr sz="1600" i="0" u="none" strike="noStrike" dirty="0">
                        <a:solidFill>
                          <a:srgbClr val="000000"/>
                        </a:solidFill>
                        <a:latin typeface="+mn-lt"/>
                        <a:ea typeface="HY그래픽M"/>
                        <a:cs typeface="HY헤드라인M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CF2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6815"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600" b="1" i="0" u="none" strike="noStrike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정책목표</a:t>
                      </a:r>
                      <a:endParaRPr lang="ko-KR" altLang="en-US" sz="1600" b="1">
                        <a:latin typeface="+mn-lt"/>
                        <a:ea typeface="HY그래픽M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6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HY헤드라인M"/>
                        </a:rPr>
                        <a:t>∙</a:t>
                      </a:r>
                      <a:r>
                        <a:rPr sz="1600" b="1" i="0" u="none" strike="noStrike" dirty="0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 전 </a:t>
                      </a:r>
                      <a:r>
                        <a:rPr sz="1600" b="1" i="0" u="none" strike="noStrike" dirty="0" err="1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국민의</a:t>
                      </a:r>
                      <a:r>
                        <a:rPr sz="1600" b="1" i="0" u="none" strike="noStrike" dirty="0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 </a:t>
                      </a:r>
                      <a:r>
                        <a:rPr sz="1600" b="1" i="0" u="none" strike="noStrike" dirty="0" err="1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삶의</a:t>
                      </a:r>
                      <a:r>
                        <a:rPr sz="1600" b="1" i="0" u="none" strike="noStrike" dirty="0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 질 </a:t>
                      </a:r>
                      <a:r>
                        <a:rPr sz="1600" b="1" i="0" u="none" strike="noStrike" dirty="0" err="1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향상을</a:t>
                      </a:r>
                      <a:r>
                        <a:rPr sz="1600" b="1" i="0" u="none" strike="noStrike" dirty="0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 </a:t>
                      </a:r>
                      <a:r>
                        <a:rPr sz="1600" b="1" i="0" u="none" strike="noStrike" dirty="0" err="1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위한</a:t>
                      </a:r>
                      <a:r>
                        <a:rPr sz="1600" b="1" i="0" u="none" strike="noStrike" dirty="0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 </a:t>
                      </a:r>
                      <a:r>
                        <a:rPr sz="1600" b="1" i="0" u="none" strike="noStrike" dirty="0" err="1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평생학습</a:t>
                      </a:r>
                      <a:r>
                        <a:rPr sz="1600" b="1" i="0" u="none" strike="noStrike" dirty="0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 </a:t>
                      </a:r>
                      <a:r>
                        <a:rPr sz="1600" b="1" i="0" u="none" strike="noStrike" dirty="0" err="1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진흥</a:t>
                      </a:r>
                      <a:endParaRPr sz="1600" b="1" i="0" u="none" strike="noStrike" dirty="0">
                        <a:solidFill>
                          <a:srgbClr val="000000"/>
                        </a:solidFill>
                        <a:latin typeface="+mn-lt"/>
                        <a:ea typeface="HY그래픽M"/>
                        <a:cs typeface="HY헤드라인M"/>
                      </a:endParaRPr>
                    </a:p>
                    <a:p>
                      <a:pPr lvl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6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HY헤드라인M"/>
                        </a:rPr>
                        <a:t>∙</a:t>
                      </a:r>
                      <a:r>
                        <a:rPr sz="1600" b="1" i="0" u="none" strike="noStrike" dirty="0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 </a:t>
                      </a:r>
                      <a:r>
                        <a:rPr sz="1600" b="1" i="0" u="none" strike="noStrike" dirty="0" err="1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국가</a:t>
                      </a:r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-</a:t>
                      </a:r>
                      <a:r>
                        <a:rPr sz="1600" b="1" i="0" u="none" strike="noStrike" dirty="0" err="1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지자체</a:t>
                      </a:r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-</a:t>
                      </a:r>
                      <a:r>
                        <a:rPr sz="1600" b="1" i="0" u="none" strike="noStrike" dirty="0" err="1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민간이</a:t>
                      </a:r>
                      <a:r>
                        <a:rPr sz="1600" b="1" i="0" u="none" strike="noStrike" dirty="0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 </a:t>
                      </a:r>
                      <a:r>
                        <a:rPr sz="1600" b="1" i="0" u="none" strike="noStrike" dirty="0" err="1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함께</a:t>
                      </a:r>
                      <a:r>
                        <a:rPr sz="1600" b="1" i="0" u="none" strike="noStrike" dirty="0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 </a:t>
                      </a:r>
                      <a:r>
                        <a:rPr sz="1600" b="1" i="0" u="none" strike="noStrike" dirty="0" err="1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건설하는</a:t>
                      </a:r>
                      <a:r>
                        <a:rPr sz="1600" b="1" i="0" u="none" strike="noStrike" dirty="0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 </a:t>
                      </a:r>
                      <a:r>
                        <a:rPr sz="1600" b="1" i="0" u="none" strike="noStrike" dirty="0" err="1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평생학습사회</a:t>
                      </a:r>
                      <a:endParaRPr sz="1600" b="1" i="0" u="none" strike="noStrike" dirty="0">
                        <a:solidFill>
                          <a:srgbClr val="000000"/>
                        </a:solidFill>
                        <a:latin typeface="+mn-lt"/>
                        <a:ea typeface="HY그래픽M"/>
                        <a:cs typeface="HY헤드라인M"/>
                      </a:endParaRPr>
                    </a:p>
                    <a:p>
                      <a:pPr lvl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6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HY헤드라인M"/>
                        </a:rPr>
                        <a:t>∙</a:t>
                      </a:r>
                      <a:r>
                        <a:rPr sz="1600" b="1" i="0" u="none" strike="noStrike" dirty="0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 </a:t>
                      </a:r>
                      <a:r>
                        <a:rPr sz="1600" b="1" i="0" u="none" strike="noStrike" dirty="0" err="1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디지털</a:t>
                      </a:r>
                      <a:r>
                        <a:rPr sz="1600" b="1" i="0" u="none" strike="noStrike" dirty="0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 </a:t>
                      </a:r>
                      <a:r>
                        <a:rPr sz="1600" b="1" i="0" u="none" strike="noStrike" dirty="0" err="1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기반</a:t>
                      </a:r>
                      <a:r>
                        <a:rPr sz="1600" b="1" i="0" u="none" strike="noStrike" dirty="0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 </a:t>
                      </a:r>
                      <a:r>
                        <a:rPr sz="1600" b="1" i="0" u="none" strike="noStrike" dirty="0" err="1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맞춤형</a:t>
                      </a:r>
                      <a:r>
                        <a:rPr sz="1600" b="1" i="0" u="none" strike="noStrike" dirty="0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 </a:t>
                      </a:r>
                      <a:r>
                        <a:rPr sz="1600" b="1" i="0" u="none" strike="noStrike" dirty="0" err="1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평생학습</a:t>
                      </a:r>
                      <a:r>
                        <a:rPr sz="1600" b="1" i="0" u="none" strike="noStrike" dirty="0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 </a:t>
                      </a:r>
                      <a:r>
                        <a:rPr sz="1600" b="1" i="0" u="none" strike="noStrike" dirty="0" err="1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환경</a:t>
                      </a:r>
                      <a:r>
                        <a:rPr sz="1600" b="1" i="0" u="none" strike="noStrike" dirty="0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 </a:t>
                      </a:r>
                      <a:r>
                        <a:rPr sz="1600" b="1" i="0" u="none" strike="noStrike" dirty="0" err="1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마련</a:t>
                      </a:r>
                      <a:endParaRPr lang="ko-KR" altLang="en-US" sz="1600" b="1" dirty="0">
                        <a:latin typeface="+mn-lt"/>
                        <a:ea typeface="HY그래픽M"/>
                      </a:endParaRPr>
                    </a:p>
                  </a:txBody>
                  <a:tcPr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3390"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600" b="1" i="0" u="none" strike="noStrike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키워드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600" b="1" i="0" u="none" strike="noStrike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지속가능성</a:t>
                      </a:r>
                      <a:r>
                        <a:rPr lang="en-US" altLang="ko-KR" sz="1600" b="1" i="0" u="none" strike="noStrike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,</a:t>
                      </a:r>
                      <a:r>
                        <a:rPr lang="ko-KR" altLang="en-US" sz="1600" b="1" i="0" u="none" strike="noStrike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  기회</a:t>
                      </a:r>
                      <a:r>
                        <a:rPr lang="en-US" altLang="ko-KR" sz="1600" b="1" i="0" u="none" strike="noStrike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,</a:t>
                      </a:r>
                      <a:r>
                        <a:rPr lang="ko-KR" altLang="en-US" sz="1600" b="1" i="0" u="none" strike="noStrike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  연계</a:t>
                      </a:r>
                    </a:p>
                  </a:txBody>
                  <a:tcPr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4865"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600" b="1" i="0" u="none" strike="noStrike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과제</a:t>
                      </a:r>
                      <a:endParaRPr lang="ko-KR" altLang="en-US" sz="1600" b="1">
                        <a:latin typeface="+mn-lt"/>
                        <a:ea typeface="HY그래픽M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600" b="1" i="0" u="none" strike="noStrike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거버넌스</a:t>
                      </a:r>
                      <a:r>
                        <a:rPr lang="ko-KR" altLang="en-US" sz="1600" b="1" i="0" u="none" strike="noStrike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 구축으로 </a:t>
                      </a:r>
                      <a:r>
                        <a:rPr sz="1600" b="1" i="0" u="none" strike="noStrike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범정부 협력 강화</a:t>
                      </a:r>
                      <a:r>
                        <a:rPr lang="en-US" altLang="ko-KR" sz="1600" b="1" i="0" u="none" strike="noStrike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,</a:t>
                      </a:r>
                      <a:r>
                        <a:rPr lang="ko-KR" altLang="en-US" sz="1600" b="1" i="0" u="none" strike="noStrike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 </a:t>
                      </a:r>
                      <a:endParaRPr sz="1600" b="1" i="0" u="none" strike="noStrike">
                        <a:solidFill>
                          <a:srgbClr val="000000"/>
                        </a:solidFill>
                        <a:latin typeface="+mn-lt"/>
                        <a:ea typeface="HY그래픽M"/>
                        <a:cs typeface="HY헤드라인M"/>
                      </a:endParaRPr>
                    </a:p>
                    <a:p>
                      <a:pPr lv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600" b="1" i="0" u="none" strike="noStrike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데이터 기반 정책</a:t>
                      </a:r>
                      <a:r>
                        <a:rPr lang="en-US" altLang="ko-KR" sz="1600" b="1" i="0" u="none" strike="noStrike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,</a:t>
                      </a:r>
                      <a:r>
                        <a:rPr lang="ko-KR" altLang="en-US" sz="1600" b="1" i="0" u="none" strike="noStrike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 </a:t>
                      </a:r>
                      <a:r>
                        <a:rPr sz="1600" b="1" i="0" u="none" strike="noStrike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안정적 재원 마련</a:t>
                      </a:r>
                    </a:p>
                  </a:txBody>
                  <a:tcPr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86815"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600" b="1" i="0" u="none" strike="noStrike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기대효과</a:t>
                      </a:r>
                      <a:endParaRPr lang="ko-KR" altLang="en-US" sz="1600" b="1">
                        <a:latin typeface="+mn-lt"/>
                        <a:ea typeface="HY그래픽M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228480" lvl="0" indent="-22848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  <a:defRPr/>
                      </a:pPr>
                      <a:r>
                        <a:rPr sz="1600" b="1" i="0" u="none" strike="noStrike" spc="-40" dirty="0" err="1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경제</a:t>
                      </a:r>
                      <a:r>
                        <a:rPr lang="EN-US" sz="1600" b="1" i="0" u="none" strike="noStrike" spc="-40" dirty="0" err="1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·</a:t>
                      </a:r>
                      <a:r>
                        <a:rPr sz="1600" b="1" i="0" u="none" strike="noStrike" spc="-40" dirty="0" err="1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일자리</a:t>
                      </a:r>
                      <a:r>
                        <a:rPr sz="1600" b="1" i="0" u="none" strike="noStrike" spc="-80" dirty="0" err="1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함초롬돋움"/>
                        </a:rPr>
                        <a:t>생산성</a:t>
                      </a:r>
                      <a:r>
                        <a:rPr sz="1600" b="1" i="0" u="none" strike="noStrike" spc="-80" dirty="0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함초롬돋움"/>
                        </a:rPr>
                        <a:t> </a:t>
                      </a:r>
                      <a:r>
                        <a:rPr sz="1600" b="1" i="0" u="none" strike="noStrike" spc="-80" dirty="0" err="1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함초롬돋움"/>
                        </a:rPr>
                        <a:t>제고</a:t>
                      </a:r>
                      <a:r>
                        <a:rPr lang="en-US" altLang="ko-KR" sz="1600" b="1" i="0" u="none" strike="noStrike" spc="-40" dirty="0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,</a:t>
                      </a:r>
                      <a:r>
                        <a:rPr lang="ko-KR" altLang="en-US" sz="1600" b="1" i="0" u="none" strike="noStrike" spc="-40" dirty="0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 </a:t>
                      </a:r>
                      <a:r>
                        <a:rPr sz="1600" b="1" i="0" u="none" strike="noStrike" spc="-40" dirty="0" err="1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행복감</a:t>
                      </a:r>
                      <a:r>
                        <a:rPr sz="1600" b="1" i="0" u="none" strike="noStrike" spc="-40" dirty="0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 </a:t>
                      </a:r>
                      <a:r>
                        <a:rPr sz="1600" b="1" i="0" u="none" strike="noStrike" spc="-40" dirty="0" err="1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충족</a:t>
                      </a:r>
                      <a:r>
                        <a:rPr sz="1600" b="1" i="0" u="none" strike="noStrike" spc="-80" dirty="0" err="1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함초롬돋움"/>
                        </a:rPr>
                        <a:t>삶의</a:t>
                      </a:r>
                      <a:r>
                        <a:rPr sz="1600" b="1" i="0" u="none" strike="noStrike" spc="-80" dirty="0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함초롬돋움"/>
                        </a:rPr>
                        <a:t> 질 </a:t>
                      </a:r>
                      <a:r>
                        <a:rPr sz="1600" b="1" i="0" u="none" strike="noStrike" spc="-80" dirty="0" err="1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함초롬돋움"/>
                        </a:rPr>
                        <a:t>향상</a:t>
                      </a:r>
                      <a:endParaRPr sz="1600" b="1" i="0" u="none" strike="noStrike" spc="-40" dirty="0">
                        <a:solidFill>
                          <a:srgbClr val="000000"/>
                        </a:solidFill>
                        <a:latin typeface="+mn-lt"/>
                        <a:ea typeface="HY그래픽M"/>
                        <a:cs typeface="HY헤드라인M"/>
                      </a:endParaRPr>
                    </a:p>
                    <a:p>
                      <a:pPr marL="228480" lvl="0" indent="-22848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  <a:defRPr/>
                      </a:pPr>
                      <a:r>
                        <a:rPr sz="1600" b="1" i="0" u="none" strike="noStrike" spc="-40" dirty="0" err="1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국민통합</a:t>
                      </a:r>
                      <a:r>
                        <a:rPr sz="1600" b="1" i="0" u="none" strike="noStrike" spc="-80" dirty="0" err="1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함초롬돋움"/>
                        </a:rPr>
                        <a:t>양극화</a:t>
                      </a:r>
                      <a:r>
                        <a:rPr sz="1600" b="1" i="0" u="none" strike="noStrike" spc="-80" dirty="0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함초롬돋움"/>
                        </a:rPr>
                        <a:t> </a:t>
                      </a:r>
                      <a:r>
                        <a:rPr sz="1600" b="1" i="0" u="none" strike="noStrike" spc="-80" dirty="0" err="1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함초롬돋움"/>
                        </a:rPr>
                        <a:t>해소</a:t>
                      </a:r>
                      <a:r>
                        <a:rPr lang="en-US" altLang="ko-KR" sz="1600" b="1" i="0" u="none" strike="noStrike" spc="-40" dirty="0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,</a:t>
                      </a:r>
                      <a:r>
                        <a:rPr lang="ko-KR" altLang="en-US" sz="1600" b="1" i="0" u="none" strike="noStrike" spc="-40" dirty="0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 </a:t>
                      </a:r>
                      <a:r>
                        <a:rPr sz="1600" b="1" i="0" u="none" strike="noStrike" spc="-40" dirty="0" err="1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지역</a:t>
                      </a:r>
                      <a:r>
                        <a:rPr sz="1600" b="1" i="0" u="none" strike="noStrike" spc="-40" dirty="0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 </a:t>
                      </a:r>
                      <a:r>
                        <a:rPr sz="1600" b="1" i="0" u="none" strike="noStrike" spc="-40" dirty="0" err="1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활력</a:t>
                      </a:r>
                      <a:r>
                        <a:rPr sz="1600" b="1" i="0" u="none" strike="noStrike" spc="-80" dirty="0" err="1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함초롬돋움"/>
                        </a:rPr>
                        <a:t>지역</a:t>
                      </a:r>
                      <a:r>
                        <a:rPr sz="1600" b="1" i="0" u="none" strike="noStrike" spc="-80" dirty="0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함초롬돋움"/>
                        </a:rPr>
                        <a:t> </a:t>
                      </a:r>
                      <a:r>
                        <a:rPr sz="1600" b="1" i="0" u="none" strike="noStrike" spc="-80" dirty="0" err="1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함초롬돋움"/>
                        </a:rPr>
                        <a:t>학습활동</a:t>
                      </a:r>
                      <a:endParaRPr sz="1600" b="1" i="0" u="none" strike="noStrike" spc="-80" dirty="0">
                        <a:solidFill>
                          <a:srgbClr val="000000"/>
                        </a:solidFill>
                        <a:latin typeface="+mn-lt"/>
                        <a:ea typeface="HY그래픽M"/>
                        <a:cs typeface="함초롬돋움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23" name="가로 글상자 122"/>
          <p:cNvSpPr txBox="1"/>
          <p:nvPr/>
        </p:nvSpPr>
        <p:spPr>
          <a:xfrm>
            <a:off x="6697401" y="970717"/>
            <a:ext cx="2831606" cy="391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0" lvl="0" indent="-381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b="1" i="0" u="none" strike="noStrike">
                <a:solidFill>
                  <a:srgbClr val="000000"/>
                </a:solidFill>
                <a:ea typeface="맑은 고딕" panose="020B0503020000020004" pitchFamily="50" charset="-127"/>
                <a:cs typeface="HY헤드라인M"/>
              </a:rPr>
              <a:t>□</a:t>
            </a:r>
            <a:r>
              <a:rPr lang="ko-KR" altLang="en-US" b="1" i="0" u="none" strike="noStrike">
                <a:solidFill>
                  <a:srgbClr val="000000"/>
                </a:solidFill>
                <a:ea typeface="맑은 고딕" panose="020B0503020000020004" pitchFamily="50" charset="-127"/>
                <a:cs typeface="HY헤드라인M"/>
              </a:rPr>
              <a:t> </a:t>
            </a:r>
            <a:r>
              <a:rPr lang="EN-US" b="1" i="0" u="none" strike="noStrike">
                <a:solidFill>
                  <a:srgbClr val="000000"/>
                </a:solidFill>
                <a:ea typeface="맑은 고딕" panose="020B0503020000020004" pitchFamily="50" charset="-127"/>
                <a:cs typeface="HY헤드라인M"/>
              </a:rPr>
              <a:t>6</a:t>
            </a:r>
            <a:r>
              <a:rPr b="1" i="0" u="none" strike="noStrike">
                <a:solidFill>
                  <a:srgbClr val="000000"/>
                </a:solidFill>
                <a:ea typeface="맑은 고딕" panose="020B0503020000020004" pitchFamily="50" charset="-127"/>
                <a:cs typeface="HY헤드라인M"/>
              </a:rPr>
              <a:t>대</a:t>
            </a:r>
            <a:r>
              <a:rPr lang="ko-KR" altLang="en-US" b="1" i="0" u="none" strike="noStrike">
                <a:solidFill>
                  <a:srgbClr val="000000"/>
                </a:solidFill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>
                <a:solidFill>
                  <a:srgbClr val="000000"/>
                </a:solidFill>
                <a:ea typeface="맑은 고딕" panose="020B0503020000020004" pitchFamily="50" charset="-127"/>
                <a:cs typeface="HY헤드라인M"/>
              </a:rPr>
              <a:t>핵심과제</a:t>
            </a:r>
          </a:p>
        </p:txBody>
      </p:sp>
      <p:graphicFrame>
        <p:nvGraphicFramePr>
          <p:cNvPr id="124" name="표 1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8276539"/>
              </p:ext>
            </p:extLst>
          </p:nvPr>
        </p:nvGraphicFramePr>
        <p:xfrm>
          <a:off x="6578419" y="1452239"/>
          <a:ext cx="5469501" cy="4453865"/>
        </p:xfrm>
        <a:graphic>
          <a:graphicData uri="http://schemas.openxmlformats.org/drawingml/2006/table">
            <a:tbl>
              <a:tblPr firstRow="1" bandRow="1">
                <a:tableStyleId>{01A66EDD-3DAB-4C5B-A090-DC80EC1FD486}</a:tableStyleId>
              </a:tblPr>
              <a:tblGrid>
                <a:gridCol w="6941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753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635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dirty="0">
                          <a:solidFill>
                            <a:srgbClr val="000000"/>
                          </a:solidFill>
                          <a:latin typeface="+mn-lt"/>
                          <a:ea typeface="HY그래픽M"/>
                        </a:rPr>
                        <a:t>1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600" i="0" u="none" strike="noStrike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평생학습 상시플랫폼으로서 대학의 역할 확대</a:t>
                      </a:r>
                      <a:endParaRPr lang="ko-KR" altLang="en-US" sz="1600">
                        <a:solidFill>
                          <a:srgbClr val="000000"/>
                        </a:solidFill>
                        <a:latin typeface="+mn-lt"/>
                        <a:ea typeface="HY그래픽M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635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b="1">
                          <a:latin typeface="+mn-lt"/>
                          <a:ea typeface="HY그래픽M"/>
                        </a:rPr>
                        <a:t>2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latin typeface="+mn-lt"/>
                          <a:ea typeface="HY그래픽M"/>
                        </a:rPr>
                        <a:t>지자체</a:t>
                      </a:r>
                      <a:r>
                        <a:rPr lang="en-US" altLang="ko-KR" sz="1600" b="1" i="0" u="none" strike="noStrike" dirty="0">
                          <a:solidFill>
                            <a:srgbClr val="000000"/>
                          </a:solidFill>
                          <a:latin typeface="+mn-lt"/>
                          <a:ea typeface="HY그래픽M"/>
                        </a:rPr>
                        <a:t>, 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latin typeface="+mn-lt"/>
                          <a:ea typeface="HY그래픽M"/>
                        </a:rPr>
                        <a:t>대학</a:t>
                      </a:r>
                      <a:r>
                        <a:rPr lang="en-US" altLang="ko-KR" sz="1600" b="1" i="0" u="none" strike="noStrike" dirty="0">
                          <a:solidFill>
                            <a:srgbClr val="000000"/>
                          </a:solidFill>
                          <a:latin typeface="+mn-lt"/>
                          <a:ea typeface="HY그래픽M"/>
                        </a:rPr>
                        <a:t>, 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latin typeface="+mn-lt"/>
                          <a:ea typeface="HY그래픽M"/>
                        </a:rPr>
                        <a:t>기업 등이 함께 지역평생교육 진흥</a:t>
                      </a:r>
                      <a:endParaRPr lang="ko-KR" altLang="en-US" sz="1600" b="1" dirty="0">
                        <a:solidFill>
                          <a:srgbClr val="000000"/>
                        </a:solidFill>
                        <a:latin typeface="+mn-lt"/>
                        <a:ea typeface="HY그래픽M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635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b="1">
                          <a:latin typeface="+mn-lt"/>
                          <a:ea typeface="HY그래픽M"/>
                        </a:rPr>
                        <a:t>3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3050 </a:t>
                      </a:r>
                      <a:r>
                        <a:rPr sz="1600" b="1" i="0" u="none" strike="noStrike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생애도약을 위한 평생학습 지원</a:t>
                      </a:r>
                      <a:endParaRPr lang="ko-KR" altLang="en-US" sz="1600" b="1">
                        <a:solidFill>
                          <a:srgbClr val="000000"/>
                        </a:solidFill>
                        <a:latin typeface="+mn-lt"/>
                        <a:ea typeface="HY그래픽M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635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b="1">
                          <a:latin typeface="+mn-lt"/>
                          <a:ea typeface="HY그래픽M"/>
                        </a:rPr>
                        <a:t>4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600" b="1" i="0" u="none" strike="noStrike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사각지대 없는 따뜻한 평생학습사회</a:t>
                      </a:r>
                      <a:endParaRPr lang="ko-KR" altLang="en-US" sz="1600" b="1">
                        <a:solidFill>
                          <a:srgbClr val="000000"/>
                        </a:solidFill>
                        <a:latin typeface="+mn-lt"/>
                        <a:ea typeface="HY그래픽M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635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b="1">
                          <a:latin typeface="+mn-lt"/>
                          <a:ea typeface="HY그래픽M"/>
                        </a:rPr>
                        <a:t>5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600" b="1" i="0" u="none" strike="noStrike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다양한 경력</a:t>
                      </a: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, </a:t>
                      </a:r>
                      <a:r>
                        <a:rPr sz="1600" b="1" i="0" u="none" strike="noStrike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자격</a:t>
                      </a: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, </a:t>
                      </a:r>
                      <a:r>
                        <a:rPr sz="1600" b="1" i="0" u="none" strike="noStrike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학력 등의 연결 강화</a:t>
                      </a:r>
                      <a:endParaRPr lang="ko-KR" altLang="en-US" sz="1600" b="1">
                        <a:solidFill>
                          <a:srgbClr val="000000"/>
                        </a:solidFill>
                        <a:latin typeface="+mn-lt"/>
                        <a:ea typeface="HY그래픽M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22085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b="1">
                          <a:latin typeface="+mn-lt"/>
                          <a:ea typeface="HY그래픽M"/>
                        </a:rPr>
                        <a:t>6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600" b="1" i="0" u="none" strike="noStrike" dirty="0" err="1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인공지능</a:t>
                      </a:r>
                      <a:r>
                        <a:rPr sz="1600" b="1" i="0" u="none" strike="noStrike" dirty="0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 등 </a:t>
                      </a:r>
                      <a:r>
                        <a:rPr sz="1600" b="1" i="0" u="none" strike="noStrike" dirty="0" err="1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디지털</a:t>
                      </a:r>
                      <a:r>
                        <a:rPr sz="1600" b="1" i="0" u="none" strike="noStrike" dirty="0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 </a:t>
                      </a:r>
                      <a:r>
                        <a:rPr sz="1600" b="1" i="0" u="none" strike="noStrike" dirty="0" err="1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기반</a:t>
                      </a:r>
                      <a:r>
                        <a:rPr sz="1600" b="1" i="0" u="none" strike="noStrike" dirty="0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 </a:t>
                      </a:r>
                      <a:r>
                        <a:rPr sz="1600" b="1" i="0" u="none" strike="noStrike" dirty="0" err="1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맞춤형</a:t>
                      </a:r>
                      <a:r>
                        <a:rPr sz="1600" b="1" i="0" u="none" strike="noStrike" dirty="0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 </a:t>
                      </a:r>
                      <a:r>
                        <a:rPr sz="1600" b="1" i="0" u="none" strike="noStrike" dirty="0" err="1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평생학습</a:t>
                      </a:r>
                      <a:r>
                        <a:rPr sz="1600" b="1" i="0" u="none" strike="noStrike" dirty="0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 </a:t>
                      </a:r>
                      <a:r>
                        <a:rPr sz="1600" b="1" i="0" u="none" strike="noStrike" dirty="0" err="1">
                          <a:solidFill>
                            <a:srgbClr val="000000"/>
                          </a:solidFill>
                          <a:latin typeface="+mn-lt"/>
                          <a:ea typeface="HY그래픽M"/>
                          <a:cs typeface="HY헤드라인M"/>
                        </a:rPr>
                        <a:t>체제</a:t>
                      </a:r>
                      <a:endParaRPr lang="ko-KR" altLang="en-US" sz="1600" b="1" dirty="0">
                        <a:solidFill>
                          <a:srgbClr val="000000"/>
                        </a:solidFill>
                        <a:latin typeface="+mn-lt"/>
                        <a:ea typeface="HY그래픽M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902DFC2D-AAE0-3019-07E5-BD7A6EB8D6A1}"/>
              </a:ext>
            </a:extLst>
          </p:cNvPr>
          <p:cNvSpPr txBox="1"/>
          <p:nvPr/>
        </p:nvSpPr>
        <p:spPr>
          <a:xfrm>
            <a:off x="242596" y="141128"/>
            <a:ext cx="69233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dirty="0">
                <a:solidFill>
                  <a:srgbClr val="002060"/>
                </a:solidFill>
                <a:latin typeface="나눔고딕 ExtraBold"/>
                <a:ea typeface="나눔고딕 ExtraBold"/>
              </a:rPr>
              <a:t>3.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평생교육 정책변화 검토 </a:t>
            </a: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7B8569A0-59E2-7240-463B-E557974B6A41}"/>
              </a:ext>
            </a:extLst>
          </p:cNvPr>
          <p:cNvCxnSpPr/>
          <p:nvPr/>
        </p:nvCxnSpPr>
        <p:spPr>
          <a:xfrm>
            <a:off x="0" y="6214941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84154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0" y="6214941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16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53" name="가로 글상자 52"/>
          <p:cNvSpPr txBox="1"/>
          <p:nvPr/>
        </p:nvSpPr>
        <p:spPr>
          <a:xfrm>
            <a:off x="242596" y="901120"/>
            <a:ext cx="6096000" cy="4697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0" lvl="0" indent="-381000" algn="just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평생학습</a:t>
            </a:r>
            <a:r>
              <a:rPr lang="en-US" altLang="ko-KR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lang="ko-KR" altLang="en-US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대전환</a:t>
            </a:r>
          </a:p>
        </p:txBody>
      </p:sp>
      <p:pic>
        <p:nvPicPr>
          <p:cNvPr id="54" name="그림 53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313921" y="1598852"/>
            <a:ext cx="5219146" cy="4360355"/>
          </a:xfrm>
          <a:prstGeom prst="rect">
            <a:avLst/>
          </a:prstGeom>
        </p:spPr>
      </p:pic>
      <p:pic>
        <p:nvPicPr>
          <p:cNvPr id="55" name="그림 5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6381167" y="1680564"/>
            <a:ext cx="5165635" cy="319819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AD0D234-FC8D-D747-8E36-F1AF127AB283}"/>
              </a:ext>
            </a:extLst>
          </p:cNvPr>
          <p:cNvSpPr txBox="1"/>
          <p:nvPr/>
        </p:nvSpPr>
        <p:spPr>
          <a:xfrm>
            <a:off x="242596" y="141128"/>
            <a:ext cx="69233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dirty="0">
                <a:solidFill>
                  <a:srgbClr val="002060"/>
                </a:solidFill>
                <a:latin typeface="나눔고딕 ExtraBold"/>
                <a:ea typeface="나눔고딕 ExtraBold"/>
              </a:rPr>
              <a:t>3.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평생교육 정책변화 검토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99747" y="799986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다</a:t>
            </a: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. </a:t>
            </a:r>
            <a:r>
              <a:rPr lang="ko-KR" altLang="en-US" sz="2000" dirty="0">
                <a:solidFill>
                  <a:srgbClr val="002060"/>
                </a:solidFill>
                <a:latin typeface="나눔고딕 ExtraBold"/>
                <a:ea typeface="나눔고딕 ExtraBold"/>
              </a:rPr>
              <a:t>정책적 목표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   </a:t>
            </a:r>
          </a:p>
        </p:txBody>
      </p: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17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50" name="가로 글상자 49"/>
          <p:cNvSpPr txBox="1"/>
          <p:nvPr/>
        </p:nvSpPr>
        <p:spPr>
          <a:xfrm>
            <a:off x="199747" y="1234653"/>
            <a:ext cx="11792506" cy="3470502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marL="381000" lvl="0" indent="-381000" algn="just">
              <a:lnSpc>
                <a:spcPct val="153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평생학습은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국민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간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격차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해소의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효과적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정책수단</a:t>
            </a:r>
            <a:endParaRPr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  <a:p>
            <a:pPr marL="228480" lvl="0" indent="-228480" algn="just">
              <a:lnSpc>
                <a:spcPct val="153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우리나라는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소득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선진국의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반열에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올라섰으나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진정한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선진국이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되기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위해서는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국민통합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등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사회적자본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이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중요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165100" lvl="0" indent="-165100" algn="just">
              <a:lnSpc>
                <a:spcPct val="153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  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*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사회적자본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: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국민통합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사회적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관계망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국민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간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신뢰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사회에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대한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신뢰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등</a:t>
            </a:r>
          </a:p>
          <a:p>
            <a:pPr marL="228480" lvl="0" indent="-228480" algn="just">
              <a:lnSpc>
                <a:spcPct val="153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더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나은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삶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살기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좋은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사회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등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국민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삶의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질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향상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위해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사회적자본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증진은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앞으로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우리사회의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화두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495300" lvl="0" indent="-495300" algn="just">
              <a:lnSpc>
                <a:spcPct val="153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  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* “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사회적자본은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불평등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양극화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심화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등 </a:t>
            </a:r>
            <a:r>
              <a:rPr sz="1600"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사회경제적</a:t>
            </a:r>
            <a:r>
              <a:rPr sz="1600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위기를</a:t>
            </a:r>
            <a:r>
              <a:rPr sz="1600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풀어갈</a:t>
            </a:r>
            <a:r>
              <a:rPr sz="1600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열쇠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”</a:t>
            </a:r>
            <a:r>
              <a:rPr lang="EN-US"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(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로버트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퍼트넘</a:t>
            </a:r>
            <a:r>
              <a:rPr lang="EN-US"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,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아시아미래포럼</a:t>
            </a:r>
            <a:r>
              <a:rPr lang="EN-US"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, 22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년</a:t>
            </a:r>
            <a:r>
              <a:rPr lang="EN-US"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)</a:t>
            </a:r>
          </a:p>
          <a:p>
            <a:pPr marL="228480" lvl="0" indent="-228480" algn="just">
              <a:lnSpc>
                <a:spcPct val="153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평생학습은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2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기술진보</a:t>
            </a:r>
            <a:r>
              <a:rPr sz="1600" b="0" i="0" u="none" strike="noStrike" spc="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2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시대에</a:t>
            </a:r>
            <a:r>
              <a:rPr sz="1600" b="0" i="0" u="none" strike="noStrike" spc="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2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일어나는</a:t>
            </a:r>
            <a:r>
              <a:rPr sz="1600" b="0" i="0" u="none" strike="noStrike" spc="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2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국민</a:t>
            </a:r>
            <a:r>
              <a:rPr sz="1600" b="0" i="0" u="none" strike="noStrike" spc="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간 </a:t>
            </a:r>
            <a:r>
              <a:rPr sz="1600" b="0" i="0" u="none" strike="noStrike" spc="2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격차해소를</a:t>
            </a:r>
            <a:r>
              <a:rPr sz="1600" b="0" i="0" u="none" strike="noStrike" spc="3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위해</a:t>
            </a:r>
            <a:r>
              <a:rPr sz="1600" b="0" i="0" u="none" strike="noStrike" spc="3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필수적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이며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이를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통해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사회적자본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증진에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기여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533400" lvl="0" indent="-533400" algn="just">
              <a:lnSpc>
                <a:spcPct val="153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 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* </a:t>
            </a:r>
            <a:r>
              <a:rPr lang="EN-US" sz="1600" b="1" i="0" u="none" strike="noStrike" spc="-4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[</a:t>
            </a:r>
            <a:r>
              <a:rPr sz="1600" b="1" i="0" u="none" strike="noStrike" spc="-4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영국</a:t>
            </a:r>
            <a:r>
              <a:rPr lang="EN-US" sz="1600" b="1" i="0" u="none" strike="noStrike" spc="-4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]</a:t>
            </a:r>
            <a:r>
              <a:rPr sz="1600" b="0" i="0" u="none" strike="noStrike" spc="-4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사회적자본을</a:t>
            </a:r>
            <a:r>
              <a:rPr sz="1600" b="0" i="0" u="none" strike="noStrike" spc="-4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4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위해</a:t>
            </a:r>
            <a:r>
              <a:rPr sz="1600" b="0" i="0" u="none" strike="noStrike" spc="-4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4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평생학습</a:t>
            </a:r>
            <a:r>
              <a:rPr sz="1600" b="0" i="0" u="none" strike="noStrike" spc="-4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4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정책의</a:t>
            </a:r>
            <a:r>
              <a:rPr sz="1600" b="0" i="0" u="none" strike="noStrike" spc="-4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4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중요성</a:t>
            </a:r>
            <a:r>
              <a:rPr sz="1600" b="0" i="0" u="none" strike="noStrike" spc="-4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4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강조</a:t>
            </a:r>
            <a:r>
              <a:rPr sz="1600" b="0" i="0" u="none" strike="noStrike" spc="-4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lang="EN-US" sz="1600" b="0" i="0" u="none" strike="noStrike" spc="-5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(</a:t>
            </a:r>
            <a:r>
              <a:rPr sz="1600" b="0" i="0" u="none" strike="noStrike" spc="-5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한국지방행정硏</a:t>
            </a:r>
            <a:r>
              <a:rPr lang="EN-US" sz="1600" b="0" i="0" u="none" strike="noStrike" spc="-5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, 20</a:t>
            </a:r>
            <a:r>
              <a:rPr sz="1600" b="0" i="0" u="none" strike="noStrike" spc="-5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년</a:t>
            </a:r>
            <a:r>
              <a:rPr lang="EN-US" sz="1600" b="0" i="0" u="none" strike="noStrike" spc="-5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)</a:t>
            </a:r>
          </a:p>
          <a:p>
            <a:pPr marL="533400" lvl="0" indent="-533400" algn="just">
              <a:lnSpc>
                <a:spcPct val="153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 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*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평생학습은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더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향상된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사회적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화합과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통합에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기여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(UNESCO, 20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년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)</a:t>
            </a:r>
          </a:p>
          <a:p>
            <a:pPr marL="228480" lvl="0" indent="-228480" algn="just">
              <a:lnSpc>
                <a:spcPct val="153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우리나라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저학력․저소득층의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평생학습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참여율은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외국에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비해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크게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낮아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취약계층에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대한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집중지원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필요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</p:txBody>
      </p:sp>
      <p:pic>
        <p:nvPicPr>
          <p:cNvPr id="51" name="그림 50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280174" y="4919062"/>
            <a:ext cx="3269323" cy="1301675"/>
          </a:xfrm>
          <a:prstGeom prst="rect">
            <a:avLst/>
          </a:prstGeom>
        </p:spPr>
      </p:pic>
      <p:pic>
        <p:nvPicPr>
          <p:cNvPr id="52" name="그림 51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5284093" y="4915053"/>
            <a:ext cx="3658280" cy="132260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5351781-B0D8-8875-2840-0F388EE039E2}"/>
              </a:ext>
            </a:extLst>
          </p:cNvPr>
          <p:cNvSpPr txBox="1"/>
          <p:nvPr/>
        </p:nvSpPr>
        <p:spPr>
          <a:xfrm>
            <a:off x="242596" y="141128"/>
            <a:ext cx="69233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dirty="0">
                <a:solidFill>
                  <a:srgbClr val="002060"/>
                </a:solidFill>
                <a:latin typeface="나눔고딕 ExtraBold"/>
                <a:ea typeface="나눔고딕 ExtraBold"/>
              </a:rPr>
              <a:t>3.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평생교육 정책변화 검토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18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50" name="가로 글상자 49"/>
          <p:cNvSpPr txBox="1"/>
          <p:nvPr/>
        </p:nvSpPr>
        <p:spPr>
          <a:xfrm>
            <a:off x="242596" y="805406"/>
            <a:ext cx="11792506" cy="5297861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marL="381000" lvl="0" indent="-3810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평생학습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관점에서의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유연한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학습</a:t>
            </a:r>
            <a:r>
              <a:rPr lang="EN-US"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·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성장경로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요구</a:t>
            </a:r>
            <a:endParaRPr b="1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  <a:p>
            <a:pPr marL="228480" lvl="0" indent="-22848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오늘날은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학교나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대학이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아니더라도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다양한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경로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를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통해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학습자가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원하는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다양한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학습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할 수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있는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시대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457200" lvl="0" indent="-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-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특히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코로나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19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로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인한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디지털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대전환의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촉발로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온라인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지식콘텐츠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생산․공유․거래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등이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그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어느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때보다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활발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228480" lvl="0" indent="-22848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시대변화에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맞추어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학습자의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자율적인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다양한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학습경로를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인정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함으로써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학습</a:t>
            </a:r>
            <a:r>
              <a:rPr lang="EN-US"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·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성장경로의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지평을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확대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할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필요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444500" lvl="0" indent="-4445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-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전통적인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학위과정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/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비학위과정이라는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이분적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사고에서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벗어나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학위</a:t>
            </a:r>
            <a:r>
              <a:rPr lang="EN-US"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-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비학위과정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간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연계를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강화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하고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</a:t>
            </a:r>
          </a:p>
          <a:p>
            <a:pPr marL="469900" lvl="0" indent="-469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-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대학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일터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자격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온라인․모바일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등의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여러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학습경험을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누적하여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학위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등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을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인정받을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수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있는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제도적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지원이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중요</a:t>
            </a:r>
            <a:endParaRPr sz="1600" b="0" i="0" u="none" strike="noStrike" spc="-1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495300" lvl="0" indent="-4953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 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* [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국정과제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81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번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] “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정규교육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이외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프로젝트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활동과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마이크로디그리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등 </a:t>
            </a:r>
            <a:r>
              <a:rPr sz="1600"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교육・경험・자격</a:t>
            </a:r>
            <a:r>
              <a:rPr sz="1600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이력을</a:t>
            </a:r>
            <a:r>
              <a:rPr sz="1600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누적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하고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, </a:t>
            </a:r>
          </a:p>
          <a:p>
            <a:pPr marL="495300" lvl="0" indent="-4953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이를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증명할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수 </a:t>
            </a:r>
            <a:r>
              <a:rPr lang="ko-KR" altLang="en-US"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있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는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디지털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배지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부여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”</a:t>
            </a:r>
          </a:p>
          <a:p>
            <a:pPr marL="495300" lvl="0" indent="-4953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함초롬돋움"/>
            </a:endParaRPr>
          </a:p>
          <a:p>
            <a:pPr marL="381000" lvl="0" indent="-3810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인공지능을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활용한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맞춤형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평생학습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시대의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도래</a:t>
            </a:r>
            <a:endParaRPr b="1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  <a:p>
            <a:pPr marL="228480" lvl="0" indent="-22848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AI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는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개인별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맞춤형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학습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가능케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하므로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학습자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연령․교육수준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등이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다양한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평생학습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분야에서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AI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활용은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효과적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  <a:p>
            <a:pPr marL="228480" lvl="0" indent="-22848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최근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에듀테크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(Edu Tech)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시장의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급성장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으로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학령기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외의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성인기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학습을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지원하는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AI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기술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발전도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더욱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빨라질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것으로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전망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330200" lvl="0" indent="-1651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*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세계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에듀테크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시장규모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(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억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$) : (18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년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) 1,530 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→ </a:t>
            </a:r>
            <a:r>
              <a:rPr lang="EN-US" sz="1600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(25</a:t>
            </a:r>
            <a:r>
              <a:rPr sz="1600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년</a:t>
            </a:r>
            <a:r>
              <a:rPr lang="EN-US" sz="1600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) 3,240</a:t>
            </a:r>
          </a:p>
          <a:p>
            <a:pPr marL="330200" lvl="0" indent="-1651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* </a:t>
            </a:r>
            <a:r>
              <a:rPr lang="EN-US"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AI 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등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에듀테크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시장규모</a:t>
            </a:r>
            <a:r>
              <a:rPr lang="EN-US"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(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억</a:t>
            </a:r>
            <a:r>
              <a:rPr lang="EN-US"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$) : (18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년</a:t>
            </a:r>
            <a:r>
              <a:rPr lang="EN-US"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) 40 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→ </a:t>
            </a:r>
            <a:r>
              <a:rPr lang="EN-US" sz="1600" b="1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(25</a:t>
            </a:r>
            <a:r>
              <a:rPr sz="1600" b="1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년</a:t>
            </a:r>
            <a:r>
              <a:rPr lang="EN-US" sz="1600" b="1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) 224</a:t>
            </a:r>
            <a:r>
              <a:rPr lang="ko-KR" altLang="en-US" sz="1600" b="1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lang="EN-US"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(Holon IQ, ’20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년</a:t>
            </a:r>
            <a:r>
              <a:rPr lang="EN-US"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90C2B4-2039-12EE-72ED-2394819699B4}"/>
              </a:ext>
            </a:extLst>
          </p:cNvPr>
          <p:cNvSpPr txBox="1"/>
          <p:nvPr/>
        </p:nvSpPr>
        <p:spPr>
          <a:xfrm>
            <a:off x="242596" y="141128"/>
            <a:ext cx="69233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dirty="0">
                <a:solidFill>
                  <a:srgbClr val="002060"/>
                </a:solidFill>
                <a:latin typeface="나눔고딕 ExtraBold"/>
                <a:ea typeface="나눔고딕 ExtraBold"/>
              </a:rPr>
              <a:t>3.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평생교육 정책변화 검토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270587" y="671105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라</a:t>
            </a: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 중앙정부의 평생교육정책 분석  </a:t>
            </a:r>
          </a:p>
        </p:txBody>
      </p: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19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50" name="가로 글상자 49"/>
          <p:cNvSpPr txBox="1"/>
          <p:nvPr/>
        </p:nvSpPr>
        <p:spPr>
          <a:xfrm>
            <a:off x="199747" y="1163822"/>
            <a:ext cx="11792506" cy="4731039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marL="381000" lvl="0" indent="-381000" algn="just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평생학습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정책은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범정부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성인정책의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lang="EN-US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린치핀</a:t>
            </a:r>
            <a:r>
              <a:rPr lang="EN-US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’</a:t>
            </a:r>
            <a:endParaRPr lang="EN-US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546100" lvl="0" indent="-546100" algn="just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*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린치핀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(Linchpin) :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마차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바퀴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축에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꽂는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핀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, 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꼭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필요한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동반자라는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외교용어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함초롬돋움"/>
            </a:endParaRPr>
          </a:p>
          <a:p>
            <a:pPr marL="228480" lvl="0" indent="-228480" algn="just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국민의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지속적인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역량향상과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사회적자본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증진은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부처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간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협력은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물론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국가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및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지자체의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협력이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필수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228480" lvl="0" indent="-228480" algn="just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평생학습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정책은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그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대상과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기대효과가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다양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하여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국가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및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지자체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간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협력의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구심점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으로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적합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228480" lvl="0" indent="-228480" algn="just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우리나라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성인의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평균학력은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세계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1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가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전망되므로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갈수록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평생학습에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관한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관심․참여는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높아질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것으로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예상</a:t>
            </a:r>
            <a:endParaRPr lang="EN-US"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함초롬돋움"/>
            </a:endParaRPr>
          </a:p>
          <a:p>
            <a:pPr marL="0" lvl="0" indent="0" algn="just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  <a:defRPr/>
            </a:pPr>
            <a:r>
              <a:rPr lang="en-US" altLang="ko-KR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 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*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학력에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따른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평생학습참여율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: </a:t>
            </a:r>
            <a:r>
              <a:rPr lang="EN-US" sz="1600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(</a:t>
            </a:r>
            <a:r>
              <a:rPr sz="1600"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대졸</a:t>
            </a:r>
            <a:r>
              <a:rPr sz="1600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↑</a:t>
            </a:r>
            <a:r>
              <a:rPr lang="EN-US" sz="1600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) 40.3%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(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중졸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↓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) 15.6% (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교육부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, ’21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년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)</a:t>
            </a:r>
          </a:p>
          <a:p>
            <a:pPr marL="228480" lvl="0" indent="-228480" algn="just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다양한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성인정책이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평생학습과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결합하게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되면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국민의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정책수용도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점차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높아질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것으로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전망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228480" lvl="0" indent="-228480" algn="just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정당성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측면에서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국민의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평생에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걸친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역량개발을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위한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교육권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보장은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헌법이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추구하는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가치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  <a:p>
            <a:pPr marL="165100" lvl="0" indent="-165100" algn="just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 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* 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｢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대한민국헌법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」 제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31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조제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5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항 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: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국가는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평생교육을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진흥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하여야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한다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.</a:t>
            </a:r>
          </a:p>
          <a:p>
            <a:pPr marL="165100" lvl="0" indent="-165100" algn="just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 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*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헌법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모든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조문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중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유일하게</a:t>
            </a:r>
            <a:r>
              <a:rPr lang="EN-US"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‘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진흥</a:t>
            </a:r>
            <a:r>
              <a:rPr lang="EN-US"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’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이라는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단어를</a:t>
            </a:r>
            <a:r>
              <a:rPr lang="EN-US"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‘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평생교육</a:t>
            </a:r>
            <a:r>
              <a:rPr lang="EN-US"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’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에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쓰며</a:t>
            </a:r>
            <a:r>
              <a:rPr lang="EN-US"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그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중요성과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국가의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역할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강조</a:t>
            </a:r>
            <a:endParaRPr sz="1600" b="0" i="0" u="none" strike="noStrike" spc="-1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292100" lvl="0" indent="-292100" algn="just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    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󰁾 ｢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평생학습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진흥방안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｣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(’23~’27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년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)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수립을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통해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,     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➊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시대적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요구에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부합하는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평생학습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대전환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추진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   </a:t>
            </a:r>
          </a:p>
          <a:p>
            <a:pPr marL="292100" lvl="0" indent="-292100" algn="just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6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       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➋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국민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역량의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지속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향상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및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삶의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질 제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고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              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➌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국가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재도약을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위한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동력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확보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사회적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통합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에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기여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함초롬돋움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242839-CCA7-6E3C-E68A-8823A401642A}"/>
              </a:ext>
            </a:extLst>
          </p:cNvPr>
          <p:cNvSpPr txBox="1"/>
          <p:nvPr/>
        </p:nvSpPr>
        <p:spPr>
          <a:xfrm>
            <a:off x="270587" y="136525"/>
            <a:ext cx="69233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dirty="0">
                <a:solidFill>
                  <a:srgbClr val="002060"/>
                </a:solidFill>
                <a:latin typeface="나눔고딕 ExtraBold"/>
                <a:ea typeface="나눔고딕 ExtraBold"/>
              </a:rPr>
              <a:t>3.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평생교육 정책변화 검토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바닥글 개체 틀 1">
            <a:extLst>
              <a:ext uri="{FF2B5EF4-FFF2-40B4-BE49-F238E27FC236}">
                <a16:creationId xmlns:a16="http://schemas.microsoft.com/office/drawing/2014/main" id="{16CD74C5-313E-A37F-BC7D-7DC28C034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목포시 평생학습도시 활성화를 위한 추진 전략 </a:t>
            </a:r>
          </a:p>
        </p:txBody>
      </p: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0747BCF2-B58C-4A26-E541-67C5232DE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ko-KR" altLang="en-US" smtClean="0"/>
              <a:pPr lvl="0">
                <a:defRPr/>
              </a:pPr>
              <a:t>2</a:t>
            </a:fld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045EE258-8260-CB2F-536D-B5389BDD576A}"/>
              </a:ext>
            </a:extLst>
          </p:cNvPr>
          <p:cNvSpPr/>
          <p:nvPr/>
        </p:nvSpPr>
        <p:spPr>
          <a:xfrm>
            <a:off x="4934338" y="830418"/>
            <a:ext cx="2323324" cy="65465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b="1" dirty="0">
                <a:solidFill>
                  <a:schemeClr val="tx1"/>
                </a:solidFill>
                <a:latin typeface="+mj-lt"/>
              </a:rPr>
              <a:t>제 출 문</a:t>
            </a:r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C4A33741-C939-7F76-FCDC-32DB49579C9F}"/>
              </a:ext>
            </a:extLst>
          </p:cNvPr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5146A4DF-5757-29F4-0997-470BC9A78EAD}"/>
              </a:ext>
            </a:extLst>
          </p:cNvPr>
          <p:cNvCxnSpPr/>
          <p:nvPr/>
        </p:nvCxnSpPr>
        <p:spPr>
          <a:xfrm flipV="1">
            <a:off x="9328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직사각형 6">
            <a:extLst>
              <a:ext uri="{FF2B5EF4-FFF2-40B4-BE49-F238E27FC236}">
                <a16:creationId xmlns:a16="http://schemas.microsoft.com/office/drawing/2014/main" id="{991C9BE7-BA64-6EFD-CB3B-DDA26135EB8E}"/>
              </a:ext>
            </a:extLst>
          </p:cNvPr>
          <p:cNvSpPr/>
          <p:nvPr/>
        </p:nvSpPr>
        <p:spPr>
          <a:xfrm>
            <a:off x="939283" y="1736996"/>
            <a:ext cx="10313436" cy="429058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endParaRPr lang="en-US" altLang="ko-KR" sz="800" dirty="0"/>
          </a:p>
          <a:p>
            <a:r>
              <a:rPr lang="ko-KR" altLang="en-US" sz="2000" dirty="0"/>
              <a:t>목포시장 귀하</a:t>
            </a:r>
            <a:endParaRPr lang="en-US" altLang="ko-KR" sz="2000" dirty="0"/>
          </a:p>
          <a:p>
            <a:endParaRPr lang="en-US" altLang="ko-KR" sz="2000" dirty="0"/>
          </a:p>
          <a:p>
            <a:r>
              <a:rPr lang="ko-KR" altLang="en-US" sz="2000" dirty="0"/>
              <a:t>본 보고서를 목포시가 </a:t>
            </a:r>
            <a:r>
              <a:rPr lang="en-US" altLang="ko-KR" sz="2000" dirty="0"/>
              <a:t>(</a:t>
            </a:r>
            <a:r>
              <a:rPr lang="ko-KR" altLang="en-US" sz="2000" dirty="0"/>
              <a:t>사</a:t>
            </a:r>
            <a:r>
              <a:rPr lang="en-US" altLang="ko-KR" sz="2000" dirty="0"/>
              <a:t>)</a:t>
            </a:r>
            <a:r>
              <a:rPr lang="ko-KR" altLang="en-US" sz="2000" dirty="0"/>
              <a:t>평생교육사협회 </a:t>
            </a:r>
            <a:r>
              <a:rPr lang="ko-KR" altLang="en-US" sz="2000" dirty="0" err="1"/>
              <a:t>전남지회에</a:t>
            </a:r>
            <a:r>
              <a:rPr lang="ko-KR" altLang="en-US" sz="2000" dirty="0"/>
              <a:t> 의뢰한</a:t>
            </a:r>
            <a:endParaRPr lang="en-US" altLang="ko-KR" sz="2000" dirty="0"/>
          </a:p>
          <a:p>
            <a:r>
              <a:rPr lang="ko-KR" altLang="ko-KR" sz="2000" dirty="0"/>
              <a:t>『</a:t>
            </a:r>
            <a:r>
              <a:rPr lang="ko-KR" altLang="en-US" sz="2000" dirty="0"/>
              <a:t>목포시 평생학습 활성화를 위한 추진전략 연구 용역</a:t>
            </a:r>
            <a:r>
              <a:rPr lang="en-US" altLang="ko-KR" sz="2000" dirty="0"/>
              <a:t>』</a:t>
            </a:r>
            <a:r>
              <a:rPr lang="ko-KR" altLang="en-US" sz="2000" dirty="0"/>
              <a:t>의 </a:t>
            </a:r>
            <a:endParaRPr lang="en-US" altLang="ko-KR" sz="2000" dirty="0"/>
          </a:p>
          <a:p>
            <a:r>
              <a:rPr lang="ko-KR" altLang="en-US" sz="2000" dirty="0"/>
              <a:t>최종 보고서로 제출합니다</a:t>
            </a:r>
            <a:r>
              <a:rPr lang="en-US" altLang="ko-KR" sz="2000" dirty="0"/>
              <a:t>.</a:t>
            </a:r>
          </a:p>
          <a:p>
            <a:endParaRPr lang="en-US" altLang="ko-KR" sz="2000" dirty="0"/>
          </a:p>
          <a:p>
            <a:pPr algn="ctr"/>
            <a:r>
              <a:rPr lang="en-US" altLang="ko-KR" sz="2000" dirty="0"/>
              <a:t>2023</a:t>
            </a:r>
            <a:r>
              <a:rPr lang="ko-KR" altLang="en-US" sz="2000" dirty="0"/>
              <a:t>년 </a:t>
            </a:r>
            <a:r>
              <a:rPr lang="en-US" altLang="ko-KR" sz="2000" dirty="0"/>
              <a:t>9</a:t>
            </a:r>
            <a:r>
              <a:rPr lang="ko-KR" altLang="en-US" sz="2000" dirty="0"/>
              <a:t>월 </a:t>
            </a:r>
            <a:r>
              <a:rPr lang="en-US" altLang="ko-KR" sz="2000" dirty="0"/>
              <a:t>22</a:t>
            </a:r>
            <a:r>
              <a:rPr lang="ko-KR" altLang="en-US" sz="2000" dirty="0"/>
              <a:t>일</a:t>
            </a:r>
            <a:endParaRPr lang="en-US" altLang="ko-KR" sz="2000" dirty="0"/>
          </a:p>
          <a:p>
            <a:pPr algn="ctr"/>
            <a:r>
              <a:rPr lang="en-US" altLang="ko-KR" sz="2000" dirty="0"/>
              <a:t>(</a:t>
            </a:r>
            <a:r>
              <a:rPr lang="ko-KR" altLang="en-US" sz="2000" dirty="0"/>
              <a:t>사</a:t>
            </a:r>
            <a:r>
              <a:rPr lang="en-US" altLang="ko-KR" sz="2000" dirty="0"/>
              <a:t>)</a:t>
            </a:r>
            <a:r>
              <a:rPr lang="ko-KR" altLang="en-US" sz="2000" dirty="0"/>
              <a:t>평생교육사협회 </a:t>
            </a:r>
            <a:r>
              <a:rPr lang="ko-KR" altLang="en-US" sz="2000" dirty="0" err="1"/>
              <a:t>전남지회</a:t>
            </a:r>
            <a:r>
              <a:rPr lang="en-US" altLang="ko-KR" sz="2000" dirty="0"/>
              <a:t>   </a:t>
            </a:r>
            <a:r>
              <a:rPr lang="ko-KR" altLang="en-US" sz="2000" dirty="0" err="1"/>
              <a:t>지회장</a:t>
            </a:r>
            <a:r>
              <a:rPr lang="ko-KR" altLang="en-US" sz="2000" dirty="0"/>
              <a:t>   최영수</a:t>
            </a:r>
            <a:endParaRPr lang="en-US" altLang="ko-KR" sz="2000" dirty="0"/>
          </a:p>
          <a:p>
            <a:endParaRPr lang="en-US" altLang="ko-KR" dirty="0"/>
          </a:p>
          <a:p>
            <a:endParaRPr lang="ko-KR" altLang="en-US" dirty="0"/>
          </a:p>
        </p:txBody>
      </p: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D0DC6C72-C87A-FAFF-FEA1-4BB967B21FC3}"/>
              </a:ext>
            </a:extLst>
          </p:cNvPr>
          <p:cNvCxnSpPr>
            <a:cxnSpLocks/>
          </p:cNvCxnSpPr>
          <p:nvPr/>
        </p:nvCxnSpPr>
        <p:spPr>
          <a:xfrm>
            <a:off x="939283" y="4620178"/>
            <a:ext cx="10313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6746C167-3601-B162-3C5B-09BC4F1E0431}"/>
              </a:ext>
            </a:extLst>
          </p:cNvPr>
          <p:cNvSpPr/>
          <p:nvPr/>
        </p:nvSpPr>
        <p:spPr>
          <a:xfrm>
            <a:off x="1054357" y="5029216"/>
            <a:ext cx="1380933" cy="58782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참여연구진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5E90E2C0-0059-C4DC-E469-E512A92EA9AD}"/>
              </a:ext>
            </a:extLst>
          </p:cNvPr>
          <p:cNvSpPr/>
          <p:nvPr/>
        </p:nvSpPr>
        <p:spPr>
          <a:xfrm>
            <a:off x="2550365" y="4861265"/>
            <a:ext cx="4105470" cy="97038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책임연구원   정기영</a:t>
            </a:r>
            <a:r>
              <a:rPr lang="en-US" altLang="ko-KR" dirty="0"/>
              <a:t>(</a:t>
            </a:r>
            <a:r>
              <a:rPr lang="ko-KR" altLang="en-US" dirty="0"/>
              <a:t>세한대학교 교수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C64D4EB4-08C9-2ADB-32B3-7A9281B1EBD6}"/>
              </a:ext>
            </a:extLst>
          </p:cNvPr>
          <p:cNvSpPr/>
          <p:nvPr/>
        </p:nvSpPr>
        <p:spPr>
          <a:xfrm>
            <a:off x="6770910" y="4861265"/>
            <a:ext cx="4365174" cy="97038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dirty="0"/>
              <a:t>공동연구원   최영수</a:t>
            </a:r>
            <a:r>
              <a:rPr lang="en-US" altLang="ko-KR" dirty="0"/>
              <a:t>(</a:t>
            </a:r>
            <a:r>
              <a:rPr lang="ko-KR" altLang="en-US" dirty="0"/>
              <a:t>세한대학교 교수</a:t>
            </a:r>
            <a:r>
              <a:rPr lang="en-US" altLang="ko-KR" dirty="0"/>
              <a:t>)</a:t>
            </a:r>
          </a:p>
          <a:p>
            <a:pPr algn="ctr"/>
            <a:r>
              <a:rPr lang="ko-KR" altLang="en-US" dirty="0"/>
              <a:t>              </a:t>
            </a:r>
            <a:r>
              <a:rPr lang="ko-KR" altLang="en-US" dirty="0" err="1"/>
              <a:t>정두배</a:t>
            </a:r>
            <a:r>
              <a:rPr lang="en-US" altLang="ko-KR" dirty="0"/>
              <a:t>(</a:t>
            </a:r>
            <a:r>
              <a:rPr lang="ko-KR" altLang="en-US" dirty="0"/>
              <a:t>세한대학교 교수</a:t>
            </a:r>
            <a:r>
              <a:rPr lang="en-US" altLang="ko-KR" dirty="0"/>
              <a:t>)</a:t>
            </a:r>
          </a:p>
          <a:p>
            <a:pPr algn="ctr"/>
            <a:r>
              <a:rPr lang="ko-KR" altLang="en-US" dirty="0"/>
              <a:t>                 </a:t>
            </a:r>
            <a:r>
              <a:rPr lang="ko-KR" altLang="en-US" dirty="0" err="1"/>
              <a:t>유승창</a:t>
            </a:r>
            <a:r>
              <a:rPr lang="en-US" altLang="ko-KR" dirty="0"/>
              <a:t>(</a:t>
            </a:r>
            <a:r>
              <a:rPr lang="ko-KR" altLang="en-US" dirty="0"/>
              <a:t>고구려대학교 교수</a:t>
            </a:r>
            <a:r>
              <a:rPr lang="en-US" altLang="ko-KR" dirty="0"/>
              <a:t>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16899974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20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53" name="가로 글상자 52"/>
          <p:cNvSpPr txBox="1"/>
          <p:nvPr/>
        </p:nvSpPr>
        <p:spPr>
          <a:xfrm>
            <a:off x="236737" y="777656"/>
            <a:ext cx="6096000" cy="5158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0" lvl="0" indent="-381000" algn="just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ko-KR" altLang="en-US" b="1" i="0" u="none" strike="noStrike">
              <a:solidFill>
                <a:srgbClr val="000000"/>
              </a:solidFill>
              <a:latin typeface="HY그래픽M"/>
              <a:ea typeface="HY그래픽M"/>
              <a:cs typeface="HY헤드라인M"/>
            </a:endParaRPr>
          </a:p>
        </p:txBody>
      </p:sp>
      <p:sp>
        <p:nvSpPr>
          <p:cNvPr id="56" name="가로 글상자 55"/>
          <p:cNvSpPr txBox="1"/>
          <p:nvPr/>
        </p:nvSpPr>
        <p:spPr>
          <a:xfrm>
            <a:off x="389137" y="930056"/>
            <a:ext cx="6096000" cy="5158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0" lvl="0" indent="-381000" algn="just" defTabSz="914400" rtl="0" eaLnBrk="1" latinLnBrk="1" hangingPunct="1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1" i="0" u="none" strike="noStrike" kern="1200" cap="none" spc="0" normalizeH="0" baseline="0">
              <a:solidFill>
                <a:srgbClr val="000000"/>
              </a:solidFill>
              <a:latin typeface="HY그래픽M"/>
              <a:ea typeface="HY그래픽M"/>
              <a:cs typeface="HY헤드라인M"/>
            </a:endParaRPr>
          </a:p>
        </p:txBody>
      </p:sp>
      <p:sp>
        <p:nvSpPr>
          <p:cNvPr id="68" name="가로 글상자 67"/>
          <p:cNvSpPr txBox="1"/>
          <p:nvPr/>
        </p:nvSpPr>
        <p:spPr>
          <a:xfrm>
            <a:off x="236737" y="793216"/>
            <a:ext cx="7566364" cy="5353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 </a:t>
            </a:r>
            <a:r>
              <a:rPr b="1" i="0" u="none" strike="noStrike" dirty="0" err="1">
                <a:solidFill>
                  <a:srgbClr val="1E393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지자체</a:t>
            </a:r>
            <a:r>
              <a:rPr lang="EN-US" b="1" i="0" u="none" strike="noStrike" dirty="0">
                <a:solidFill>
                  <a:srgbClr val="1E393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, </a:t>
            </a:r>
            <a:r>
              <a:rPr b="1" i="0" u="none" strike="noStrike" dirty="0" err="1">
                <a:solidFill>
                  <a:srgbClr val="1E393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대학</a:t>
            </a:r>
            <a:r>
              <a:rPr lang="EN-US" b="1" i="0" u="none" strike="noStrike" dirty="0">
                <a:solidFill>
                  <a:srgbClr val="1E393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, </a:t>
            </a:r>
            <a:r>
              <a:rPr b="1" i="0" u="none" strike="noStrike" dirty="0" err="1">
                <a:solidFill>
                  <a:srgbClr val="1E393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기업이</a:t>
            </a:r>
            <a:r>
              <a:rPr b="1" i="0" u="none" strike="noStrike" dirty="0">
                <a:solidFill>
                  <a:srgbClr val="1E393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1E393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함께</a:t>
            </a:r>
            <a:r>
              <a:rPr b="1" i="0" u="none" strike="noStrike" dirty="0">
                <a:solidFill>
                  <a:srgbClr val="1E393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1E393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지역</a:t>
            </a:r>
            <a:r>
              <a:rPr b="1" i="0" u="none" strike="noStrike" dirty="0">
                <a:solidFill>
                  <a:srgbClr val="1E393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1E393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평생학습</a:t>
            </a:r>
            <a:r>
              <a:rPr b="1" i="0" u="none" strike="noStrike" dirty="0">
                <a:solidFill>
                  <a:srgbClr val="1E393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1E393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진흥</a:t>
            </a:r>
            <a:endParaRPr b="1" i="0" u="none" strike="noStrike" dirty="0">
              <a:solidFill>
                <a:srgbClr val="1E3932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  <a:p>
            <a:pPr marL="228480" lvl="0" indent="-22848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지자체가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중심이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되어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지역대학</a:t>
            </a:r>
            <a:r>
              <a:rPr lang="EN-US"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,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지역기업</a:t>
            </a:r>
            <a:r>
              <a:rPr lang="EN-US"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,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관련기관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등이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참여하는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지역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평생학습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거버넌스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구축</a:t>
            </a:r>
            <a:endParaRPr lang="en-US"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228480" lvl="0" indent="-22848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419100" lvl="0" indent="-41910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평생학습도시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중심의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지역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거버넌스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구축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  <a:p>
            <a:pPr marL="228480" lvl="0" indent="-22848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평생학습도시를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중심으로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지역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평생학습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진흥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구조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개편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241300" lvl="0" indent="-2413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* 22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년기준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전국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평생학습도시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188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개 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(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전국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기초지자체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226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개 중 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83.2%)</a:t>
            </a:r>
          </a:p>
          <a:p>
            <a:pPr marL="241300" lvl="0" indent="-2413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*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교육부가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평가․지정․지원하는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방식에서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지자체가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자율적으로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평가</a:t>
            </a:r>
            <a:r>
              <a:rPr lang="EN-US"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·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추천</a:t>
            </a:r>
            <a:r>
              <a:rPr lang="EN-US"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,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교육부는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지원․협력하는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방식으로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전환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241300" lvl="0" indent="-2413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*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기존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평생학습도시도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지자체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자율의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새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방식에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맞추어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전면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재지정・지원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추진</a:t>
            </a:r>
            <a:endParaRPr sz="1600" b="0" i="0" u="none" strike="noStrike" spc="-2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함초롬돋움"/>
            </a:endParaRPr>
          </a:p>
          <a:p>
            <a:pPr marL="241300" lvl="0" indent="-2413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spc="-2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지역</a:t>
            </a:r>
            <a:r>
              <a:rPr sz="1600" b="0" i="0" u="none" strike="noStrike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2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인구소멸</a:t>
            </a:r>
            <a:r>
              <a:rPr lang="ko-KR" altLang="en-US" sz="1600" b="0" i="0" u="none" strike="noStrike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및 </a:t>
            </a:r>
            <a:r>
              <a:rPr sz="1600" b="0" i="0" u="none" strike="noStrike" spc="-2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기술혁신</a:t>
            </a:r>
            <a:r>
              <a:rPr sz="1600" b="0" i="0" u="none" strike="noStrike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2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등에</a:t>
            </a:r>
            <a:r>
              <a:rPr sz="1600" b="0" i="0" u="none" strike="noStrike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2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따라</a:t>
            </a:r>
            <a:r>
              <a:rPr sz="1600" b="0" i="0" u="none" strike="noStrike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4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양질의</a:t>
            </a:r>
            <a:r>
              <a:rPr sz="1600" b="0" i="0" u="none" strike="noStrike" spc="-4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spc="-4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평생학습에</a:t>
            </a:r>
            <a:r>
              <a:rPr sz="1600" b="0" i="0" u="none" strike="noStrike" spc="-4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spc="-4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대한</a:t>
            </a:r>
            <a:r>
              <a:rPr sz="1600" b="0" i="0" u="none" strike="noStrike" spc="-4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spc="-4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수요가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증가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하고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학습공간이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지역사회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전체로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확장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함초롬돋움"/>
            </a:endParaRPr>
          </a:p>
          <a:p>
            <a:pPr marL="254000" lvl="0" indent="-2540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지자체가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중심이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되어</a:t>
            </a:r>
            <a:r>
              <a:rPr lang="EN-US"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,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평생학습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진흥을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통한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지역발전</a:t>
            </a:r>
            <a:r>
              <a:rPr lang="EN-US"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·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재생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도모</a:t>
            </a:r>
            <a:r>
              <a:rPr lang="EN-US"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,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지역활력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제고</a:t>
            </a:r>
            <a:r>
              <a:rPr lang="EN-US"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,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지역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인구감소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대응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등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지역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정주여건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개선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필요</a:t>
            </a:r>
            <a:r>
              <a:rPr sz="1600" b="0" i="0" u="none" strike="noStrike" dirty="0" err="1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자지자체</a:t>
            </a:r>
            <a:r>
              <a:rPr sz="1600" b="0" i="0" u="none" strike="noStrike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중심의</a:t>
            </a:r>
            <a:r>
              <a:rPr sz="1600" b="0" i="0" u="none" strike="noStrike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지역</a:t>
            </a:r>
            <a:endParaRPr b="1" i="0" u="none" strike="noStrike" dirty="0">
              <a:solidFill>
                <a:srgbClr val="1E3932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</p:txBody>
      </p:sp>
      <p:pic>
        <p:nvPicPr>
          <p:cNvPr id="126" name="그림 125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8015269" y="842065"/>
            <a:ext cx="4012653" cy="2991979"/>
          </a:xfrm>
          <a:prstGeom prst="rect">
            <a:avLst/>
          </a:prstGeom>
          <a:ln w="88900" cap="sq">
            <a:noFill/>
            <a:miter/>
          </a:ln>
          <a:effectLst>
            <a:outerShdw blurRad="127000" dist="127000" dir="27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27" name="그림 126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8104883" y="4053497"/>
            <a:ext cx="3925900" cy="1876686"/>
          </a:xfrm>
          <a:prstGeom prst="rect">
            <a:avLst/>
          </a:prstGeom>
          <a:ln w="88900" cap="sq">
            <a:noFill/>
            <a:miter/>
          </a:ln>
          <a:effectLst>
            <a:outerShdw blurRad="127000" dist="127000" dir="27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DB8E9A3-F00F-5582-026F-A4C1269BB36A}"/>
              </a:ext>
            </a:extLst>
          </p:cNvPr>
          <p:cNvSpPr txBox="1"/>
          <p:nvPr/>
        </p:nvSpPr>
        <p:spPr>
          <a:xfrm>
            <a:off x="270587" y="136525"/>
            <a:ext cx="69233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dirty="0">
                <a:solidFill>
                  <a:srgbClr val="002060"/>
                </a:solidFill>
                <a:latin typeface="나눔고딕 ExtraBold"/>
                <a:ea typeface="나눔고딕 ExtraBold"/>
              </a:rPr>
              <a:t>3.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평생교육 정책변화 검토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21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53" name="가로 글상자 52"/>
          <p:cNvSpPr txBox="1"/>
          <p:nvPr/>
        </p:nvSpPr>
        <p:spPr>
          <a:xfrm>
            <a:off x="236737" y="777656"/>
            <a:ext cx="6096000" cy="5158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0" lvl="0" indent="-381000" algn="just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ko-KR" altLang="en-US" b="1" i="0" u="none" strike="noStrike">
              <a:solidFill>
                <a:srgbClr val="000000"/>
              </a:solidFill>
              <a:latin typeface="HY그래픽M"/>
              <a:ea typeface="HY그래픽M"/>
              <a:cs typeface="HY헤드라인M"/>
            </a:endParaRPr>
          </a:p>
        </p:txBody>
      </p:sp>
      <p:sp>
        <p:nvSpPr>
          <p:cNvPr id="56" name="가로 글상자 55"/>
          <p:cNvSpPr txBox="1"/>
          <p:nvPr/>
        </p:nvSpPr>
        <p:spPr>
          <a:xfrm>
            <a:off x="389137" y="930056"/>
            <a:ext cx="6096000" cy="5158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0" lvl="0" indent="-381000" algn="just" defTabSz="914400" rtl="0" eaLnBrk="1" latinLnBrk="1" hangingPunct="1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1" i="0" u="none" strike="noStrike" kern="1200" cap="none" spc="0" normalizeH="0" baseline="0">
              <a:solidFill>
                <a:srgbClr val="000000"/>
              </a:solidFill>
              <a:latin typeface="HY그래픽M"/>
              <a:ea typeface="HY그래픽M"/>
              <a:cs typeface="HY헤드라인M"/>
            </a:endParaRPr>
          </a:p>
        </p:txBody>
      </p:sp>
      <p:sp>
        <p:nvSpPr>
          <p:cNvPr id="68" name="가로 글상자 67"/>
          <p:cNvSpPr txBox="1"/>
          <p:nvPr/>
        </p:nvSpPr>
        <p:spPr>
          <a:xfrm>
            <a:off x="270587" y="777656"/>
            <a:ext cx="11491843" cy="34727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19100" lvl="0" indent="-4191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평생학습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집중진흥지구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신설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lang="EN-US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견고딕"/>
              </a:rPr>
              <a:t>(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범정부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협업</a:t>
            </a:r>
            <a:r>
              <a:rPr lang="EN-US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견고딕"/>
              </a:rPr>
              <a:t>)</a:t>
            </a:r>
            <a:endParaRPr lang="EN-US"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견고딕"/>
            </a:endParaRPr>
          </a:p>
          <a:p>
            <a:pPr marL="228480" lvl="0" indent="-22848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우수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평생학습도시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또는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특별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지원이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필요한</a:t>
            </a:r>
            <a:r>
              <a:rPr lang="EN-US" sz="1600" b="0" i="0" u="none" strike="noStrike" baseline="300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*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평생학습도시를선정하여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해당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지역의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평생학습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진흥을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3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년간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집중지원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495300" lvl="0" indent="-4953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* 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예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)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인구감소지역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지역산업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전환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대응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재교육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필요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지역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고령층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다수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지역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등</a:t>
            </a:r>
          </a:p>
          <a:p>
            <a:pPr marL="228480" lvl="0" indent="-22848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광역</a:t>
            </a:r>
            <a:r>
              <a:rPr lang="EN-US"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+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기초지자체</a:t>
            </a:r>
            <a:r>
              <a:rPr lang="EN-US"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(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교육청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포함</a:t>
            </a:r>
            <a:r>
              <a:rPr lang="EN-US"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)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중심으로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컨소시엄을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구성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하고</a:t>
            </a:r>
            <a:r>
              <a:rPr lang="EN-US"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대학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기업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관련기관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등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다양한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교육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주체가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참여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228480" lvl="0" indent="-22848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중앙정부는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사회부총리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중심의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협력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프로세스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를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운영</a:t>
            </a:r>
            <a:r>
              <a:rPr lang="EN-US" sz="1600" b="0" i="0" u="none" strike="noStrike" baseline="300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*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하고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부처별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자원을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활용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해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지자체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중심의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컨소시엄을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지원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495300" lvl="0" indent="-4953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* </a:t>
            </a:r>
            <a:r>
              <a:rPr sz="1600" b="0" i="0" u="none" strike="noStrike" spc="-5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평생학습</a:t>
            </a:r>
            <a:r>
              <a:rPr sz="1600" b="0" i="0" u="none" strike="noStrike" spc="-5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5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집중진흥지구</a:t>
            </a:r>
            <a:r>
              <a:rPr sz="1600" b="0" i="0" u="none" strike="noStrike" spc="-5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5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지원상황</a:t>
            </a:r>
            <a:r>
              <a:rPr sz="1600" b="0" i="0" u="none" strike="noStrike" spc="-5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5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등을</a:t>
            </a:r>
            <a:r>
              <a:rPr sz="1600" b="0" i="0" u="none" strike="noStrike" spc="-5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5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사회관계장관회의</a:t>
            </a:r>
            <a:r>
              <a:rPr sz="1600" b="0" i="0" u="none" strike="noStrike" spc="-5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5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정기</a:t>
            </a:r>
            <a:r>
              <a:rPr sz="1600" b="0" i="0" u="none" strike="noStrike" spc="-5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5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안건으로</a:t>
            </a:r>
            <a:r>
              <a:rPr sz="1600" b="0" i="0" u="none" strike="noStrike" spc="-5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5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추진</a:t>
            </a:r>
            <a:endParaRPr sz="1600" b="0" i="0" u="none" strike="noStrike" dirty="0">
              <a:solidFill>
                <a:srgbClr val="FFFFFF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  <a:p>
            <a:pPr marL="228480" lvl="0" indent="-22848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각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지자체의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산업특성</a:t>
            </a:r>
            <a:r>
              <a:rPr lang="EN-US"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·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인구지형</a:t>
            </a:r>
            <a:r>
              <a:rPr lang="EN-US"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·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교육인프라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여건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등을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고려하여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평생학습도시의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다채로운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특성화</a:t>
            </a:r>
            <a:r>
              <a:rPr lang="EN-US"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·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고도화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등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추진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228480" lvl="0" indent="-22848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특성화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등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분야별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우수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평생학습도시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를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선정․지원하고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선정과정에서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광역지자체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(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시도평생교육진흥원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)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역할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강화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228480" lvl="0" indent="-22848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지역주민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취업률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증가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삶의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질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개선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등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지역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정주여건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개선의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우수모델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운영</a:t>
            </a:r>
            <a:endParaRPr sz="1600" b="0" i="0" u="none" strike="noStrike" dirty="0">
              <a:solidFill>
                <a:srgbClr val="FFFFFF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</p:txBody>
      </p:sp>
      <p:pic>
        <p:nvPicPr>
          <p:cNvPr id="128" name="그림 127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334279" y="4319516"/>
            <a:ext cx="4561198" cy="1838763"/>
          </a:xfrm>
          <a:prstGeom prst="rect">
            <a:avLst/>
          </a:prstGeom>
          <a:ln w="88900" cap="sq">
            <a:noFill/>
            <a:miter/>
          </a:ln>
          <a:effectLst>
            <a:outerShdw blurRad="127000" dist="127000" dir="27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29" name="그림 128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6231010" y="4538076"/>
            <a:ext cx="4081993" cy="911002"/>
          </a:xfrm>
          <a:prstGeom prst="rect">
            <a:avLst/>
          </a:prstGeom>
          <a:ln w="88900" cap="sq">
            <a:noFill/>
            <a:miter/>
          </a:ln>
          <a:effectLst>
            <a:outerShdw blurRad="127000" dist="127000" dir="2700000" algn="tr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0FA5C89-6875-C4A5-6B62-78C62325F5CD}"/>
              </a:ext>
            </a:extLst>
          </p:cNvPr>
          <p:cNvSpPr txBox="1"/>
          <p:nvPr/>
        </p:nvSpPr>
        <p:spPr>
          <a:xfrm>
            <a:off x="270587" y="136525"/>
            <a:ext cx="69233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dirty="0">
                <a:solidFill>
                  <a:srgbClr val="002060"/>
                </a:solidFill>
                <a:latin typeface="나눔고딕 ExtraBold"/>
                <a:ea typeface="나눔고딕 ExtraBold"/>
              </a:rPr>
              <a:t>3.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평생교육 정책변화 검토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22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53" name="가로 글상자 52"/>
          <p:cNvSpPr txBox="1"/>
          <p:nvPr/>
        </p:nvSpPr>
        <p:spPr>
          <a:xfrm>
            <a:off x="236737" y="777656"/>
            <a:ext cx="6096000" cy="5158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0" lvl="0" indent="-381000" algn="just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ko-KR" altLang="en-US" b="1" i="0" u="none" strike="noStrike">
              <a:solidFill>
                <a:srgbClr val="000000"/>
              </a:solidFill>
              <a:latin typeface="HY그래픽M"/>
              <a:ea typeface="HY그래픽M"/>
              <a:cs typeface="HY헤드라인M"/>
            </a:endParaRPr>
          </a:p>
        </p:txBody>
      </p:sp>
      <p:sp>
        <p:nvSpPr>
          <p:cNvPr id="56" name="가로 글상자 55"/>
          <p:cNvSpPr txBox="1"/>
          <p:nvPr/>
        </p:nvSpPr>
        <p:spPr>
          <a:xfrm>
            <a:off x="389137" y="930056"/>
            <a:ext cx="6096000" cy="5158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0" lvl="0" indent="-381000" algn="just" defTabSz="914400" rtl="0" eaLnBrk="1" latinLnBrk="1" hangingPunct="1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1" i="0" u="none" strike="noStrike" kern="1200" cap="none" spc="0" normalizeH="0" baseline="0">
              <a:solidFill>
                <a:srgbClr val="000000"/>
              </a:solidFill>
              <a:latin typeface="HY그래픽M"/>
              <a:ea typeface="HY그래픽M"/>
              <a:cs typeface="HY헤드라인M"/>
            </a:endParaRPr>
          </a:p>
        </p:txBody>
      </p:sp>
      <p:sp>
        <p:nvSpPr>
          <p:cNvPr id="68" name="가로 글상자 67"/>
          <p:cNvSpPr txBox="1"/>
          <p:nvPr/>
        </p:nvSpPr>
        <p:spPr>
          <a:xfrm>
            <a:off x="255418" y="981716"/>
            <a:ext cx="7566364" cy="4894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19100" lvl="0" indent="-419100" algn="just">
              <a:lnSpc>
                <a:spcPct val="15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국가</a:t>
            </a:r>
            <a:r>
              <a:rPr lang="EN-US"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·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지자체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역할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확대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및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정책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전달체계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강화</a:t>
            </a:r>
            <a:endParaRPr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  <a:p>
            <a:pPr marL="228480" lvl="0" indent="-22848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국가․지자체가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지역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평생학습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진흥을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위해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연계</a:t>
            </a:r>
            <a:r>
              <a:rPr lang="EN-US"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·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협력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할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수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있는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방향으로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주체별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역할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확대</a:t>
            </a:r>
            <a:r>
              <a:rPr lang="EN-US"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·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강화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추진</a:t>
            </a:r>
            <a:endParaRPr lang="EN-US"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함초롬돋움"/>
            </a:endParaRPr>
          </a:p>
          <a:p>
            <a:pPr marL="0" lv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  <a:defRPr/>
            </a:pP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 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*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정책연구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의견수렴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등을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거쳐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주체별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추가적인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역할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부여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등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법제화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추진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함초롬돋움"/>
            </a:endParaRPr>
          </a:p>
          <a:p>
            <a:pPr marL="228480" lvl="0" indent="-22848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체계적․효율적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지역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평생학습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진흥을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위해</a:t>
            </a:r>
            <a:r>
              <a:rPr lang="EN-US"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국가․지자체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수직적</a:t>
            </a:r>
            <a:r>
              <a:rPr lang="EN-US"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·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수평적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정책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전달체계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강화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228480" lvl="0" indent="-22848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공공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평생교육기관에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행정</a:t>
            </a:r>
            <a:r>
              <a:rPr lang="EN-US"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·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교육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전담인력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배치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의무화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228480" lvl="0" indent="-22848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기초지자체의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평생학습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수요에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대응하여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광역지자체가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프로그램을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지원하는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등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수요</a:t>
            </a:r>
            <a:r>
              <a:rPr lang="EN-US"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-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공급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형태의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수직적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연계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강화</a:t>
            </a:r>
            <a:endParaRPr sz="1600" b="0" i="0" u="none" strike="noStrike" spc="-2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함초롬돋움"/>
            </a:endParaRPr>
          </a:p>
          <a:p>
            <a:pPr marL="228480" lvl="0" indent="-22848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시도청</a:t>
            </a:r>
            <a:r>
              <a:rPr lang="EN-US"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-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시도교육청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간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평생학습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관련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협의회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개최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활성화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등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지자체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내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수평적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교류․협력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계기를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지속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확대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0" lv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  <a:defRPr/>
            </a:pP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* 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예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) </a:t>
            </a:r>
            <a:r>
              <a:rPr sz="1600" b="0" i="0" u="none" strike="noStrike" spc="-2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평생학습을</a:t>
            </a:r>
            <a:r>
              <a:rPr sz="1600" b="0" i="0" u="none" strike="noStrike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2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위한</a:t>
            </a:r>
            <a:r>
              <a:rPr sz="1600" b="0" i="0" u="none" strike="noStrike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2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초중고교</a:t>
            </a:r>
            <a:r>
              <a:rPr sz="1600" b="0" i="0" u="none" strike="noStrike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등 </a:t>
            </a:r>
            <a:r>
              <a:rPr sz="1600" b="0" i="0" u="none" strike="noStrike" spc="-2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활용에</a:t>
            </a:r>
            <a:r>
              <a:rPr sz="1600" b="0" i="0" u="none" strike="noStrike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2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관한</a:t>
            </a:r>
            <a:r>
              <a:rPr sz="1600" b="0" i="0" u="none" strike="noStrike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2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협의회</a:t>
            </a:r>
            <a:r>
              <a:rPr sz="1600" b="0" i="0" u="none" strike="noStrike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2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개최</a:t>
            </a:r>
            <a:r>
              <a:rPr lang="EN-US" sz="1600" b="0" i="0" u="none" strike="noStrike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, </a:t>
            </a:r>
            <a:r>
              <a:rPr sz="1600" b="0" i="0" u="none" strike="noStrike" spc="-2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전국학부모지원센터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중심으로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각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지역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학부모지원센터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(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전국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103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개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, 22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년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) 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간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연계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강화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등</a:t>
            </a:r>
          </a:p>
        </p:txBody>
      </p:sp>
      <p:pic>
        <p:nvPicPr>
          <p:cNvPr id="130" name="그림 129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8022769" y="1798168"/>
            <a:ext cx="3756736" cy="3058217"/>
          </a:xfrm>
          <a:prstGeom prst="rect">
            <a:avLst/>
          </a:prstGeom>
          <a:ln w="88900" cap="sq">
            <a:noFill/>
            <a:miter/>
          </a:ln>
          <a:effectLst>
            <a:outerShdw blurRad="127000" dist="127000" dir="2700000" algn="tr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9CD68AF-C662-BCFE-5CE3-7B80DB816378}"/>
              </a:ext>
            </a:extLst>
          </p:cNvPr>
          <p:cNvSpPr txBox="1"/>
          <p:nvPr/>
        </p:nvSpPr>
        <p:spPr>
          <a:xfrm>
            <a:off x="270587" y="136525"/>
            <a:ext cx="69233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dirty="0">
                <a:solidFill>
                  <a:srgbClr val="002060"/>
                </a:solidFill>
                <a:latin typeface="나눔고딕 ExtraBold"/>
                <a:ea typeface="나눔고딕 ExtraBold"/>
              </a:rPr>
              <a:t>3.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평생교육 정책변화 검토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23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53" name="가로 글상자 52"/>
          <p:cNvSpPr txBox="1"/>
          <p:nvPr/>
        </p:nvSpPr>
        <p:spPr>
          <a:xfrm>
            <a:off x="236737" y="777656"/>
            <a:ext cx="6096000" cy="5158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0" lvl="0" indent="-381000" algn="just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ko-KR" altLang="en-US" b="1" i="0" u="none" strike="noStrike">
              <a:solidFill>
                <a:srgbClr val="000000"/>
              </a:solidFill>
              <a:latin typeface="HY그래픽M"/>
              <a:ea typeface="HY그래픽M"/>
              <a:cs typeface="HY헤드라인M"/>
            </a:endParaRPr>
          </a:p>
        </p:txBody>
      </p:sp>
      <p:sp>
        <p:nvSpPr>
          <p:cNvPr id="56" name="가로 글상자 55"/>
          <p:cNvSpPr txBox="1"/>
          <p:nvPr/>
        </p:nvSpPr>
        <p:spPr>
          <a:xfrm>
            <a:off x="389137" y="930056"/>
            <a:ext cx="6096000" cy="5158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0" lvl="0" indent="-381000" algn="just" defTabSz="914400" rtl="0" eaLnBrk="1" latinLnBrk="1" hangingPunct="1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1" i="0" u="none" strike="noStrike" kern="1200" cap="none" spc="0" normalizeH="0" baseline="0">
              <a:solidFill>
                <a:srgbClr val="000000"/>
              </a:solidFill>
              <a:latin typeface="HY그래픽M"/>
              <a:ea typeface="HY그래픽M"/>
              <a:cs typeface="HY헤드라인M"/>
            </a:endParaRPr>
          </a:p>
        </p:txBody>
      </p:sp>
      <p:sp>
        <p:nvSpPr>
          <p:cNvPr id="68" name="가로 글상자 67"/>
          <p:cNvSpPr txBox="1"/>
          <p:nvPr/>
        </p:nvSpPr>
        <p:spPr>
          <a:xfrm>
            <a:off x="236737" y="913294"/>
            <a:ext cx="11491843" cy="4882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0" lvl="0" indent="-3810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 </a:t>
            </a:r>
            <a:r>
              <a:rPr b="1" i="0" u="none" strike="noStrike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민간이</a:t>
            </a:r>
            <a:r>
              <a:rPr b="1" i="0" u="none" strike="noStrike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적극</a:t>
            </a:r>
            <a:r>
              <a:rPr b="1" i="0" u="none" strike="noStrike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참여하는</a:t>
            </a:r>
            <a:r>
              <a:rPr b="1" i="0" u="none" strike="noStrike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지역</a:t>
            </a:r>
            <a:r>
              <a:rPr b="1" i="0" u="none" strike="noStrike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평생학습</a:t>
            </a:r>
            <a:r>
              <a:rPr b="1" i="0" u="none" strike="noStrike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진흥</a:t>
            </a:r>
            <a:endParaRPr b="1" i="0" u="none" strike="noStrike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  <a:p>
            <a:pPr marL="254000" lvl="0" indent="-2540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spc="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평생교육기관</a:t>
            </a:r>
            <a:r>
              <a:rPr sz="1600" b="0" i="0" u="none" strike="noStrike" spc="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spc="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설립조건</a:t>
            </a:r>
            <a:r>
              <a:rPr sz="1600" b="0" i="0" u="none" strike="noStrike" spc="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spc="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규제</a:t>
            </a:r>
            <a:r>
              <a:rPr sz="1600" b="0" i="0" u="none" strike="noStrike" spc="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등으로</a:t>
            </a:r>
            <a:r>
              <a:rPr sz="1600" b="0" i="0" u="none" strike="noStrike" spc="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인해</a:t>
            </a:r>
            <a:r>
              <a:rPr lang="EN-US" sz="1600" b="0" i="0" u="none" strike="noStrike" spc="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, </a:t>
            </a:r>
            <a:r>
              <a:rPr sz="1600" b="0" i="0" u="none" strike="noStrike" spc="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기업</a:t>
            </a:r>
            <a:r>
              <a:rPr lang="EN-US" sz="1600" b="0" i="0" u="none" strike="noStrike" spc="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, </a:t>
            </a:r>
            <a:r>
              <a:rPr sz="1600" b="0" i="0" u="none" strike="noStrike" spc="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민간</a:t>
            </a:r>
            <a:r>
              <a:rPr sz="1600" b="0" i="0" u="none" strike="noStrike" spc="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등의</a:t>
            </a:r>
            <a:r>
              <a:rPr sz="1600" b="0" i="0" u="none" strike="noStrike" spc="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지식・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기술이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사회적으로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충분히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공유・거래되지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못하는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상황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함초롬돋움"/>
            </a:endParaRPr>
          </a:p>
          <a:p>
            <a:pPr marL="317500" lvl="0" indent="-3175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 </a:t>
            </a:r>
            <a:r>
              <a:rPr lang="EN-US"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-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기업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사내대학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설치・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운영할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수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있으나</a:t>
            </a:r>
            <a:r>
              <a:rPr lang="EN-US"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자사직원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대상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교육만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가능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  <a:p>
            <a:pPr marL="863600" lvl="0" indent="-8636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* </a:t>
            </a:r>
            <a:r>
              <a:rPr sz="1600"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사내대학</a:t>
            </a:r>
            <a:r>
              <a:rPr sz="1600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lang="EN-US" sz="1600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: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기업이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설치・운영하는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학력인정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(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전문학사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학사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)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평생교육기관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함초롬돋움"/>
            </a:endParaRPr>
          </a:p>
          <a:p>
            <a:pPr marL="254000" lvl="0" indent="-2540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국가・지자체뿐만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아니라</a:t>
            </a:r>
            <a:r>
              <a:rPr lang="EN-US"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,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기업</a:t>
            </a:r>
            <a:r>
              <a:rPr lang="EN-US"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,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민간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등이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평생학습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제공자로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적극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참여할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수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있도록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관련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규제를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혁신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하여</a:t>
            </a:r>
            <a:r>
              <a:rPr lang="EN-US"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,</a:t>
            </a: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- </a:t>
            </a:r>
            <a:r>
              <a:rPr sz="1600" b="0" i="0" u="none" strike="noStrike" spc="-2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평생교육서비스업</a:t>
            </a:r>
            <a:r>
              <a:rPr sz="1600" b="0" i="0" u="none" strike="noStrike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spc="-2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진흥</a:t>
            </a:r>
            <a:r>
              <a:rPr sz="1600" b="0" i="0" u="none" strike="noStrike" spc="-2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과</a:t>
            </a:r>
            <a:r>
              <a:rPr sz="1600" b="0" i="0" u="none" strike="noStrike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2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국민이</a:t>
            </a:r>
            <a:r>
              <a:rPr sz="1600" b="0" i="0" u="none" strike="noStrike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2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누리는</a:t>
            </a:r>
            <a:r>
              <a:rPr sz="1600" b="0" i="0" u="none" strike="noStrike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2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실용교육을</a:t>
            </a:r>
            <a:r>
              <a:rPr sz="1600" b="0" i="0" u="none" strike="noStrike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spc="-2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확대</a:t>
            </a:r>
            <a:r>
              <a:rPr lang="EN-US" sz="1600" b="0" i="0" u="none" strike="noStrike" spc="-2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·</a:t>
            </a:r>
            <a:r>
              <a:rPr sz="1600" b="0" i="0" u="none" strike="noStrike" spc="-2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다양화</a:t>
            </a:r>
            <a:endParaRPr sz="1600" b="0" i="0" u="none" strike="noStrike" spc="-2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  <a:p>
            <a:pPr marL="231189" lvl="0" indent="-231189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lang="EN-US"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-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평생학습을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공공재</a:t>
            </a:r>
            <a:r>
              <a:rPr lang="EN-US"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(public goods)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에서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공공과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민간이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지식・기술을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함께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제공하고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공유하는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공동재</a:t>
            </a:r>
            <a:r>
              <a:rPr lang="EN-US"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견고딕"/>
              </a:rPr>
              <a:t>(common goods)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로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전환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필요</a:t>
            </a:r>
            <a:endParaRPr sz="1600" b="0" i="0" u="none" strike="noStrike" spc="-1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함초롬돋움"/>
            </a:endParaRPr>
          </a:p>
          <a:p>
            <a:pPr marL="231189" lvl="0" indent="-231189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-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주민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전담반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,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통합반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운영할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수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있고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모집전형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교육과정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수업료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책정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등은</a:t>
            </a:r>
            <a:endParaRPr lang="en-US"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231189" lvl="0" indent="-231189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  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기업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자율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결정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(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일반국민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대상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과정은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100%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원격수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업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운영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가능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)</a:t>
            </a:r>
          </a:p>
          <a:p>
            <a:pPr marL="457200" lvl="0" indent="-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-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사내대학을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통해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현장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교육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접하고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학점까지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취득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(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학점은행제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학점누적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)</a:t>
            </a:r>
          </a:p>
          <a:p>
            <a:pPr marL="228480" lvl="0" indent="-22848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사내대학을</a:t>
            </a:r>
            <a:r>
              <a:rPr lang="EN-US"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‘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우수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학습기업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’(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교육을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통해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사회적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가치를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실현하는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기업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)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지정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508000" lvl="0" indent="-5080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*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우수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학습기업에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대한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표창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정책자금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지원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등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인센티브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추진</a:t>
            </a:r>
            <a:endParaRPr sz="1600" b="0" i="0" u="none" strike="noStrike" spc="-1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함초롬돋움"/>
            </a:endParaRPr>
          </a:p>
        </p:txBody>
      </p:sp>
      <p:pic>
        <p:nvPicPr>
          <p:cNvPr id="131" name="그림 130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7848045" y="3694923"/>
            <a:ext cx="4107218" cy="2423924"/>
          </a:xfrm>
          <a:prstGeom prst="rect">
            <a:avLst/>
          </a:prstGeom>
          <a:ln w="88900" cap="sq">
            <a:noFill/>
            <a:miter/>
          </a:ln>
          <a:effectLst>
            <a:outerShdw blurRad="127000" dist="127000" dir="2700000" algn="tr" rotWithShape="0">
              <a:prstClr val="black">
                <a:alpha val="40000"/>
              </a:prstClr>
            </a:outerShdw>
          </a:effectLst>
        </p:spPr>
      </p:pic>
      <p:sp>
        <p:nvSpPr>
          <p:cNvPr id="3" name="가로 글상자 52">
            <a:extLst>
              <a:ext uri="{FF2B5EF4-FFF2-40B4-BE49-F238E27FC236}">
                <a16:creationId xmlns:a16="http://schemas.microsoft.com/office/drawing/2014/main" id="{03D24D8D-2D18-CA24-46EB-2A7446169F76}"/>
              </a:ext>
            </a:extLst>
          </p:cNvPr>
          <p:cNvSpPr txBox="1"/>
          <p:nvPr/>
        </p:nvSpPr>
        <p:spPr>
          <a:xfrm>
            <a:off x="236737" y="777656"/>
            <a:ext cx="6096000" cy="5158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0" lvl="0" indent="-381000" algn="just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ko-KR" altLang="en-US" b="1" i="0" u="none" strike="noStrike">
              <a:solidFill>
                <a:srgbClr val="000000"/>
              </a:solidFill>
              <a:latin typeface="HY그래픽M"/>
              <a:ea typeface="HY그래픽M"/>
              <a:cs typeface="HY헤드라인M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E7A5DE-DA72-E642-2337-0A2B8184D021}"/>
              </a:ext>
            </a:extLst>
          </p:cNvPr>
          <p:cNvSpPr txBox="1"/>
          <p:nvPr/>
        </p:nvSpPr>
        <p:spPr>
          <a:xfrm>
            <a:off x="270587" y="136525"/>
            <a:ext cx="69233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dirty="0">
                <a:solidFill>
                  <a:srgbClr val="002060"/>
                </a:solidFill>
                <a:latin typeface="나눔고딕 ExtraBold"/>
                <a:ea typeface="나눔고딕 ExtraBold"/>
              </a:rPr>
              <a:t>3.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평생교육 정책변화 검토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24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53" name="가로 글상자 52"/>
          <p:cNvSpPr txBox="1"/>
          <p:nvPr/>
        </p:nvSpPr>
        <p:spPr>
          <a:xfrm>
            <a:off x="236737" y="777656"/>
            <a:ext cx="6096000" cy="5158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0" lvl="0" indent="-381000" algn="just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ko-KR" altLang="en-US" b="1" i="0" u="none" strike="noStrike">
              <a:solidFill>
                <a:srgbClr val="000000"/>
              </a:solidFill>
              <a:latin typeface="HY그래픽M"/>
              <a:ea typeface="HY그래픽M"/>
              <a:cs typeface="HY헤드라인M"/>
            </a:endParaRPr>
          </a:p>
        </p:txBody>
      </p:sp>
      <p:sp>
        <p:nvSpPr>
          <p:cNvPr id="68" name="가로 글상자 67"/>
          <p:cNvSpPr txBox="1"/>
          <p:nvPr/>
        </p:nvSpPr>
        <p:spPr>
          <a:xfrm>
            <a:off x="236737" y="1067403"/>
            <a:ext cx="10932481" cy="13976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 </a:t>
            </a:r>
            <a:r>
              <a:rPr lang="EN-US" b="1" i="0" u="none" strike="noStrike" dirty="0">
                <a:solidFill>
                  <a:srgbClr val="1E393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3050 </a:t>
            </a:r>
            <a:r>
              <a:rPr b="1" i="0" u="none" strike="noStrike" dirty="0" err="1">
                <a:solidFill>
                  <a:srgbClr val="1E393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생애도약을</a:t>
            </a:r>
            <a:r>
              <a:rPr b="1" i="0" u="none" strike="noStrike" dirty="0">
                <a:solidFill>
                  <a:srgbClr val="1E393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1E393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위한</a:t>
            </a:r>
            <a:r>
              <a:rPr b="1" i="0" u="none" strike="noStrike" dirty="0">
                <a:solidFill>
                  <a:srgbClr val="1E393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1E393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평생학습</a:t>
            </a:r>
            <a:r>
              <a:rPr b="1" i="0" u="none" strike="noStrike" dirty="0">
                <a:solidFill>
                  <a:srgbClr val="1E393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1E393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지원</a:t>
            </a:r>
            <a:endParaRPr b="1" i="0" u="none" strike="noStrike" dirty="0">
              <a:solidFill>
                <a:srgbClr val="1E3932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  <a:p>
            <a:pPr marL="257040" lvl="0" indent="-25704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b="0" i="0" u="none" strike="noStrike" spc="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30~50</a:t>
            </a:r>
            <a:r>
              <a:rPr b="0" i="0" u="none" strike="noStrike" spc="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대 </a:t>
            </a:r>
            <a:r>
              <a:rPr b="0" i="0" u="none" strike="noStrike" spc="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생애도약기</a:t>
            </a:r>
            <a:r>
              <a:rPr b="0" i="0" u="none" strike="noStrike" spc="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b="0" i="0" u="none" strike="noStrike" spc="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국민의</a:t>
            </a:r>
            <a:r>
              <a:rPr b="0" i="0" u="none" strike="noStrike" spc="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b="0" i="0" u="none" strike="noStrike" spc="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계속</a:t>
            </a:r>
            <a:r>
              <a:rPr b="0" i="0" u="none" strike="noStrike" spc="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b="0" i="0" u="none" strike="noStrike" spc="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성장을</a:t>
            </a:r>
            <a:r>
              <a:rPr b="0" i="0" u="none" strike="noStrike" spc="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지원하는</a:t>
            </a:r>
            <a:r>
              <a:rPr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b="0" i="0" u="none" strike="noStrike" spc="-10" dirty="0" err="1">
                <a:solidFill>
                  <a:srgbClr val="00AB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종합패키지</a:t>
            </a:r>
            <a:r>
              <a:rPr b="0" i="0" u="none" strike="noStrike" spc="-10" dirty="0">
                <a:solidFill>
                  <a:srgbClr val="00AB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0" i="0" u="none" strike="noStrike" spc="-10" dirty="0" err="1">
                <a:solidFill>
                  <a:srgbClr val="00AB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형태의</a:t>
            </a:r>
            <a:r>
              <a:rPr b="0" i="0" u="none" strike="noStrike" spc="-10" dirty="0">
                <a:solidFill>
                  <a:srgbClr val="00AB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0" i="0" u="none" strike="noStrike" spc="-10" dirty="0" err="1">
                <a:solidFill>
                  <a:srgbClr val="00AB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획기적</a:t>
            </a:r>
            <a:r>
              <a:rPr b="0" i="0" u="none" strike="noStrike" spc="-10" dirty="0">
                <a:solidFill>
                  <a:srgbClr val="00AB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0" i="0" u="none" strike="noStrike" spc="-10" dirty="0" err="1">
                <a:solidFill>
                  <a:srgbClr val="00AB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평생학습</a:t>
            </a:r>
            <a:r>
              <a:rPr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정책</a:t>
            </a:r>
            <a:r>
              <a:rPr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추진</a:t>
            </a:r>
            <a:endParaRPr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257040" lvl="0" indent="-25704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b="0" i="0" u="none" strike="noStrike" spc="-10" dirty="0" err="1">
                <a:solidFill>
                  <a:srgbClr val="00AB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관계부처와</a:t>
            </a:r>
            <a:r>
              <a:rPr b="0" i="0" u="none" strike="noStrike" spc="-10" dirty="0">
                <a:solidFill>
                  <a:srgbClr val="00AB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0" i="0" u="none" strike="noStrike" spc="-10" dirty="0" err="1">
                <a:solidFill>
                  <a:srgbClr val="00AB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긴밀히</a:t>
            </a:r>
            <a:r>
              <a:rPr b="0" i="0" u="none" strike="noStrike" spc="-10" dirty="0">
                <a:solidFill>
                  <a:srgbClr val="00AB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0" i="0" u="none" strike="noStrike" spc="-10" dirty="0" err="1">
                <a:solidFill>
                  <a:srgbClr val="00AB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협력</a:t>
            </a:r>
            <a:r>
              <a:rPr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하여</a:t>
            </a:r>
            <a:r>
              <a:rPr lang="EN-US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3050 </a:t>
            </a:r>
            <a:r>
              <a:rPr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생애도약기를</a:t>
            </a:r>
            <a:r>
              <a:rPr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위한</a:t>
            </a:r>
            <a:r>
              <a:rPr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양질의</a:t>
            </a:r>
            <a:r>
              <a:rPr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다양한</a:t>
            </a:r>
            <a:r>
              <a:rPr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분야별</a:t>
            </a:r>
            <a:r>
              <a:rPr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평생학습</a:t>
            </a:r>
            <a:r>
              <a:rPr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콘텐츠</a:t>
            </a:r>
            <a:r>
              <a:rPr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확충</a:t>
            </a:r>
            <a:endParaRPr b="0" i="0" u="none" strike="noStrike" dirty="0">
              <a:solidFill>
                <a:srgbClr val="1E3932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</p:txBody>
      </p:sp>
      <p:pic>
        <p:nvPicPr>
          <p:cNvPr id="132" name="그림 131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906325" y="2523291"/>
            <a:ext cx="4442899" cy="3729387"/>
          </a:xfrm>
          <a:prstGeom prst="rect">
            <a:avLst/>
          </a:prstGeom>
        </p:spPr>
      </p:pic>
      <p:pic>
        <p:nvPicPr>
          <p:cNvPr id="133" name="그림 132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5788180" y="2482313"/>
            <a:ext cx="4730440" cy="1757245"/>
          </a:xfrm>
          <a:prstGeom prst="rect">
            <a:avLst/>
          </a:prstGeom>
        </p:spPr>
      </p:pic>
      <p:pic>
        <p:nvPicPr>
          <p:cNvPr id="134" name="그림 133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6266897" y="4262803"/>
            <a:ext cx="3782076" cy="1868559"/>
          </a:xfrm>
          <a:prstGeom prst="rect">
            <a:avLst/>
          </a:prstGeom>
          <a:ln w="88900" cap="sq">
            <a:noFill/>
            <a:miter/>
          </a:ln>
          <a:effectLst>
            <a:outerShdw blurRad="127000" dist="127000" dir="2700000" algn="tr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AD1D57F-4225-0BF5-CC56-64CC6CE77FE1}"/>
              </a:ext>
            </a:extLst>
          </p:cNvPr>
          <p:cNvSpPr txBox="1"/>
          <p:nvPr/>
        </p:nvSpPr>
        <p:spPr>
          <a:xfrm>
            <a:off x="270587" y="136525"/>
            <a:ext cx="69233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dirty="0">
                <a:solidFill>
                  <a:srgbClr val="002060"/>
                </a:solidFill>
                <a:latin typeface="나눔고딕 ExtraBold"/>
                <a:ea typeface="나눔고딕 ExtraBold"/>
              </a:rPr>
              <a:t>3.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평생교육 정책변화 검토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E7BD47-E1F5-BA18-8CF5-91ED1CD87F49}"/>
              </a:ext>
            </a:extLst>
          </p:cNvPr>
          <p:cNvSpPr txBox="1"/>
          <p:nvPr/>
        </p:nvSpPr>
        <p:spPr>
          <a:xfrm>
            <a:off x="270587" y="697474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마</a:t>
            </a: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 중앙정부의 평생교육 지원 방향 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25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53" name="가로 글상자 52"/>
          <p:cNvSpPr txBox="1"/>
          <p:nvPr/>
        </p:nvSpPr>
        <p:spPr>
          <a:xfrm>
            <a:off x="236737" y="777656"/>
            <a:ext cx="6096000" cy="5158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0" lvl="0" indent="-381000" algn="just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ko-KR" altLang="en-US" b="1" i="0" u="none" strike="noStrike">
              <a:solidFill>
                <a:srgbClr val="000000"/>
              </a:solidFill>
              <a:latin typeface="HY그래픽M"/>
              <a:ea typeface="HY그래픽M"/>
              <a:cs typeface="HY헤드라인M"/>
            </a:endParaRPr>
          </a:p>
        </p:txBody>
      </p:sp>
      <p:sp>
        <p:nvSpPr>
          <p:cNvPr id="56" name="가로 글상자 55"/>
          <p:cNvSpPr txBox="1"/>
          <p:nvPr/>
        </p:nvSpPr>
        <p:spPr>
          <a:xfrm>
            <a:off x="389137" y="930056"/>
            <a:ext cx="6096000" cy="5158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0" lvl="0" indent="-381000" algn="just" defTabSz="914400" rtl="0" eaLnBrk="1" latinLnBrk="1" hangingPunct="1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1" i="0" u="none" strike="noStrike" kern="1200" cap="none" spc="0" normalizeH="0" baseline="0">
              <a:solidFill>
                <a:srgbClr val="000000"/>
              </a:solidFill>
              <a:latin typeface="HY그래픽M"/>
              <a:ea typeface="HY그래픽M"/>
              <a:cs typeface="HY헤드라인M"/>
            </a:endParaRPr>
          </a:p>
        </p:txBody>
      </p:sp>
      <p:sp>
        <p:nvSpPr>
          <p:cNvPr id="68" name="가로 글상자 67"/>
          <p:cNvSpPr txBox="1"/>
          <p:nvPr/>
        </p:nvSpPr>
        <p:spPr>
          <a:xfrm>
            <a:off x="236736" y="849343"/>
            <a:ext cx="7190619" cy="51260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19100" lvl="0" indent="-4191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전문적인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학습컨설팅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제공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  <a:p>
            <a:pPr marL="257040" lvl="0" indent="-25704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30~50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대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국민에게는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전문적인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평생학습컨설팅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무료제공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  <a:p>
            <a:pPr marL="257040" lvl="0" indent="-25704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평생학습컨설팅을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위한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성인학습진로상담센터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운영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전문컨설턴트</a:t>
            </a:r>
            <a:r>
              <a:rPr lang="EN-US" sz="1600" b="0" i="0" u="none" strike="noStrike" baseline="300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*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양성</a:t>
            </a:r>
            <a:endParaRPr lang="en-US"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257040" lvl="0" indent="-25704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평생학습분야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컨설팅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경험이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많은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평생교육사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등을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대상으로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재교육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추진</a:t>
            </a:r>
            <a:endParaRPr lang="en-US"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함초롬돋움"/>
            </a:endParaRPr>
          </a:p>
          <a:p>
            <a:pPr lv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sz="9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함초롬돋움"/>
            </a:endParaRPr>
          </a:p>
          <a:p>
            <a:pPr marL="419100" lvl="0" indent="-4191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평생학습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원</a:t>
            </a:r>
            <a:r>
              <a:rPr lang="EN-US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-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패스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카드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지급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  <a:p>
            <a:pPr marL="228480" lvl="0" indent="-22848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3050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평생학습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대상자에게는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대학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등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다양한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평생학습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기관에서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사용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할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수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있는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평생학습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원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-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패스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카드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지급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</a:p>
          <a:p>
            <a:pPr marL="228480" lvl="0" indent="-22848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학습자의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다양한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사용목적에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따라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관계부처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예산지원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검토</a:t>
            </a:r>
            <a:endParaRPr lang="en-US"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228480" lvl="0" indent="-22848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endParaRPr sz="9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304800" lvl="0" indent="-30480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 전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국민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평생학습휴가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지원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  <a:p>
            <a:pPr marL="228480" lvl="0" indent="-22848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spc="-3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국민의</a:t>
            </a:r>
            <a:r>
              <a:rPr sz="1600" b="0" i="0" u="none" strike="noStrike" spc="-3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3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평생학습</a:t>
            </a:r>
            <a:r>
              <a:rPr sz="1600" b="0" i="0" u="none" strike="noStrike" spc="-3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3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참여</a:t>
            </a:r>
            <a:r>
              <a:rPr sz="1600" b="0" i="0" u="none" strike="noStrike" spc="-3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3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활성화를</a:t>
            </a:r>
            <a:r>
              <a:rPr sz="1600" b="0" i="0" u="none" strike="noStrike" spc="-3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3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위한</a:t>
            </a:r>
            <a:r>
              <a:rPr lang="ko-KR" altLang="en-US" sz="1600" b="0" i="0" u="none" strike="noStrike" spc="-3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3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평생학습</a:t>
            </a:r>
            <a:r>
              <a:rPr lang="ko-KR" altLang="en-US" sz="1600" b="0" i="0" u="none" strike="noStrike" spc="-3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spc="-3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휴가</a:t>
            </a:r>
            <a:r>
              <a:rPr sz="1600" b="0" i="0" u="none" strike="noStrike" spc="-3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보장</a:t>
            </a:r>
            <a:r>
              <a:rPr sz="1600" b="0" i="0" u="none" strike="noStrike" spc="-3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3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추진</a:t>
            </a:r>
            <a:endParaRPr sz="1600" b="0" i="0" u="none" strike="noStrike" spc="-3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138714" lvl="0" indent="-138714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-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국가․지자체․공공기관․사업주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등의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재량권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형태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(~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할 수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있다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)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인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제도를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국민의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실질적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권리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전환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검토</a:t>
            </a:r>
            <a:endParaRPr sz="1600" b="0" i="0" u="none" strike="noStrike" spc="-1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함초롬돋움"/>
            </a:endParaRPr>
          </a:p>
        </p:txBody>
      </p:sp>
      <p:graphicFrame>
        <p:nvGraphicFramePr>
          <p:cNvPr id="132" name="표 131"/>
          <p:cNvGraphicFramePr>
            <a:graphicFrameLocks noGrp="1"/>
          </p:cNvGraphicFramePr>
          <p:nvPr/>
        </p:nvGraphicFramePr>
        <p:xfrm>
          <a:off x="7579756" y="1442130"/>
          <a:ext cx="4347441" cy="977202"/>
        </p:xfrm>
        <a:graphic>
          <a:graphicData uri="http://schemas.openxmlformats.org/drawingml/2006/table">
            <a:tbl>
              <a:tblPr firstRow="1" bandRow="1"/>
              <a:tblGrid>
                <a:gridCol w="14491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91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91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6715">
                <a:tc>
                  <a:txBody>
                    <a:bodyPr/>
                    <a:lstStyle/>
                    <a:p>
                      <a:pPr lvl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’23</a:t>
                      </a:r>
                      <a:r>
                        <a:rPr sz="1200" b="1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년</a:t>
                      </a:r>
                    </a:p>
                  </a:txBody>
                  <a:tcPr anchor="ctr">
                    <a:lnL w="0">
                      <a:noFill/>
                    </a:lnL>
                    <a:lnR w="0">
                      <a:noFill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’24~’25</a:t>
                      </a:r>
                      <a:r>
                        <a:rPr sz="1200" b="1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년</a:t>
                      </a:r>
                    </a:p>
                  </a:txBody>
                  <a:tcPr anchor="ctr">
                    <a:lnL w="0">
                      <a:noFill/>
                    </a:lnL>
                    <a:lnR w="0">
                      <a:noFill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D4E9E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’26~’27</a:t>
                      </a:r>
                      <a:r>
                        <a:rPr sz="1200" b="1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년</a:t>
                      </a:r>
                    </a:p>
                  </a:txBody>
                  <a:tcPr anchor="ctr">
                    <a:lnL w="0">
                      <a:noFill/>
                    </a:lnL>
                    <a:lnR w="0">
                      <a:noFill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8140">
                <a:tc>
                  <a:txBody>
                    <a:bodyPr/>
                    <a:lstStyle/>
                    <a:p>
                      <a:pPr marL="73980" lvl="0" indent="-7398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100" b="0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•성인진로프로그램 개발</a:t>
                      </a: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0" lvl="0" indent="-16510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1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•</a:t>
                      </a:r>
                      <a:r>
                        <a:rPr sz="1100" b="0" i="0" u="none" strike="noStrike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센터</a:t>
                      </a:r>
                      <a:r>
                        <a:rPr sz="11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 </a:t>
                      </a:r>
                      <a:r>
                        <a:rPr sz="1100" b="0" i="0" u="none" strike="noStrike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지정・운영</a:t>
                      </a:r>
                      <a:endParaRPr sz="1100" b="0" i="0" u="none" strike="noStrike" dirty="0">
                        <a:solidFill>
                          <a:srgbClr val="000000"/>
                        </a:solidFill>
                        <a:latin typeface="함초롬돋움"/>
                        <a:ea typeface="함초롬돋움"/>
                        <a:cs typeface="함초롬돋움"/>
                      </a:endParaRP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0" lvl="0" indent="-12700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1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•</a:t>
                      </a:r>
                      <a:r>
                        <a:rPr sz="1100" b="0" i="0" u="none" strike="noStrike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센터</a:t>
                      </a:r>
                      <a:r>
                        <a:rPr sz="11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 </a:t>
                      </a:r>
                      <a:r>
                        <a:rPr sz="1100" b="0" i="0" u="none" strike="noStrike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확대・활성화</a:t>
                      </a:r>
                      <a:endParaRPr sz="1100" b="0" i="0" u="none" strike="noStrike" dirty="0">
                        <a:solidFill>
                          <a:srgbClr val="000000"/>
                        </a:solidFill>
                        <a:latin typeface="함초롬돋움"/>
                        <a:ea typeface="함초롬돋움"/>
                        <a:cs typeface="함초롬돋움"/>
                      </a:endParaRP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33" name="표 1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326080"/>
              </p:ext>
            </p:extLst>
          </p:nvPr>
        </p:nvGraphicFramePr>
        <p:xfrm>
          <a:off x="7617068" y="2735609"/>
          <a:ext cx="4338195" cy="752661"/>
        </p:xfrm>
        <a:graphic>
          <a:graphicData uri="http://schemas.openxmlformats.org/drawingml/2006/table">
            <a:tbl>
              <a:tblPr firstRow="1" bandRow="1"/>
              <a:tblGrid>
                <a:gridCol w="14460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60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60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5296">
                <a:tc>
                  <a:txBody>
                    <a:bodyPr/>
                    <a:lstStyle/>
                    <a:p>
                      <a:pPr lvl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’23</a:t>
                      </a:r>
                      <a:r>
                        <a:rPr sz="1200" b="1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년</a:t>
                      </a:r>
                    </a:p>
                  </a:txBody>
                  <a:tcPr anchor="ctr">
                    <a:lnL w="0">
                      <a:noFill/>
                    </a:lnL>
                    <a:lnR w="0">
                      <a:noFill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’24~’25</a:t>
                      </a:r>
                      <a:r>
                        <a:rPr sz="1200" b="1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년</a:t>
                      </a:r>
                    </a:p>
                  </a:txBody>
                  <a:tcPr anchor="ctr">
                    <a:lnL w="0">
                      <a:noFill/>
                    </a:lnL>
                    <a:lnR w="0">
                      <a:noFill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’26~’27</a:t>
                      </a:r>
                      <a:r>
                        <a:rPr sz="1200" b="1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년</a:t>
                      </a:r>
                    </a:p>
                  </a:txBody>
                  <a:tcPr anchor="ctr">
                    <a:lnL w="0">
                      <a:noFill/>
                    </a:lnL>
                    <a:lnR w="0">
                      <a:noFill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D4E9E2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9380">
                <a:tc>
                  <a:txBody>
                    <a:bodyPr/>
                    <a:lstStyle/>
                    <a:p>
                      <a:pPr marL="127000" lvl="0" indent="-12700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100" b="0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•정책연구</a:t>
                      </a: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0" lvl="0" indent="-16510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100" b="0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•관계부처 협업 추진</a:t>
                      </a: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0" lvl="0" indent="-12700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1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•원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-</a:t>
                      </a:r>
                      <a:r>
                        <a:rPr sz="1100" b="0" i="0" u="none" strike="noStrike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패스</a:t>
                      </a:r>
                      <a:r>
                        <a:rPr sz="11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 </a:t>
                      </a:r>
                      <a:r>
                        <a:rPr sz="1100" b="0" i="0" u="none" strike="noStrike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카드</a:t>
                      </a:r>
                      <a:r>
                        <a:rPr sz="11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 </a:t>
                      </a:r>
                      <a:r>
                        <a:rPr sz="1100" b="0" i="0" u="none" strike="noStrike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도입</a:t>
                      </a:r>
                      <a:endParaRPr sz="1100" b="0" i="0" u="none" strike="noStrike" dirty="0">
                        <a:solidFill>
                          <a:srgbClr val="000000"/>
                        </a:solidFill>
                        <a:latin typeface="함초롬돋움"/>
                        <a:ea typeface="함초롬돋움"/>
                        <a:cs typeface="함초롬돋움"/>
                      </a:endParaRP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34" name="표 1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1647011"/>
              </p:ext>
            </p:extLst>
          </p:nvPr>
        </p:nvGraphicFramePr>
        <p:xfrm>
          <a:off x="7546742" y="3819331"/>
          <a:ext cx="4449039" cy="2035948"/>
        </p:xfrm>
        <a:graphic>
          <a:graphicData uri="http://schemas.openxmlformats.org/drawingml/2006/table">
            <a:tbl>
              <a:tblPr firstRow="1" bandRow="1"/>
              <a:tblGrid>
                <a:gridCol w="44490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13346">
                <a:tc>
                  <a:txBody>
                    <a:bodyPr/>
                    <a:lstStyle/>
                    <a:p>
                      <a:pPr lvl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100" b="1" i="0" u="none" strike="noStrike">
                          <a:solidFill>
                            <a:srgbClr val="00AB6C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【참고】</a:t>
                      </a:r>
                      <a:r>
                        <a:rPr sz="1100" b="1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현행 ｢평생교육법｣ 상 평생학습 휴가 관련 내용</a:t>
                      </a:r>
                    </a:p>
                  </a:txBody>
                  <a:tcPr anchor="ctr"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0">
                      <a:noFill/>
                    </a:lnB>
                    <a:solidFill>
                      <a:srgbClr val="F1F8F5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22602">
                <a:tc>
                  <a:txBody>
                    <a:bodyPr/>
                    <a:lstStyle/>
                    <a:p>
                      <a:pPr marL="215900" lvl="0" indent="-215900" algn="just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200" b="1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｢</a:t>
                      </a:r>
                      <a:r>
                        <a:rPr sz="1200" b="1" i="0" u="none" strike="noStrike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평생교육법</a:t>
                      </a:r>
                      <a:r>
                        <a:rPr sz="1200" b="1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｣ 제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8</a:t>
                      </a:r>
                      <a:r>
                        <a:rPr sz="1200" b="1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조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(</a:t>
                      </a:r>
                      <a:r>
                        <a:rPr sz="1200" b="1" i="0" u="none" strike="noStrike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학습휴가</a:t>
                      </a:r>
                      <a:r>
                        <a:rPr sz="1200" b="1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 및 </a:t>
                      </a:r>
                      <a:r>
                        <a:rPr sz="1200" b="1" i="0" u="none" strike="noStrike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학습비</a:t>
                      </a:r>
                      <a:r>
                        <a:rPr sz="1200" b="1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 </a:t>
                      </a:r>
                      <a:r>
                        <a:rPr sz="1200" b="1" i="0" u="none" strike="noStrike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지원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)</a:t>
                      </a:r>
                      <a:r>
                        <a:rPr sz="1200" b="0" i="0" u="none" strike="noStrike" dirty="0" err="1">
                          <a:solidFill>
                            <a:srgbClr val="000000"/>
                          </a:solidFill>
                          <a:latin typeface="함초롬바탕"/>
                          <a:ea typeface="함초롬바탕"/>
                          <a:cs typeface="함초롬바탕"/>
                        </a:rPr>
                        <a:t>국가・지방자치단체와</a:t>
                      </a:r>
                      <a:r>
                        <a:rPr sz="1200" b="0" i="0" u="none" strike="noStrike" dirty="0">
                          <a:solidFill>
                            <a:srgbClr val="000000"/>
                          </a:solidFill>
                          <a:latin typeface="함초롬바탕"/>
                          <a:ea typeface="함초롬바탕"/>
                          <a:cs typeface="함초롬바탕"/>
                        </a:rPr>
                        <a:t> </a:t>
                      </a:r>
                      <a:r>
                        <a:rPr sz="1200" b="0" i="0" u="none" strike="noStrike" dirty="0" err="1">
                          <a:solidFill>
                            <a:srgbClr val="000000"/>
                          </a:solidFill>
                          <a:latin typeface="함초롬바탕"/>
                          <a:ea typeface="함초롬바탕"/>
                          <a:cs typeface="함초롬바탕"/>
                        </a:rPr>
                        <a:t>공공기관의</a:t>
                      </a:r>
                      <a:r>
                        <a:rPr sz="1200" b="0" i="0" u="none" strike="noStrike" dirty="0">
                          <a:solidFill>
                            <a:srgbClr val="000000"/>
                          </a:solidFill>
                          <a:latin typeface="함초롬바탕"/>
                          <a:ea typeface="함초롬바탕"/>
                          <a:cs typeface="함초롬바탕"/>
                        </a:rPr>
                        <a:t> 장 </a:t>
                      </a:r>
                      <a:r>
                        <a:rPr sz="1200" b="0" i="0" u="none" strike="noStrike" dirty="0" err="1">
                          <a:solidFill>
                            <a:srgbClr val="000000"/>
                          </a:solidFill>
                          <a:latin typeface="함초롬바탕"/>
                          <a:ea typeface="함초롬바탕"/>
                          <a:cs typeface="함초롬바탕"/>
                        </a:rPr>
                        <a:t>또는</a:t>
                      </a:r>
                      <a:r>
                        <a:rPr sz="1200" b="0" i="0" u="none" strike="noStrike" dirty="0">
                          <a:solidFill>
                            <a:srgbClr val="000000"/>
                          </a:solidFill>
                          <a:latin typeface="함초롬바탕"/>
                          <a:ea typeface="함초롬바탕"/>
                          <a:cs typeface="함초롬바탕"/>
                        </a:rPr>
                        <a:t> </a:t>
                      </a:r>
                      <a:r>
                        <a:rPr sz="1200" b="0" i="0" u="none" strike="noStrike" dirty="0" err="1">
                          <a:solidFill>
                            <a:srgbClr val="000000"/>
                          </a:solidFill>
                          <a:latin typeface="함초롬바탕"/>
                          <a:ea typeface="함초롬바탕"/>
                          <a:cs typeface="함초롬바탕"/>
                        </a:rPr>
                        <a:t>각종</a:t>
                      </a:r>
                      <a:r>
                        <a:rPr sz="1200" b="0" i="0" u="none" strike="noStrike" dirty="0">
                          <a:solidFill>
                            <a:srgbClr val="000000"/>
                          </a:solidFill>
                          <a:latin typeface="함초롬바탕"/>
                          <a:ea typeface="함초롬바탕"/>
                          <a:cs typeface="함초롬바탕"/>
                        </a:rPr>
                        <a:t> </a:t>
                      </a:r>
                      <a:r>
                        <a:rPr sz="1200" b="0" i="0" u="none" strike="noStrike" dirty="0" err="1">
                          <a:solidFill>
                            <a:srgbClr val="000000"/>
                          </a:solidFill>
                          <a:latin typeface="함초롬바탕"/>
                          <a:ea typeface="함초롬바탕"/>
                          <a:cs typeface="함초롬바탕"/>
                        </a:rPr>
                        <a:t>사업의</a:t>
                      </a:r>
                      <a:r>
                        <a:rPr sz="1200" b="0" i="0" u="none" strike="noStrike" dirty="0">
                          <a:solidFill>
                            <a:srgbClr val="000000"/>
                          </a:solidFill>
                          <a:latin typeface="함초롬바탕"/>
                          <a:ea typeface="함초롬바탕"/>
                          <a:cs typeface="함초롬바탕"/>
                        </a:rPr>
                        <a:t> </a:t>
                      </a:r>
                      <a:r>
                        <a:rPr sz="1200" b="0" i="0" u="none" strike="noStrike" dirty="0" err="1">
                          <a:solidFill>
                            <a:srgbClr val="000000"/>
                          </a:solidFill>
                          <a:latin typeface="함초롬바탕"/>
                          <a:ea typeface="함초롬바탕"/>
                          <a:cs typeface="함초롬바탕"/>
                        </a:rPr>
                        <a:t>경영자는</a:t>
                      </a:r>
                      <a:r>
                        <a:rPr sz="1200" b="0" i="0" u="none" strike="noStrike" dirty="0">
                          <a:solidFill>
                            <a:srgbClr val="000000"/>
                          </a:solidFill>
                          <a:latin typeface="함초롬바탕"/>
                          <a:ea typeface="함초롬바탕"/>
                          <a:cs typeface="함초롬바탕"/>
                        </a:rPr>
                        <a:t> </a:t>
                      </a:r>
                      <a:r>
                        <a:rPr sz="1200" b="0" i="0" u="none" strike="noStrike" dirty="0" err="1">
                          <a:solidFill>
                            <a:srgbClr val="000000"/>
                          </a:solidFill>
                          <a:latin typeface="함초롬바탕"/>
                          <a:ea typeface="함초롬바탕"/>
                          <a:cs typeface="함초롬바탕"/>
                        </a:rPr>
                        <a:t>소속</a:t>
                      </a:r>
                      <a:r>
                        <a:rPr sz="1200" b="0" i="0" u="none" strike="noStrike" dirty="0">
                          <a:solidFill>
                            <a:srgbClr val="000000"/>
                          </a:solidFill>
                          <a:latin typeface="함초롬바탕"/>
                          <a:ea typeface="함초롬바탕"/>
                          <a:cs typeface="함초롬바탕"/>
                        </a:rPr>
                        <a:t> </a:t>
                      </a:r>
                      <a:r>
                        <a:rPr sz="1200" b="0" i="0" u="none" strike="noStrike" dirty="0" err="1">
                          <a:solidFill>
                            <a:srgbClr val="000000"/>
                          </a:solidFill>
                          <a:latin typeface="함초롬바탕"/>
                          <a:ea typeface="함초롬바탕"/>
                          <a:cs typeface="함초롬바탕"/>
                        </a:rPr>
                        <a:t>직원의</a:t>
                      </a:r>
                      <a:r>
                        <a:rPr sz="1200" b="0" i="0" u="none" strike="noStrike" dirty="0">
                          <a:solidFill>
                            <a:srgbClr val="000000"/>
                          </a:solidFill>
                          <a:latin typeface="함초롬바탕"/>
                          <a:ea typeface="함초롬바탕"/>
                          <a:cs typeface="함초롬바탕"/>
                        </a:rPr>
                        <a:t> </a:t>
                      </a:r>
                      <a:r>
                        <a:rPr sz="1200" b="0" i="0" u="none" strike="noStrike" dirty="0" err="1">
                          <a:solidFill>
                            <a:srgbClr val="000000"/>
                          </a:solidFill>
                          <a:latin typeface="함초롬바탕"/>
                          <a:ea typeface="함초롬바탕"/>
                          <a:cs typeface="함초롬바탕"/>
                        </a:rPr>
                        <a:t>평생학습기회를</a:t>
                      </a:r>
                      <a:r>
                        <a:rPr sz="1200" b="0" i="0" u="none" strike="noStrike" spc="-40" dirty="0" err="1">
                          <a:solidFill>
                            <a:srgbClr val="000000"/>
                          </a:solidFill>
                          <a:latin typeface="함초롬바탕"/>
                          <a:ea typeface="함초롬바탕"/>
                          <a:cs typeface="함초롬바탕"/>
                        </a:rPr>
                        <a:t>확대하기</a:t>
                      </a:r>
                      <a:r>
                        <a:rPr sz="1200" b="0" i="0" u="none" strike="noStrike" spc="-40" dirty="0">
                          <a:solidFill>
                            <a:srgbClr val="000000"/>
                          </a:solidFill>
                          <a:latin typeface="함초롬바탕"/>
                          <a:ea typeface="함초롬바탕"/>
                          <a:cs typeface="함초롬바탕"/>
                        </a:rPr>
                        <a:t> </a:t>
                      </a:r>
                      <a:r>
                        <a:rPr sz="1200" b="0" i="0" u="none" strike="noStrike" spc="-40" dirty="0" err="1">
                          <a:solidFill>
                            <a:srgbClr val="000000"/>
                          </a:solidFill>
                          <a:latin typeface="함초롬바탕"/>
                          <a:ea typeface="함초롬바탕"/>
                          <a:cs typeface="함초롬바탕"/>
                        </a:rPr>
                        <a:t>위하여</a:t>
                      </a:r>
                      <a:r>
                        <a:rPr sz="1200" b="0" i="0" u="none" strike="noStrike" spc="-40" dirty="0">
                          <a:solidFill>
                            <a:srgbClr val="000000"/>
                          </a:solidFill>
                          <a:latin typeface="함초롬바탕"/>
                          <a:ea typeface="함초롬바탕"/>
                          <a:cs typeface="함초롬바탕"/>
                        </a:rPr>
                        <a:t> </a:t>
                      </a:r>
                      <a:r>
                        <a:rPr sz="1100" b="0" i="0" u="none" strike="noStrike" spc="-40" dirty="0" err="1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  <a:cs typeface="HY헤드라인M"/>
                        </a:rPr>
                        <a:t>유급</a:t>
                      </a:r>
                      <a:r>
                        <a:rPr sz="1100" b="0" i="0" u="none" strike="noStrike" spc="-40" dirty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  <a:cs typeface="HY헤드라인M"/>
                        </a:rPr>
                        <a:t> </a:t>
                      </a:r>
                      <a:r>
                        <a:rPr sz="1100" b="0" i="0" u="none" strike="noStrike" spc="-40" dirty="0" err="1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  <a:cs typeface="HY헤드라인M"/>
                        </a:rPr>
                        <a:t>또는</a:t>
                      </a:r>
                      <a:r>
                        <a:rPr sz="1100" b="0" i="0" u="none" strike="noStrike" spc="-40" dirty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  <a:cs typeface="HY헤드라인M"/>
                        </a:rPr>
                        <a:t> </a:t>
                      </a:r>
                      <a:r>
                        <a:rPr sz="1100" b="0" i="0" u="none" strike="noStrike" spc="-40" dirty="0" err="1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  <a:cs typeface="HY헤드라인M"/>
                        </a:rPr>
                        <a:t>무급의</a:t>
                      </a:r>
                      <a:r>
                        <a:rPr sz="1100" b="0" i="0" u="none" strike="noStrike" spc="-40" dirty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  <a:cs typeface="HY헤드라인M"/>
                        </a:rPr>
                        <a:t> </a:t>
                      </a:r>
                      <a:r>
                        <a:rPr sz="1100" b="0" i="0" u="none" strike="noStrike" spc="-40" dirty="0" err="1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  <a:cs typeface="HY헤드라인M"/>
                        </a:rPr>
                        <a:t>학습휴가를</a:t>
                      </a:r>
                      <a:r>
                        <a:rPr sz="1100" b="0" i="0" u="none" strike="noStrike" spc="-40" dirty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  <a:cs typeface="HY헤드라인M"/>
                        </a:rPr>
                        <a:t> </a:t>
                      </a:r>
                      <a:r>
                        <a:rPr sz="1100" b="0" i="0" u="none" strike="noStrike" spc="-40" dirty="0" err="1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  <a:cs typeface="HY헤드라인M"/>
                        </a:rPr>
                        <a:t>실시</a:t>
                      </a:r>
                      <a:r>
                        <a:rPr sz="1200" b="0" i="0" u="none" strike="noStrike" spc="-40" dirty="0" err="1">
                          <a:solidFill>
                            <a:srgbClr val="000000"/>
                          </a:solidFill>
                          <a:latin typeface="함초롬바탕"/>
                          <a:ea typeface="함초롬바탕"/>
                          <a:cs typeface="함초롬바탕"/>
                        </a:rPr>
                        <a:t>하거나</a:t>
                      </a:r>
                      <a:r>
                        <a:rPr sz="1200" b="0" i="0" u="none" strike="noStrike" spc="-40" dirty="0">
                          <a:solidFill>
                            <a:srgbClr val="000000"/>
                          </a:solidFill>
                          <a:latin typeface="함초롬바탕"/>
                          <a:ea typeface="함초롬바탕"/>
                          <a:cs typeface="함초롬바탕"/>
                        </a:rPr>
                        <a:t> </a:t>
                      </a:r>
                      <a:r>
                        <a:rPr sz="1200" b="0" i="0" u="none" strike="noStrike" spc="-40" dirty="0" err="1">
                          <a:solidFill>
                            <a:srgbClr val="000000"/>
                          </a:solidFill>
                          <a:latin typeface="함초롬바탕"/>
                          <a:ea typeface="함초롬바탕"/>
                          <a:cs typeface="함초롬바탕"/>
                        </a:rPr>
                        <a:t>도서비・교육비</a:t>
                      </a:r>
                      <a:r>
                        <a:rPr sz="1200" b="0" i="0" u="none" strike="noStrike" dirty="0" err="1">
                          <a:solidFill>
                            <a:srgbClr val="000000"/>
                          </a:solidFill>
                          <a:latin typeface="함초롬바탕"/>
                          <a:ea typeface="함초롬바탕"/>
                          <a:cs typeface="함초롬바탕"/>
                        </a:rPr>
                        <a:t>・연구비</a:t>
                      </a:r>
                      <a:r>
                        <a:rPr sz="1200" b="0" i="0" u="none" strike="noStrike" dirty="0">
                          <a:solidFill>
                            <a:srgbClr val="000000"/>
                          </a:solidFill>
                          <a:latin typeface="함초롬바탕"/>
                          <a:ea typeface="함초롬바탕"/>
                          <a:cs typeface="함초롬바탕"/>
                        </a:rPr>
                        <a:t> 등 </a:t>
                      </a:r>
                      <a:r>
                        <a:rPr sz="1100" b="0" i="0" u="none" strike="noStrike" dirty="0" err="1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  <a:cs typeface="HY헤드라인M"/>
                        </a:rPr>
                        <a:t>학습비를</a:t>
                      </a:r>
                      <a:r>
                        <a:rPr sz="1100" b="0" i="0" u="none" strike="noStrike" dirty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  <a:cs typeface="HY헤드라인M"/>
                        </a:rPr>
                        <a:t> </a:t>
                      </a:r>
                      <a:r>
                        <a:rPr sz="1100" b="0" i="0" u="none" strike="noStrike" dirty="0" err="1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  <a:cs typeface="HY헤드라인M"/>
                        </a:rPr>
                        <a:t>지원할</a:t>
                      </a:r>
                      <a:r>
                        <a:rPr sz="1100" b="0" i="0" u="none" strike="noStrike" dirty="0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  <a:cs typeface="HY헤드라인M"/>
                        </a:rPr>
                        <a:t> 수 </a:t>
                      </a:r>
                      <a:r>
                        <a:rPr sz="1100" b="0" i="0" u="none" strike="noStrike" dirty="0" err="1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  <a:cs typeface="HY헤드라인M"/>
                        </a:rPr>
                        <a:t>있다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함초롬바탕"/>
                          <a:ea typeface="함초롬바탕"/>
                        </a:rPr>
                        <a:t>.</a:t>
                      </a:r>
                    </a:p>
                  </a:txBody>
                  <a:tcPr anchor="ctr"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0">
                      <a:noFill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가로 글상자 52">
            <a:extLst>
              <a:ext uri="{FF2B5EF4-FFF2-40B4-BE49-F238E27FC236}">
                <a16:creationId xmlns:a16="http://schemas.microsoft.com/office/drawing/2014/main" id="{752CCFD8-C928-E39C-FC3E-7F02149CF798}"/>
              </a:ext>
            </a:extLst>
          </p:cNvPr>
          <p:cNvSpPr txBox="1"/>
          <p:nvPr/>
        </p:nvSpPr>
        <p:spPr>
          <a:xfrm>
            <a:off x="236737" y="777656"/>
            <a:ext cx="6096000" cy="5158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0" lvl="0" indent="-381000" algn="just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ko-KR" altLang="en-US" b="1" i="0" u="none" strike="noStrike">
              <a:solidFill>
                <a:srgbClr val="000000"/>
              </a:solidFill>
              <a:latin typeface="HY그래픽M"/>
              <a:ea typeface="HY그래픽M"/>
              <a:cs typeface="HY헤드라인M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221E72-9731-24BF-F907-C76B8BAB9979}"/>
              </a:ext>
            </a:extLst>
          </p:cNvPr>
          <p:cNvSpPr txBox="1"/>
          <p:nvPr/>
        </p:nvSpPr>
        <p:spPr>
          <a:xfrm>
            <a:off x="270587" y="136525"/>
            <a:ext cx="69233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dirty="0">
                <a:solidFill>
                  <a:srgbClr val="002060"/>
                </a:solidFill>
                <a:latin typeface="나눔고딕 ExtraBold"/>
                <a:ea typeface="나눔고딕 ExtraBold"/>
              </a:rPr>
              <a:t>3.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평생교육 정책변화 검토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26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53" name="가로 글상자 52"/>
          <p:cNvSpPr txBox="1"/>
          <p:nvPr/>
        </p:nvSpPr>
        <p:spPr>
          <a:xfrm>
            <a:off x="236737" y="777656"/>
            <a:ext cx="6096000" cy="5158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0" lvl="0" indent="-381000" algn="just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ko-KR" altLang="en-US" b="1" i="0" u="none" strike="noStrike">
              <a:solidFill>
                <a:srgbClr val="000000"/>
              </a:solidFill>
              <a:latin typeface="HY그래픽M"/>
              <a:ea typeface="HY그래픽M"/>
              <a:cs typeface="HY헤드라인M"/>
            </a:endParaRPr>
          </a:p>
        </p:txBody>
      </p:sp>
      <p:sp>
        <p:nvSpPr>
          <p:cNvPr id="56" name="가로 글상자 55"/>
          <p:cNvSpPr txBox="1"/>
          <p:nvPr/>
        </p:nvSpPr>
        <p:spPr>
          <a:xfrm>
            <a:off x="389137" y="930056"/>
            <a:ext cx="6096000" cy="5158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0" lvl="0" indent="-381000" algn="just" defTabSz="914400" rtl="0" eaLnBrk="1" latinLnBrk="1" hangingPunct="1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1" i="0" u="none" strike="noStrike" kern="1200" cap="none" spc="0" normalizeH="0" baseline="0">
              <a:solidFill>
                <a:srgbClr val="000000"/>
              </a:solidFill>
              <a:latin typeface="HY그래픽M"/>
              <a:ea typeface="HY그래픽M"/>
              <a:cs typeface="HY헤드라인M"/>
            </a:endParaRPr>
          </a:p>
        </p:txBody>
      </p:sp>
      <p:sp>
        <p:nvSpPr>
          <p:cNvPr id="68" name="가로 글상자 67"/>
          <p:cNvSpPr txBox="1"/>
          <p:nvPr/>
        </p:nvSpPr>
        <p:spPr>
          <a:xfrm>
            <a:off x="270587" y="777656"/>
            <a:ext cx="7085490" cy="5297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19100" lvl="0" indent="-4191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</a:t>
            </a:r>
            <a:r>
              <a:rPr lang="ko-KR" altLang="en-US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lang="EN-US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3050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생애도약기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평생학습휴직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제공</a:t>
            </a:r>
            <a:endParaRPr b="1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  <a:p>
            <a:pPr marL="228480" lvl="0" indent="-22848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30~50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대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국민을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대상으로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평생학습휴직제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도입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검토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393700" lvl="0" indent="-3937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-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휴직기간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설정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법률안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마련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등을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위한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사회적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숙의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추진</a:t>
            </a:r>
            <a:r>
              <a:rPr sz="1600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endParaRPr lang="en-US" sz="1600" b="1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  <a:p>
            <a:pPr marL="393700" lvl="0" indent="-3937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sz="1600" b="1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  <a:p>
            <a:pPr marL="419100" lvl="0" indent="-4191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범정부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협업을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통한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lang="EN-US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3050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학습콘텐츠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확대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  <a:p>
            <a:pPr marL="228480" lvl="0" indent="-22848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3050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생애도약기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맞춤형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평생학습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프로그램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개발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및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확대를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위한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범정부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협력체계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구축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231189" lvl="0" indent="-231189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-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프로그램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조사</a:t>
            </a:r>
            <a:r>
              <a:rPr lang="EN-US"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·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분석</a:t>
            </a:r>
            <a:r>
              <a:rPr lang="en-US" altLang="ko-KR"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(23</a:t>
            </a:r>
            <a:r>
              <a:rPr lang="ko-KR" altLang="en-US"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년</a:t>
            </a:r>
            <a:r>
              <a:rPr lang="en-US" altLang="ko-KR"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)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→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중복</a:t>
            </a:r>
            <a:r>
              <a:rPr lang="EN-US"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·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사각지대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발굴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→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정책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조정</a:t>
            </a:r>
            <a:r>
              <a:rPr lang="EN-US"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·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연계</a:t>
            </a:r>
            <a:r>
              <a:rPr lang="EN-US"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·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확대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등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추진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231189" lvl="0" indent="-231189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-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특히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부처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간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정보공유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정책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연계․협력을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통해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시너지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효과를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창출할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수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있는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협업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프로그램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적극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발굴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  <a:p>
            <a:pPr marL="228480" lvl="0" indent="-22848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프로그램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확대를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위한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관계부처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중장기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합동계획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을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마련하고</a:t>
            </a:r>
            <a:r>
              <a:rPr lang="EN-US"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</a:t>
            </a:r>
            <a:r>
              <a:rPr lang="ko-KR" altLang="en-US"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사회관계장관회의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를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통해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매년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정기적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성과점검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실시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482600" lvl="0" indent="-4826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*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성과점검은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관계부처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합동으로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추진하고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우수사례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등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공유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</p:txBody>
      </p:sp>
      <p:pic>
        <p:nvPicPr>
          <p:cNvPr id="137" name="그림 136"/>
          <p:cNvPicPr/>
          <p:nvPr/>
        </p:nvPicPr>
        <p:blipFill rotWithShape="1">
          <a:blip r:embed="rId2">
            <a:lum/>
          </a:blip>
          <a:srcRect/>
          <a:stretch>
            <a:fillRect/>
          </a:stretch>
        </p:blipFill>
        <p:spPr>
          <a:xfrm>
            <a:off x="7407308" y="2458320"/>
            <a:ext cx="4588286" cy="2875679"/>
          </a:xfrm>
          <a:prstGeom prst="rect">
            <a:avLst/>
          </a:prstGeom>
        </p:spPr>
      </p:pic>
      <p:sp>
        <p:nvSpPr>
          <p:cNvPr id="139" name="가로 글상자 138"/>
          <p:cNvSpPr txBox="1"/>
          <p:nvPr/>
        </p:nvSpPr>
        <p:spPr>
          <a:xfrm>
            <a:off x="7362919" y="1791087"/>
            <a:ext cx="4625636" cy="4274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i="0" u="none" strike="noStrike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3050 </a:t>
            </a:r>
            <a:r>
              <a:rPr sz="1400" b="1" i="0" u="none" strike="noStrike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생애도약기 평생학습 지원을 위한 관계부처 협력</a:t>
            </a:r>
            <a:r>
              <a:rPr lang="en-US" altLang="ko-KR" sz="1400" b="1" i="0" u="none" strike="noStrike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(</a:t>
            </a:r>
            <a:r>
              <a:rPr lang="ko-KR" altLang="en-US" sz="1400" b="1" i="0" u="none" strike="noStrike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안</a:t>
            </a:r>
            <a:r>
              <a:rPr lang="en-US" altLang="ko-KR" sz="1400" b="1" i="0" u="none" strike="noStrike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)</a:t>
            </a:r>
          </a:p>
        </p:txBody>
      </p:sp>
      <p:sp>
        <p:nvSpPr>
          <p:cNvPr id="3" name="가로 글상자 52">
            <a:extLst>
              <a:ext uri="{FF2B5EF4-FFF2-40B4-BE49-F238E27FC236}">
                <a16:creationId xmlns:a16="http://schemas.microsoft.com/office/drawing/2014/main" id="{956DE743-112F-E632-7642-FBD198A0D706}"/>
              </a:ext>
            </a:extLst>
          </p:cNvPr>
          <p:cNvSpPr txBox="1"/>
          <p:nvPr/>
        </p:nvSpPr>
        <p:spPr>
          <a:xfrm>
            <a:off x="236737" y="777656"/>
            <a:ext cx="6096000" cy="5158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0" lvl="0" indent="-381000" algn="just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ko-KR" altLang="en-US" b="1" i="0" u="none" strike="noStrike">
              <a:solidFill>
                <a:srgbClr val="000000"/>
              </a:solidFill>
              <a:latin typeface="HY그래픽M"/>
              <a:ea typeface="HY그래픽M"/>
              <a:cs typeface="HY헤드라인M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F95778-17D6-BD76-9B0E-284AC85B726E}"/>
              </a:ext>
            </a:extLst>
          </p:cNvPr>
          <p:cNvSpPr txBox="1"/>
          <p:nvPr/>
        </p:nvSpPr>
        <p:spPr>
          <a:xfrm>
            <a:off x="270587" y="136525"/>
            <a:ext cx="69233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dirty="0">
                <a:solidFill>
                  <a:srgbClr val="002060"/>
                </a:solidFill>
                <a:latin typeface="나눔고딕 ExtraBold"/>
                <a:ea typeface="나눔고딕 ExtraBold"/>
              </a:rPr>
              <a:t>3.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평생교육 정책변화 검토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27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53" name="가로 글상자 52"/>
          <p:cNvSpPr txBox="1"/>
          <p:nvPr/>
        </p:nvSpPr>
        <p:spPr>
          <a:xfrm>
            <a:off x="236737" y="777656"/>
            <a:ext cx="6096000" cy="5158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0" lvl="0" indent="-381000" algn="just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ko-KR" altLang="en-US" b="1" i="0" u="none" strike="noStrike">
              <a:solidFill>
                <a:srgbClr val="000000"/>
              </a:solidFill>
              <a:latin typeface="HY그래픽M"/>
              <a:ea typeface="HY그래픽M"/>
              <a:cs typeface="HY헤드라인M"/>
            </a:endParaRPr>
          </a:p>
        </p:txBody>
      </p:sp>
      <p:sp>
        <p:nvSpPr>
          <p:cNvPr id="56" name="가로 글상자 55"/>
          <p:cNvSpPr txBox="1"/>
          <p:nvPr/>
        </p:nvSpPr>
        <p:spPr>
          <a:xfrm>
            <a:off x="389137" y="930056"/>
            <a:ext cx="6096000" cy="5158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0" lvl="0" indent="-381000" algn="just" defTabSz="914400" rtl="0" eaLnBrk="1" latinLnBrk="1" hangingPunct="1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1" i="0" u="none" strike="noStrike" kern="1200" cap="none" spc="0" normalizeH="0" baseline="0">
              <a:solidFill>
                <a:srgbClr val="000000"/>
              </a:solidFill>
              <a:latin typeface="HY그래픽M"/>
              <a:ea typeface="HY그래픽M"/>
              <a:cs typeface="HY헤드라인M"/>
            </a:endParaRPr>
          </a:p>
        </p:txBody>
      </p:sp>
      <p:sp>
        <p:nvSpPr>
          <p:cNvPr id="68" name="가로 글상자 67"/>
          <p:cNvSpPr txBox="1"/>
          <p:nvPr/>
        </p:nvSpPr>
        <p:spPr>
          <a:xfrm>
            <a:off x="507325" y="836032"/>
            <a:ext cx="10773384" cy="8572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</a:t>
            </a:r>
            <a:r>
              <a:rPr lang="ko-KR" altLang="en-US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1E393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사각지대</a:t>
            </a:r>
            <a:r>
              <a:rPr b="1" i="0" u="none" strike="noStrike" dirty="0">
                <a:solidFill>
                  <a:srgbClr val="1E393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1E393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없이</a:t>
            </a:r>
            <a:r>
              <a:rPr b="1" i="0" u="none" strike="noStrike" dirty="0">
                <a:solidFill>
                  <a:srgbClr val="1E393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1E393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모두가</a:t>
            </a:r>
            <a:r>
              <a:rPr b="1" i="0" u="none" strike="noStrike" dirty="0">
                <a:solidFill>
                  <a:srgbClr val="1E393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1E393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누리는</a:t>
            </a:r>
            <a:r>
              <a:rPr b="1" i="0" u="none" strike="noStrike" dirty="0">
                <a:solidFill>
                  <a:srgbClr val="1E393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1E393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평생학습</a:t>
            </a:r>
            <a:endParaRPr lang="ko-KR" altLang="en-US" b="1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  <a:p>
            <a:pPr marL="228480" lvl="0" indent="-22848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모든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국민이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함께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누리는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평생학습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진흥을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위해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평생학습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" dirty="0" err="1">
                <a:solidFill>
                  <a:srgbClr val="00AB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사각지대를</a:t>
            </a:r>
            <a:r>
              <a:rPr sz="1600" b="0" i="0" u="none" strike="noStrike" spc="-10" dirty="0">
                <a:solidFill>
                  <a:srgbClr val="00AB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lang="ko-KR" altLang="en-US" sz="1600" b="0" i="0" u="none" strike="noStrike" spc="-10" dirty="0">
                <a:solidFill>
                  <a:srgbClr val="00AB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발</a:t>
            </a:r>
            <a:r>
              <a:rPr sz="1600" b="0" i="0" u="none" strike="noStrike" spc="-10" dirty="0" err="1">
                <a:solidFill>
                  <a:srgbClr val="00AB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굴하고</a:t>
            </a:r>
            <a:r>
              <a:rPr sz="1600" b="0" i="0" u="none" strike="noStrike" spc="-10" dirty="0">
                <a:solidFill>
                  <a:srgbClr val="00AB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spc="-10" dirty="0" err="1">
                <a:solidFill>
                  <a:srgbClr val="00AB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특성별</a:t>
            </a:r>
            <a:r>
              <a:rPr sz="1600" b="0" i="0" u="none" strike="noStrike" spc="-10" dirty="0">
                <a:solidFill>
                  <a:srgbClr val="00AB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spc="-10" dirty="0" err="1">
                <a:solidFill>
                  <a:srgbClr val="00AB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맞춤형</a:t>
            </a:r>
            <a:r>
              <a:rPr sz="1600" b="0" i="0" u="none" strike="noStrike" spc="-10" dirty="0">
                <a:solidFill>
                  <a:srgbClr val="00AB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spc="-10" dirty="0" err="1">
                <a:solidFill>
                  <a:srgbClr val="00AB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지원</a:t>
            </a:r>
            <a:r>
              <a:rPr sz="1600" b="0" i="0" u="none" strike="noStrike" spc="-10" dirty="0">
                <a:solidFill>
                  <a:srgbClr val="00AB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spc="-10" dirty="0" err="1">
                <a:solidFill>
                  <a:srgbClr val="00AB6C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확대</a:t>
            </a:r>
            <a:endParaRPr lang="ko-KR" altLang="en-US" sz="1600" b="1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</p:txBody>
      </p:sp>
      <p:graphicFrame>
        <p:nvGraphicFramePr>
          <p:cNvPr id="140" name="표 1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7080239"/>
              </p:ext>
            </p:extLst>
          </p:nvPr>
        </p:nvGraphicFramePr>
        <p:xfrm>
          <a:off x="886407" y="1940977"/>
          <a:ext cx="10133045" cy="4139367"/>
        </p:xfrm>
        <a:graphic>
          <a:graphicData uri="http://schemas.openxmlformats.org/drawingml/2006/table">
            <a:tbl>
              <a:tblPr firstRow="1" bandRow="1"/>
              <a:tblGrid>
                <a:gridCol w="14858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667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40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50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213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63293">
                <a:tc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lvl="0" indent="-22860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200" b="1" i="0" u="none" strike="noStrike" spc="-20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지금까지</a:t>
                      </a:r>
                      <a:endParaRPr sz="1200" b="1" i="0" u="none" strike="noStrike" spc="-20" dirty="0">
                        <a:solidFill>
                          <a:srgbClr val="000000"/>
                        </a:solidFill>
                        <a:latin typeface="함초롬돋움"/>
                        <a:ea typeface="함초롬돋움"/>
                        <a:cs typeface="함초롬돋움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F2F2F2">
                        <a:alpha val="10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28600" lvl="0" indent="-22860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200" b="1" i="0" u="none" strike="noStrike" spc="-2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앞으로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D4E9E2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9402">
                <a:tc>
                  <a:txBody>
                    <a:bodyPr/>
                    <a:lstStyle/>
                    <a:p>
                      <a:pPr lvl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200" b="1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고령층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F1F8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7800" lvl="0" indent="-17780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200" b="0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∙평생학습 정책 부족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0">
                      <a:noFill/>
                    </a:lnT>
                    <a:lnB w="0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90500" lvl="0" indent="-19050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200" b="1" i="0" u="none" strike="noStrike">
                          <a:solidFill>
                            <a:srgbClr val="289B6E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 </a:t>
                      </a:r>
                      <a:r>
                        <a:rPr sz="1200" b="1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맞춤형 </a:t>
                      </a:r>
                      <a:r>
                        <a:rPr sz="1200" b="1" i="0" u="none" strike="noStrike">
                          <a:solidFill>
                            <a:srgbClr val="289B6E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학습컨설팅</a:t>
                      </a:r>
                      <a:r>
                        <a:rPr sz="1200" b="1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등 제공</a:t>
                      </a:r>
                    </a:p>
                    <a:p>
                      <a:pPr marL="190500" lvl="0" indent="-19050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200" b="1" i="0" u="none" strike="noStrike">
                          <a:solidFill>
                            <a:srgbClr val="289B6E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대학 전담과정</a:t>
                      </a:r>
                      <a:r>
                        <a:rPr sz="1200" b="1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개설・운영</a:t>
                      </a:r>
                    </a:p>
                    <a:p>
                      <a:pPr marL="190500" lvl="0" indent="-19050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200" b="1" i="0" u="none" strike="noStrike">
                          <a:solidFill>
                            <a:srgbClr val="289B6E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독거노인</a:t>
                      </a:r>
                      <a:r>
                        <a:rPr sz="1200" b="1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평생학습 지원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9090">
                <a:tc>
                  <a:txBody>
                    <a:bodyPr/>
                    <a:lstStyle/>
                    <a:p>
                      <a:pPr lvl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200" b="1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장애인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F1F8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7800" lvl="0" indent="-17780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200" b="0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∙장애인 평생학습도시운영 지원 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2000" b="0" i="0" u="none" strike="noStrike">
                          <a:solidFill>
                            <a:srgbClr val="000000"/>
                          </a:solidFill>
                          <a:latin typeface="휴먼명조"/>
                          <a:ea typeface="휴먼명조"/>
                          <a:cs typeface="휴먼명조"/>
                        </a:rPr>
                        <a:t>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0">
                      <a:noFill/>
                    </a:lnT>
                    <a:lnB w="0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90500" lvl="0" indent="-19050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200" b="1" i="0" u="none" strike="noStrike">
                          <a:solidFill>
                            <a:srgbClr val="289B6E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장애인 평생학습도시</a:t>
                      </a:r>
                      <a:r>
                        <a:rPr sz="1200" b="1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확대</a:t>
                      </a:r>
                    </a:p>
                    <a:p>
                      <a:pPr marL="190500" lvl="0" indent="-19050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200" b="1" i="0" u="none" strike="noStrike">
                          <a:solidFill>
                            <a:srgbClr val="289B6E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맞춤형 프로그램</a:t>
                      </a:r>
                      <a:r>
                        <a:rPr sz="1200" b="1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개발 확대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9090">
                <a:tc>
                  <a:txBody>
                    <a:bodyPr/>
                    <a:lstStyle/>
                    <a:p>
                      <a:pPr lvl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200" b="1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저소득층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F1F8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7800" lvl="0" indent="-17780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200" b="0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∙평생교육바우처</a:t>
                      </a: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,</a:t>
                      </a:r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 </a:t>
                      </a:r>
                      <a:r>
                        <a:rPr sz="1200" b="0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저소득층 </a:t>
                      </a: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1% </a:t>
                      </a:r>
                      <a:r>
                        <a:rPr sz="1200" b="0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지원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2000" b="0" i="0" u="none" strike="noStrike">
                          <a:solidFill>
                            <a:srgbClr val="000000"/>
                          </a:solidFill>
                          <a:latin typeface="휴먼명조"/>
                          <a:ea typeface="휴먼명조"/>
                          <a:cs typeface="휴먼명조"/>
                        </a:rPr>
                        <a:t>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0">
                      <a:noFill/>
                    </a:lnT>
                    <a:lnB w="0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90500" lvl="0" indent="-19050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200" b="1" i="0" u="none" strike="noStrike">
                          <a:solidFill>
                            <a:srgbClr val="289B6E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</a:t>
                      </a:r>
                      <a:r>
                        <a:rPr lang="EN-US" sz="1200" b="1" i="0" u="none" strike="noStrike" spc="-4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’27</a:t>
                      </a:r>
                      <a:r>
                        <a:rPr sz="1200" b="1" i="0" u="none" strike="noStrike" spc="-4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년까지 </a:t>
                      </a:r>
                      <a:r>
                        <a:rPr sz="1200" b="1" i="0" u="none" strike="noStrike" spc="-40">
                          <a:solidFill>
                            <a:srgbClr val="289B6E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저소득층 </a:t>
                      </a:r>
                      <a:r>
                        <a:rPr lang="EN-US" sz="1200" b="1" i="0" u="none" strike="noStrike" spc="-40">
                          <a:solidFill>
                            <a:srgbClr val="289B6E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5%</a:t>
                      </a:r>
                      <a:r>
                        <a:rPr sz="1200" b="1" i="0" u="none" strike="noStrike" spc="-4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지원</a:t>
                      </a:r>
                    </a:p>
                    <a:p>
                      <a:pPr marL="190500" lvl="0" indent="-19050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200" b="1" i="0" u="none" strike="noStrike">
                          <a:solidFill>
                            <a:srgbClr val="289B6E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</a:t>
                      </a:r>
                      <a:r>
                        <a:rPr sz="1200" b="1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바우처 </a:t>
                      </a:r>
                      <a:r>
                        <a:rPr sz="1200" b="1" i="0" u="none" strike="noStrike">
                          <a:solidFill>
                            <a:srgbClr val="289B6E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사용기관 질 제고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9090">
                <a:tc>
                  <a:txBody>
                    <a:bodyPr/>
                    <a:lstStyle/>
                    <a:p>
                      <a:pPr lvl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200" b="1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비문해자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F1F8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7800" lvl="0" indent="-17780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200" b="0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∙비문해자 대상</a:t>
                      </a:r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 </a:t>
                      </a:r>
                      <a:r>
                        <a:rPr sz="1200" b="0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성인문해교육 지원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2000" b="0" i="0" u="none" strike="noStrike">
                          <a:solidFill>
                            <a:srgbClr val="000000"/>
                          </a:solidFill>
                          <a:latin typeface="휴먼명조"/>
                          <a:ea typeface="휴먼명조"/>
                          <a:cs typeface="휴먼명조"/>
                        </a:rPr>
                        <a:t>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0">
                      <a:noFill/>
                    </a:lnT>
                    <a:lnB w="0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90500" lvl="0" indent="-19050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200" b="1" i="0" u="none" strike="noStrike">
                          <a:solidFill>
                            <a:srgbClr val="289B6E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저문해자까지</a:t>
                      </a:r>
                      <a:r>
                        <a:rPr sz="1200" b="1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성인문해교육</a:t>
                      </a:r>
                      <a:r>
                        <a:rPr lang="ko-KR" altLang="en-US" sz="1200" b="1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 </a:t>
                      </a:r>
                      <a:r>
                        <a:rPr sz="1200" b="1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지원 확대</a:t>
                      </a:r>
                    </a:p>
                    <a:p>
                      <a:pPr marL="190500" lvl="0" indent="-19050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200" b="1" i="0" u="none" strike="noStrike">
                          <a:solidFill>
                            <a:srgbClr val="289B6E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디지털 문해교육</a:t>
                      </a:r>
                      <a:r>
                        <a:rPr sz="1200" b="1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지원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29402">
                <a:tc>
                  <a:txBody>
                    <a:bodyPr/>
                    <a:lstStyle/>
                    <a:p>
                      <a:pPr lvl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200" b="1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북한이탈주민</a:t>
                      </a:r>
                    </a:p>
                    <a:p>
                      <a:pPr lvl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200" b="1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재외동포</a:t>
                      </a:r>
                    </a:p>
                    <a:p>
                      <a:pPr lvl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200" b="1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다문화가족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F1F8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7800" lvl="0" indent="-17780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2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∙</a:t>
                      </a:r>
                      <a:r>
                        <a:rPr sz="1200" b="0" i="0" u="none" strike="noStrike" spc="-20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관련</a:t>
                      </a:r>
                      <a:r>
                        <a:rPr sz="1200" b="0" i="0" u="none" strike="noStrike" spc="-20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 </a:t>
                      </a:r>
                      <a:r>
                        <a:rPr sz="1200" b="0" i="0" u="none" strike="noStrike" spc="-20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평생교육</a:t>
                      </a:r>
                      <a:r>
                        <a:rPr sz="1200" b="0" i="0" u="none" strike="noStrike" spc="-20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 </a:t>
                      </a:r>
                      <a:r>
                        <a:rPr sz="1200" b="0" i="0" u="none" strike="noStrike" spc="-20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정책</a:t>
                      </a:r>
                      <a:r>
                        <a:rPr lang="ko-KR" altLang="en-US" sz="1200" b="0" i="0" u="none" strike="noStrike" spc="-20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 </a:t>
                      </a:r>
                      <a:r>
                        <a:rPr sz="1200" b="0" i="0" u="none" strike="noStrike" spc="-20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미흡</a:t>
                      </a:r>
                      <a:endParaRPr sz="1200" b="0" i="0" u="none" strike="noStrike" spc="-20" dirty="0">
                        <a:solidFill>
                          <a:srgbClr val="000000"/>
                        </a:solidFill>
                        <a:latin typeface="함초롬돋움"/>
                        <a:ea typeface="함초롬돋움"/>
                        <a:cs typeface="함초롬돋움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2000" b="0" i="0" u="none" strike="noStrike">
                          <a:solidFill>
                            <a:srgbClr val="000000"/>
                          </a:solidFill>
                          <a:latin typeface="휴먼명조"/>
                          <a:ea typeface="휴먼명조"/>
                          <a:cs typeface="휴먼명조"/>
                        </a:rPr>
                        <a:t>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0">
                      <a:noFill/>
                    </a:lnT>
                    <a:lnB w="0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90500" lvl="0" indent="-19050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200" b="1" i="0" u="none" strike="noStrike" dirty="0">
                          <a:solidFill>
                            <a:srgbClr val="289B6E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</a:t>
                      </a:r>
                      <a:r>
                        <a:rPr sz="1200" b="1" i="0" u="none" strike="noStrike" spc="-40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한국</a:t>
                      </a:r>
                      <a:r>
                        <a:rPr sz="1200" b="1" i="0" u="none" strike="noStrike" spc="-40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 </a:t>
                      </a:r>
                      <a:r>
                        <a:rPr sz="1200" b="1" i="0" u="none" strike="noStrike" spc="-40" dirty="0" err="1">
                          <a:solidFill>
                            <a:srgbClr val="289B6E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사회적응력</a:t>
                      </a:r>
                      <a:r>
                        <a:rPr sz="1200" b="1" i="0" u="none" strike="noStrike" spc="-40" dirty="0">
                          <a:solidFill>
                            <a:srgbClr val="289B6E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 </a:t>
                      </a:r>
                      <a:r>
                        <a:rPr sz="1200" b="1" i="0" u="none" strike="noStrike" spc="-40" dirty="0" err="1">
                          <a:solidFill>
                            <a:srgbClr val="289B6E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향상</a:t>
                      </a:r>
                      <a:r>
                        <a:rPr sz="1200" b="1" i="0" u="none" strike="noStrike" spc="-40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을</a:t>
                      </a:r>
                      <a:r>
                        <a:rPr sz="1200" b="1" i="0" u="none" strike="noStrike" spc="-40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 </a:t>
                      </a:r>
                      <a:r>
                        <a:rPr sz="1200" b="1" i="0" u="none" strike="noStrike" spc="-40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위한</a:t>
                      </a:r>
                      <a:r>
                        <a:rPr sz="1200" b="1" i="0" u="none" strike="noStrike" spc="-10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맞춤형</a:t>
                      </a:r>
                      <a:r>
                        <a:rPr sz="1200" b="1" i="0" u="none" strike="noStrike" spc="-10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 </a:t>
                      </a:r>
                      <a:r>
                        <a:rPr sz="1200" b="1" i="0" u="none" strike="noStrike" spc="-10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프로그램</a:t>
                      </a:r>
                      <a:r>
                        <a:rPr sz="1200" b="1" i="0" u="none" strike="noStrike" spc="-10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 </a:t>
                      </a:r>
                    </a:p>
                    <a:p>
                      <a:pPr marL="190500" lvl="0" indent="-19050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200" b="1" i="0" u="none" strike="noStrike" dirty="0">
                          <a:solidFill>
                            <a:srgbClr val="289B6E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</a:t>
                      </a:r>
                      <a:r>
                        <a:rPr sz="1200" b="1" i="0" u="none" strike="noStrike" spc="-10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프로그램</a:t>
                      </a:r>
                      <a:r>
                        <a:rPr sz="1200" b="1" i="0" u="none" strike="noStrike" spc="-10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 </a:t>
                      </a:r>
                      <a:r>
                        <a:rPr sz="1200" b="1" i="0" u="none" strike="noStrike" spc="-10" dirty="0" err="1">
                          <a:solidFill>
                            <a:srgbClr val="289B6E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전달체계</a:t>
                      </a:r>
                      <a:r>
                        <a:rPr sz="1200" b="1" i="0" u="none" strike="noStrike" spc="-10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강화</a:t>
                      </a:r>
                      <a:endParaRPr sz="1200" b="1" i="0" u="none" strike="noStrike" spc="-10" dirty="0">
                        <a:solidFill>
                          <a:srgbClr val="000000"/>
                        </a:solidFill>
                        <a:latin typeface="함초롬돋움"/>
                        <a:ea typeface="함초롬돋움"/>
                        <a:cs typeface="함초롬돋움"/>
                      </a:endParaRPr>
                    </a:p>
                    <a:p>
                      <a:pPr marL="190500" lvl="0" indent="-19050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200" b="1" i="0" u="none" strike="noStrike" dirty="0">
                          <a:solidFill>
                            <a:srgbClr val="289B6E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</a:t>
                      </a:r>
                      <a:r>
                        <a:rPr sz="1200" b="1" i="0" u="none" strike="noStrike" spc="-10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온라인</a:t>
                      </a:r>
                      <a:r>
                        <a:rPr sz="1200" b="1" i="0" u="none" strike="noStrike" spc="-10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 </a:t>
                      </a:r>
                      <a:r>
                        <a:rPr sz="1200" b="1" i="0" u="none" strike="noStrike" spc="-10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콘텐츠에</a:t>
                      </a:r>
                      <a:r>
                        <a:rPr lang="ko-KR" altLang="en-US" sz="1200" b="1" i="0" u="none" strike="noStrike" spc="-10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 </a:t>
                      </a:r>
                      <a:r>
                        <a:rPr sz="1200" b="1" i="0" u="none" strike="noStrike" spc="-10" dirty="0" err="1">
                          <a:solidFill>
                            <a:srgbClr val="289B6E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외국어</a:t>
                      </a:r>
                      <a:r>
                        <a:rPr sz="1200" b="1" i="0" u="none" strike="noStrike" spc="-10" dirty="0">
                          <a:solidFill>
                            <a:srgbClr val="289B6E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 </a:t>
                      </a:r>
                      <a:r>
                        <a:rPr sz="1200" b="1" i="0" u="none" strike="noStrike" spc="-10" dirty="0" err="1">
                          <a:solidFill>
                            <a:srgbClr val="289B6E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자막・더빙</a:t>
                      </a:r>
                      <a:r>
                        <a:rPr sz="1200" b="1" i="0" u="none" strike="noStrike" spc="-10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제공</a:t>
                      </a:r>
                      <a:endParaRPr sz="1200" b="1" i="0" u="none" strike="noStrike" spc="-10" dirty="0">
                        <a:solidFill>
                          <a:srgbClr val="000000"/>
                        </a:solidFill>
                        <a:latin typeface="함초롬돋움"/>
                        <a:ea typeface="함초롬돋움"/>
                        <a:cs typeface="함초롬돋움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가로 글상자 52">
            <a:extLst>
              <a:ext uri="{FF2B5EF4-FFF2-40B4-BE49-F238E27FC236}">
                <a16:creationId xmlns:a16="http://schemas.microsoft.com/office/drawing/2014/main" id="{5936BFE7-427A-05A4-C2CF-A6FC618D0A49}"/>
              </a:ext>
            </a:extLst>
          </p:cNvPr>
          <p:cNvSpPr txBox="1"/>
          <p:nvPr/>
        </p:nvSpPr>
        <p:spPr>
          <a:xfrm>
            <a:off x="236737" y="777656"/>
            <a:ext cx="6096000" cy="5158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0" lvl="0" indent="-381000" algn="just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ko-KR" altLang="en-US" b="1" i="0" u="none" strike="noStrike">
              <a:solidFill>
                <a:srgbClr val="000000"/>
              </a:solidFill>
              <a:latin typeface="HY그래픽M"/>
              <a:ea typeface="HY그래픽M"/>
              <a:cs typeface="HY헤드라인M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CD6D30-C58A-EA31-D800-4445AFC01CFA}"/>
              </a:ext>
            </a:extLst>
          </p:cNvPr>
          <p:cNvSpPr txBox="1"/>
          <p:nvPr/>
        </p:nvSpPr>
        <p:spPr>
          <a:xfrm>
            <a:off x="270587" y="136525"/>
            <a:ext cx="69233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dirty="0">
                <a:solidFill>
                  <a:srgbClr val="002060"/>
                </a:solidFill>
                <a:latin typeface="나눔고딕 ExtraBold"/>
                <a:ea typeface="나눔고딕 ExtraBold"/>
              </a:rPr>
              <a:t>3.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평생교육 정책변화 검토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28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53" name="가로 글상자 52"/>
          <p:cNvSpPr txBox="1"/>
          <p:nvPr/>
        </p:nvSpPr>
        <p:spPr>
          <a:xfrm>
            <a:off x="236737" y="777656"/>
            <a:ext cx="6096000" cy="5158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0" lvl="0" indent="-381000" algn="just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ko-KR" altLang="en-US" b="1" i="0" u="none" strike="noStrike">
              <a:solidFill>
                <a:srgbClr val="000000"/>
              </a:solidFill>
              <a:latin typeface="HY그래픽M"/>
              <a:ea typeface="HY그래픽M"/>
              <a:cs typeface="HY헤드라인M"/>
            </a:endParaRPr>
          </a:p>
        </p:txBody>
      </p:sp>
      <p:sp>
        <p:nvSpPr>
          <p:cNvPr id="56" name="가로 글상자 55"/>
          <p:cNvSpPr txBox="1"/>
          <p:nvPr/>
        </p:nvSpPr>
        <p:spPr>
          <a:xfrm>
            <a:off x="389137" y="930056"/>
            <a:ext cx="6096000" cy="5158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0" lvl="0" indent="-381000" algn="just" defTabSz="914400" rtl="0" eaLnBrk="1" latinLnBrk="1" hangingPunct="1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1" i="0" u="none" strike="noStrike" kern="1200" cap="none" spc="0" normalizeH="0" baseline="0">
              <a:solidFill>
                <a:srgbClr val="000000"/>
              </a:solidFill>
              <a:latin typeface="HY그래픽M"/>
              <a:ea typeface="HY그래픽M"/>
              <a:cs typeface="HY헤드라인M"/>
            </a:endParaRPr>
          </a:p>
        </p:txBody>
      </p:sp>
      <p:sp>
        <p:nvSpPr>
          <p:cNvPr id="68" name="가로 글상자 67"/>
          <p:cNvSpPr txBox="1"/>
          <p:nvPr/>
        </p:nvSpPr>
        <p:spPr>
          <a:xfrm>
            <a:off x="236737" y="777656"/>
            <a:ext cx="7377043" cy="5297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19100" lvl="0" indent="-4191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</a:t>
            </a:r>
            <a:r>
              <a:rPr lang="ko-KR" altLang="en-US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마을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단위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고령층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평생학습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프로그램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강화</a:t>
            </a:r>
            <a:endParaRPr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  <a:p>
            <a:pPr marL="228480" lvl="0" indent="-22848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고령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맞춤형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학습컨설팅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및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평생학습센터</a:t>
            </a:r>
            <a:r>
              <a:rPr lang="EN-US"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지역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도서관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등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에서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운영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508000" lvl="0" indent="-5080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* </a:t>
            </a:r>
            <a:r>
              <a:rPr sz="1600" b="0" i="0" u="none" strike="noStrike" spc="3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양질의</a:t>
            </a:r>
            <a:r>
              <a:rPr sz="1600" b="0" i="0" u="none" strike="noStrike" spc="3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프로그램을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개발하여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읍면동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평생학습센터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도서관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등에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지원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함초롬돋움"/>
            </a:endParaRPr>
          </a:p>
          <a:p>
            <a:pPr marL="138714" lvl="0" indent="-138714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-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지역의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고령층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수요에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맞는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프로그램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개발․제공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228480" lvl="0" indent="-22848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찾아가는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고령층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평생학습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프로그램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확대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및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활성화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469900" lvl="0" indent="-469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-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이동이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힘든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고령층을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대상</a:t>
            </a:r>
            <a:r>
              <a:rPr lang="ko-KR" altLang="en-US"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으로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한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평생학습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프로그램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우수사례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발굴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  <a:p>
            <a:pPr marL="1130300" lvl="0" indent="-11303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* </a:t>
            </a:r>
            <a:r>
              <a:rPr sz="1600"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독거노인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대상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찾아가는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프로그램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개발・확산을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지원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 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함초롬돋움"/>
            </a:endParaRPr>
          </a:p>
          <a:p>
            <a:pPr marL="1130300" lvl="0" indent="-11303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-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노인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대비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독거노인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비율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(%) : (00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년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) 16.0 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→ 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(22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년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) 19.5</a:t>
            </a:r>
            <a:r>
              <a:rPr lang="ko-KR" altLang="en-US" sz="1600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endParaRPr lang="en-US" altLang="ko-KR" sz="1600" b="1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  <a:p>
            <a:pPr marL="1130300" lvl="0" indent="-11303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600" b="1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  <a:p>
            <a:pPr marL="381000" lvl="0" indent="-3810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</a:t>
            </a:r>
            <a:r>
              <a:rPr lang="ko-KR" altLang="en-US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장애인을</a:t>
            </a:r>
            <a:r>
              <a:rPr b="1" i="0" u="none" strike="noStrike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위한</a:t>
            </a:r>
            <a:r>
              <a:rPr b="1" i="0" u="none" strike="noStrike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평생학습</a:t>
            </a:r>
            <a:r>
              <a:rPr b="1" i="0" u="none" strike="noStrike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집중지원</a:t>
            </a:r>
            <a:endParaRPr b="1" i="0" u="none" strike="noStrike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  <a:p>
            <a:pPr marL="228480" lvl="0" indent="-22848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장애인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평생학습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프로그램과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인프라를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제공하는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장애인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평생학습도시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지속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확대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228480" lvl="0" indent="-22848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장애인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학습설계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를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제공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저소득장애인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학습비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지원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강화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228480" lvl="0" indent="-22848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장애인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맞춤형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프로그램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개발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저학력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장애인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대상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평생학습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지원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강화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</p:txBody>
      </p:sp>
      <p:sp>
        <p:nvSpPr>
          <p:cNvPr id="143" name="가로 글상자 142"/>
          <p:cNvSpPr txBox="1"/>
          <p:nvPr/>
        </p:nvSpPr>
        <p:spPr>
          <a:xfrm>
            <a:off x="8050938" y="1550279"/>
            <a:ext cx="2498693" cy="43234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lv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1400" b="1" i="0" u="none" strike="noStrike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장애인 평생학습도시</a:t>
            </a:r>
            <a:endParaRPr lang="ko-KR" altLang="en-US" sz="1400"/>
          </a:p>
        </p:txBody>
      </p:sp>
      <p:pic>
        <p:nvPicPr>
          <p:cNvPr id="144" name="그림 143"/>
          <p:cNvPicPr/>
          <p:nvPr/>
        </p:nvPicPr>
        <p:blipFill rotWithShape="1">
          <a:blip r:embed="rId2"/>
          <a:stretch>
            <a:fillRect/>
          </a:stretch>
        </p:blipFill>
        <p:spPr>
          <a:xfrm>
            <a:off x="7748191" y="2051736"/>
            <a:ext cx="4207072" cy="222168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가로 글상자 52">
            <a:extLst>
              <a:ext uri="{FF2B5EF4-FFF2-40B4-BE49-F238E27FC236}">
                <a16:creationId xmlns:a16="http://schemas.microsoft.com/office/drawing/2014/main" id="{D1FAFCD3-0309-C28B-E7FC-EE982743C92C}"/>
              </a:ext>
            </a:extLst>
          </p:cNvPr>
          <p:cNvSpPr txBox="1"/>
          <p:nvPr/>
        </p:nvSpPr>
        <p:spPr>
          <a:xfrm>
            <a:off x="236737" y="777656"/>
            <a:ext cx="6096000" cy="5158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0" lvl="0" indent="-381000" algn="just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ko-KR" altLang="en-US" b="1" i="0" u="none" strike="noStrike">
              <a:solidFill>
                <a:srgbClr val="000000"/>
              </a:solidFill>
              <a:latin typeface="HY그래픽M"/>
              <a:ea typeface="HY그래픽M"/>
              <a:cs typeface="HY헤드라인M"/>
            </a:endParaRPr>
          </a:p>
        </p:txBody>
      </p:sp>
      <p:sp>
        <p:nvSpPr>
          <p:cNvPr id="5" name="가로 글상자 52">
            <a:extLst>
              <a:ext uri="{FF2B5EF4-FFF2-40B4-BE49-F238E27FC236}">
                <a16:creationId xmlns:a16="http://schemas.microsoft.com/office/drawing/2014/main" id="{1781A4BE-ACB3-1396-0730-7C5118521681}"/>
              </a:ext>
            </a:extLst>
          </p:cNvPr>
          <p:cNvSpPr txBox="1"/>
          <p:nvPr/>
        </p:nvSpPr>
        <p:spPr>
          <a:xfrm>
            <a:off x="236737" y="777656"/>
            <a:ext cx="6096000" cy="5158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0" lvl="0" indent="-381000" algn="just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ko-KR" altLang="en-US" b="1" i="0" u="none" strike="noStrike">
              <a:solidFill>
                <a:srgbClr val="000000"/>
              </a:solidFill>
              <a:latin typeface="HY그래픽M"/>
              <a:ea typeface="HY그래픽M"/>
              <a:cs typeface="HY헤드라인M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6CEBF7-1883-D7BA-248C-2A28363CF760}"/>
              </a:ext>
            </a:extLst>
          </p:cNvPr>
          <p:cNvSpPr txBox="1"/>
          <p:nvPr/>
        </p:nvSpPr>
        <p:spPr>
          <a:xfrm>
            <a:off x="270587" y="136525"/>
            <a:ext cx="69233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dirty="0">
                <a:solidFill>
                  <a:srgbClr val="002060"/>
                </a:solidFill>
                <a:latin typeface="나눔고딕 ExtraBold"/>
                <a:ea typeface="나눔고딕 ExtraBold"/>
              </a:rPr>
              <a:t>3.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평생교육 정책변화 검토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29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53" name="가로 글상자 52"/>
          <p:cNvSpPr txBox="1"/>
          <p:nvPr/>
        </p:nvSpPr>
        <p:spPr>
          <a:xfrm>
            <a:off x="236737" y="777656"/>
            <a:ext cx="6096000" cy="5158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0" lvl="0" indent="-381000" algn="just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ko-KR" altLang="en-US" b="1" i="0" u="none" strike="noStrike">
              <a:solidFill>
                <a:srgbClr val="000000"/>
              </a:solidFill>
              <a:latin typeface="HY그래픽M"/>
              <a:ea typeface="HY그래픽M"/>
              <a:cs typeface="HY헤드라인M"/>
            </a:endParaRPr>
          </a:p>
        </p:txBody>
      </p:sp>
      <p:sp>
        <p:nvSpPr>
          <p:cNvPr id="56" name="가로 글상자 55"/>
          <p:cNvSpPr txBox="1"/>
          <p:nvPr/>
        </p:nvSpPr>
        <p:spPr>
          <a:xfrm>
            <a:off x="389137" y="930056"/>
            <a:ext cx="6096000" cy="5158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0" lvl="0" indent="-381000" algn="just" defTabSz="914400" rtl="0" eaLnBrk="1" latinLnBrk="1" hangingPunct="1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1" i="0" u="none" strike="noStrike" kern="1200" cap="none" spc="0" normalizeH="0" baseline="0">
              <a:solidFill>
                <a:srgbClr val="000000"/>
              </a:solidFill>
              <a:latin typeface="HY그래픽M"/>
              <a:ea typeface="HY그래픽M"/>
              <a:cs typeface="HY헤드라인M"/>
            </a:endParaRPr>
          </a:p>
        </p:txBody>
      </p:sp>
      <p:sp>
        <p:nvSpPr>
          <p:cNvPr id="68" name="가로 글상자 67"/>
          <p:cNvSpPr txBox="1"/>
          <p:nvPr/>
        </p:nvSpPr>
        <p:spPr>
          <a:xfrm>
            <a:off x="116520" y="3313511"/>
            <a:ext cx="6817311" cy="262020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marL="457200" lvl="0" indent="-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∙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사례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1)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미국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  <a:p>
            <a:pPr marL="304800" lvl="0" indent="-3048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- </a:t>
            </a:r>
            <a:r>
              <a:rPr sz="1600"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성인교육가족문해지원법</a:t>
            </a:r>
            <a:r>
              <a:rPr lang="EN-US"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(AEFLA)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을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마련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정부・교육기관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책무성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강화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함초롬돋움"/>
            </a:endParaRPr>
          </a:p>
          <a:p>
            <a:pPr marL="457200" lvl="0" indent="-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- 91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년부터 </a:t>
            </a:r>
            <a:r>
              <a:rPr sz="1600"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국립</a:t>
            </a:r>
            <a:r>
              <a:rPr sz="1600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문해연구소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를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설립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,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성인문해교육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집중지원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함초롬돋움"/>
            </a:endParaRPr>
          </a:p>
          <a:p>
            <a:pPr marL="457200" lvl="0" indent="-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-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국가교육통계센터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통해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문해력</a:t>
            </a:r>
            <a:r>
              <a:rPr sz="1600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전국</a:t>
            </a:r>
            <a:r>
              <a:rPr sz="1600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조사</a:t>
            </a:r>
            <a:r>
              <a:rPr sz="1600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및 </a:t>
            </a:r>
            <a:r>
              <a:rPr sz="1600"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국제비교</a:t>
            </a:r>
            <a:r>
              <a:rPr sz="1600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조사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지속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시행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함초롬돋움"/>
            </a:endParaRPr>
          </a:p>
          <a:p>
            <a:pPr marL="457200" lvl="0" indent="-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∙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사례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2)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독일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  <a:p>
            <a:pPr marL="304800" lvl="0" indent="-3048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-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성인문해력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교육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10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년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계획</a:t>
            </a:r>
            <a:r>
              <a:rPr lang="EN-US" sz="1600"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‘</a:t>
            </a:r>
            <a:r>
              <a:rPr sz="1600"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알파데카데</a:t>
            </a:r>
            <a:r>
              <a:rPr sz="1600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프로젝트</a:t>
            </a:r>
            <a:r>
              <a:rPr lang="EN-US" sz="1600"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’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시행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중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(16~26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년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)</a:t>
            </a:r>
          </a:p>
          <a:p>
            <a:pPr marL="457200" lvl="0" indent="-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-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알파데카데를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통해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lang="EN-US" sz="1600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10</a:t>
            </a:r>
            <a:r>
              <a:rPr sz="1600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년간 </a:t>
            </a:r>
            <a:r>
              <a:rPr lang="EN-US" sz="1600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1</a:t>
            </a:r>
            <a:r>
              <a:rPr sz="1600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억 </a:t>
            </a:r>
            <a:r>
              <a:rPr lang="EN-US" sz="1600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8</a:t>
            </a:r>
            <a:r>
              <a:rPr sz="1600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천만유로 </a:t>
            </a:r>
            <a:r>
              <a:rPr sz="1600"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투자</a:t>
            </a:r>
            <a:r>
              <a:rPr lang="ko-KR" altLang="en-US" sz="1600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중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(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한화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약 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2,500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억원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)</a:t>
            </a:r>
          </a:p>
        </p:txBody>
      </p:sp>
      <p:graphicFrame>
        <p:nvGraphicFramePr>
          <p:cNvPr id="146" name="표 1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6526874"/>
              </p:ext>
            </p:extLst>
          </p:nvPr>
        </p:nvGraphicFramePr>
        <p:xfrm>
          <a:off x="6951245" y="2526784"/>
          <a:ext cx="5004018" cy="1011555"/>
        </p:xfrm>
        <a:graphic>
          <a:graphicData uri="http://schemas.openxmlformats.org/drawingml/2006/table">
            <a:tbl>
              <a:tblPr firstRow="1" bandRow="1"/>
              <a:tblGrid>
                <a:gridCol w="16680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680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80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6715">
                <a:tc>
                  <a:txBody>
                    <a:bodyPr/>
                    <a:lstStyle/>
                    <a:p>
                      <a:pPr lvl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’23</a:t>
                      </a:r>
                      <a:r>
                        <a:rPr sz="1200" b="1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년</a:t>
                      </a:r>
                    </a:p>
                  </a:txBody>
                  <a:tcPr anchor="ctr">
                    <a:lnL w="0">
                      <a:noFill/>
                    </a:lnL>
                    <a:lnR w="0">
                      <a:noFill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D4E9E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’24~’25</a:t>
                      </a:r>
                      <a:r>
                        <a:rPr sz="1200" b="1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년</a:t>
                      </a:r>
                    </a:p>
                  </a:txBody>
                  <a:tcPr anchor="ctr">
                    <a:lnL w="0">
                      <a:noFill/>
                    </a:lnL>
                    <a:lnR w="0">
                      <a:noFill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’26~’27</a:t>
                      </a:r>
                      <a:r>
                        <a:rPr sz="1200" b="1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년</a:t>
                      </a:r>
                    </a:p>
                  </a:txBody>
                  <a:tcPr anchor="ctr">
                    <a:lnL w="0">
                      <a:noFill/>
                    </a:lnL>
                    <a:lnR w="0">
                      <a:noFill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4840">
                <a:tc>
                  <a:txBody>
                    <a:bodyPr/>
                    <a:lstStyle/>
                    <a:p>
                      <a:pPr marL="114300" lvl="0" indent="-11430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1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•</a:t>
                      </a:r>
                      <a:r>
                        <a:rPr sz="1100" b="0" i="0" u="none" strike="noStrike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비문해자</a:t>
                      </a:r>
                      <a:r>
                        <a:rPr sz="11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 </a:t>
                      </a:r>
                      <a:r>
                        <a:rPr sz="1100" b="0" i="0" u="none" strike="noStrike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디지털성인</a:t>
                      </a:r>
                      <a:endParaRPr sz="1100" b="0" i="0" u="none" strike="noStrike" dirty="0">
                        <a:solidFill>
                          <a:srgbClr val="000000"/>
                        </a:solidFill>
                        <a:latin typeface="함초롬돋움"/>
                        <a:ea typeface="함초롬돋움"/>
                        <a:cs typeface="함초롬돋움"/>
                      </a:endParaRPr>
                    </a:p>
                    <a:p>
                      <a:pPr marL="114300" lvl="0" indent="-11430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100" b="0" i="0" u="none" strike="noStrike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문해교육</a:t>
                      </a:r>
                      <a:r>
                        <a:rPr sz="11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 </a:t>
                      </a:r>
                      <a:r>
                        <a:rPr sz="1100" b="0" i="0" u="none" strike="noStrike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추진</a:t>
                      </a:r>
                      <a:endParaRPr sz="1100" b="0" i="0" u="none" strike="noStrike" dirty="0">
                        <a:solidFill>
                          <a:srgbClr val="000000"/>
                        </a:solidFill>
                        <a:latin typeface="함초롬돋움"/>
                        <a:ea typeface="함초롬돋움"/>
                        <a:cs typeface="함초롬돋움"/>
                      </a:endParaRP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0" lvl="0" indent="-11430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1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•</a:t>
                      </a:r>
                      <a:r>
                        <a:rPr sz="1100" b="0" i="0" u="none" strike="noStrike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필수</a:t>
                      </a:r>
                      <a:r>
                        <a:rPr sz="11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 </a:t>
                      </a:r>
                      <a:r>
                        <a:rPr sz="1100" b="0" i="0" u="none" strike="noStrike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생활</a:t>
                      </a:r>
                      <a:r>
                        <a:rPr sz="11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 </a:t>
                      </a:r>
                      <a:r>
                        <a:rPr sz="1100" b="0" i="0" u="none" strike="noStrike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문해교육</a:t>
                      </a:r>
                      <a:endParaRPr sz="1100" b="0" i="0" u="none" strike="noStrike" dirty="0">
                        <a:solidFill>
                          <a:srgbClr val="000000"/>
                        </a:solidFill>
                        <a:latin typeface="함초롬돋움"/>
                        <a:ea typeface="함초롬돋움"/>
                        <a:cs typeface="함초롬돋움"/>
                      </a:endParaRPr>
                    </a:p>
                    <a:p>
                      <a:pPr marL="114300" lvl="0" indent="-11430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100" b="0" i="0" u="none" strike="noStrike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발굴・프로그램</a:t>
                      </a:r>
                      <a:r>
                        <a:rPr sz="11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 </a:t>
                      </a:r>
                      <a:r>
                        <a:rPr sz="1100" b="0" i="0" u="none" strike="noStrike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개발</a:t>
                      </a:r>
                      <a:endParaRPr sz="1100" b="0" i="0" u="none" strike="noStrike" dirty="0">
                        <a:solidFill>
                          <a:srgbClr val="000000"/>
                        </a:solidFill>
                        <a:latin typeface="함초롬돋움"/>
                        <a:ea typeface="함초롬돋움"/>
                        <a:cs typeface="함초롬돋움"/>
                      </a:endParaRP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0" lvl="0" indent="-11430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1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•</a:t>
                      </a:r>
                      <a:r>
                        <a:rPr sz="1100" b="0" i="0" u="none" strike="noStrike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디지털배움터</a:t>
                      </a:r>
                      <a:endParaRPr sz="1100" b="0" i="0" u="none" strike="noStrike" dirty="0">
                        <a:solidFill>
                          <a:srgbClr val="000000"/>
                        </a:solidFill>
                        <a:latin typeface="함초롬돋움"/>
                        <a:ea typeface="함초롬돋움"/>
                        <a:cs typeface="함초롬돋움"/>
                      </a:endParaRPr>
                    </a:p>
                    <a:p>
                      <a:pPr marL="114300" lvl="0" indent="-11430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100" b="0" i="0" u="none" strike="noStrike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확대・고도화</a:t>
                      </a:r>
                      <a:endParaRPr sz="1100" b="0" i="0" u="none" strike="noStrike" dirty="0">
                        <a:solidFill>
                          <a:srgbClr val="000000"/>
                        </a:solidFill>
                        <a:latin typeface="함초롬돋움"/>
                        <a:ea typeface="함초롬돋움"/>
                        <a:cs typeface="함초롬돋움"/>
                      </a:endParaRP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49" name="가로 글상자 148"/>
          <p:cNvSpPr txBox="1"/>
          <p:nvPr/>
        </p:nvSpPr>
        <p:spPr>
          <a:xfrm>
            <a:off x="6914391" y="3891859"/>
            <a:ext cx="5152748" cy="321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i="0" u="none" strike="noStrike">
                <a:solidFill>
                  <a:srgbClr val="000000"/>
                </a:solidFill>
                <a:latin typeface="HY그래픽M"/>
                <a:ea typeface="HY그래픽M"/>
                <a:cs typeface="함초롬돋움"/>
              </a:rPr>
              <a:t>&lt; </a:t>
            </a:r>
            <a:r>
              <a:rPr sz="1200" b="1" i="0" u="none" strike="noStrike">
                <a:solidFill>
                  <a:srgbClr val="000000"/>
                </a:solidFill>
                <a:latin typeface="HY그래픽M"/>
                <a:ea typeface="HY그래픽M"/>
                <a:cs typeface="함초롬돋움"/>
              </a:rPr>
              <a:t>성인 문해능력 수준 분포</a:t>
            </a:r>
            <a:r>
              <a:rPr lang="EN-US" sz="1200" b="0" i="0" u="none" strike="noStrike">
                <a:solidFill>
                  <a:srgbClr val="000000"/>
                </a:solidFill>
                <a:latin typeface="HY그래픽M"/>
                <a:ea typeface="HY그래픽M"/>
                <a:cs typeface="함초롬돋움"/>
              </a:rPr>
              <a:t>(</a:t>
            </a:r>
            <a:r>
              <a:rPr sz="1200" b="0" i="0" u="none" strike="noStrike">
                <a:solidFill>
                  <a:srgbClr val="000000"/>
                </a:solidFill>
                <a:latin typeface="HY그래픽M"/>
                <a:ea typeface="HY그래픽M"/>
                <a:cs typeface="함초롬돋움"/>
              </a:rPr>
              <a:t>국가평생교육진흥원</a:t>
            </a:r>
            <a:r>
              <a:rPr lang="EN-US" sz="1200" b="0" i="0" u="none" strike="noStrike">
                <a:solidFill>
                  <a:srgbClr val="000000"/>
                </a:solidFill>
                <a:latin typeface="HY그래픽M"/>
                <a:ea typeface="HY그래픽M"/>
                <a:cs typeface="함초롬돋움"/>
              </a:rPr>
              <a:t>, ’20</a:t>
            </a:r>
            <a:r>
              <a:rPr sz="1200" b="0" i="0" u="none" strike="noStrike">
                <a:solidFill>
                  <a:srgbClr val="000000"/>
                </a:solidFill>
                <a:latin typeface="HY그래픽M"/>
                <a:ea typeface="HY그래픽M"/>
                <a:cs typeface="함초롬돋움"/>
              </a:rPr>
              <a:t>년</a:t>
            </a:r>
            <a:r>
              <a:rPr lang="EN-US" sz="1200" b="0" i="0" u="none" strike="noStrike">
                <a:solidFill>
                  <a:srgbClr val="000000"/>
                </a:solidFill>
                <a:latin typeface="HY그래픽M"/>
                <a:ea typeface="HY그래픽M"/>
                <a:cs typeface="함초롬돋움"/>
              </a:rPr>
              <a:t>)</a:t>
            </a:r>
            <a:r>
              <a:rPr lang="EN-US" sz="1200" b="1" i="0" u="none" strike="noStrike">
                <a:solidFill>
                  <a:srgbClr val="000000"/>
                </a:solidFill>
                <a:latin typeface="HY그래픽M"/>
                <a:ea typeface="HY그래픽M"/>
                <a:cs typeface="함초롬돋움"/>
              </a:rPr>
              <a:t>&gt;</a:t>
            </a:r>
            <a:endParaRPr lang="ko-KR" altLang="en-US" sz="1200">
              <a:latin typeface="HY그래픽M"/>
              <a:ea typeface="HY그래픽M"/>
            </a:endParaRPr>
          </a:p>
        </p:txBody>
      </p:sp>
      <p:graphicFrame>
        <p:nvGraphicFramePr>
          <p:cNvPr id="150" name="표 1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3435912"/>
              </p:ext>
            </p:extLst>
          </p:nvPr>
        </p:nvGraphicFramePr>
        <p:xfrm>
          <a:off x="6998528" y="4295816"/>
          <a:ext cx="5076952" cy="1348170"/>
        </p:xfrm>
        <a:graphic>
          <a:graphicData uri="http://schemas.openxmlformats.org/drawingml/2006/table">
            <a:tbl>
              <a:tblPr firstRow="1" bandRow="1"/>
              <a:tblGrid>
                <a:gridCol w="9615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226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928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4155">
                <a:tc>
                  <a:txBody>
                    <a:bodyPr/>
                    <a:lstStyle/>
                    <a:p>
                      <a:pPr lvl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100" b="1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구분</a:t>
                      </a:r>
                    </a:p>
                  </a:txBody>
                  <a:tcPr anchor="ctr"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D4E9E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100" b="1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수준</a:t>
                      </a:r>
                    </a:p>
                  </a:txBody>
                  <a:tcPr anchor="ctr"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D4E9E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100" b="1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추정인구</a:t>
                      </a:r>
                    </a:p>
                  </a:txBody>
                  <a:tcPr anchor="ctr"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D4E9E2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3456">
                <a:tc>
                  <a:txBody>
                    <a:bodyPr/>
                    <a:lstStyle/>
                    <a:p>
                      <a:pPr lv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100" b="0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비문해자</a:t>
                      </a:r>
                    </a:p>
                  </a:txBody>
                  <a:tcPr anchor="ctr"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100" b="1" i="0" u="none" strike="noStrike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기본적인</a:t>
                      </a:r>
                      <a:r>
                        <a:rPr sz="1100" b="1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 </a:t>
                      </a:r>
                      <a:r>
                        <a:rPr sz="1100" b="1" i="0" u="none" strike="noStrike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읽기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, </a:t>
                      </a:r>
                      <a:r>
                        <a:rPr sz="1100" b="1" i="0" u="none" strike="noStrike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쓰기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, </a:t>
                      </a:r>
                      <a:r>
                        <a:rPr sz="1100" b="1" i="0" u="none" strike="noStrike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셈하기</a:t>
                      </a:r>
                      <a:r>
                        <a:rPr sz="1100" b="1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 </a:t>
                      </a:r>
                      <a:r>
                        <a:rPr sz="1100" b="1" i="0" u="none" strike="noStrike" dirty="0" err="1">
                          <a:solidFill>
                            <a:srgbClr val="289B6E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불가</a:t>
                      </a:r>
                      <a:endParaRPr sz="1100" b="1" i="0" u="none" strike="noStrike" dirty="0">
                        <a:solidFill>
                          <a:srgbClr val="289B6E"/>
                        </a:solidFill>
                        <a:latin typeface="함초롬돋움"/>
                        <a:ea typeface="함초롬돋움"/>
                        <a:cs typeface="함초롬돋움"/>
                      </a:endParaRPr>
                    </a:p>
                    <a:p>
                      <a:pPr lv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(</a:t>
                      </a:r>
                      <a:r>
                        <a:rPr sz="1100" b="0" i="0" u="none" strike="noStrike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초등</a:t>
                      </a:r>
                      <a:r>
                        <a:rPr sz="11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1~2</a:t>
                      </a:r>
                      <a:r>
                        <a:rPr sz="11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학년 </a:t>
                      </a:r>
                      <a:r>
                        <a:rPr sz="1100" b="0" i="0" u="none" strike="noStrike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학습</a:t>
                      </a:r>
                      <a:r>
                        <a:rPr sz="11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 </a:t>
                      </a:r>
                      <a:r>
                        <a:rPr sz="1100" b="0" i="0" u="none" strike="noStrike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필요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)</a:t>
                      </a:r>
                    </a:p>
                  </a:txBody>
                  <a:tcPr anchor="ctr"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1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약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200</a:t>
                      </a:r>
                      <a:r>
                        <a:rPr sz="11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만명</a:t>
                      </a:r>
                    </a:p>
                    <a:p>
                      <a:pPr lv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(</a:t>
                      </a:r>
                      <a:r>
                        <a:rPr sz="11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총 </a:t>
                      </a:r>
                      <a:r>
                        <a:rPr sz="1100" b="0" i="0" u="none" strike="noStrike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인구의</a:t>
                      </a:r>
                      <a:r>
                        <a:rPr sz="11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4.5%)</a:t>
                      </a:r>
                    </a:p>
                  </a:txBody>
                  <a:tcPr anchor="ctr"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3456">
                <a:tc>
                  <a:txBody>
                    <a:bodyPr/>
                    <a:lstStyle/>
                    <a:p>
                      <a:pPr lv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100" b="0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저문해자</a:t>
                      </a:r>
                    </a:p>
                  </a:txBody>
                  <a:tcPr anchor="ctr"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100" b="1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읽기</a:t>
                      </a: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, </a:t>
                      </a:r>
                      <a:r>
                        <a:rPr sz="1100" b="1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쓰기</a:t>
                      </a: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, </a:t>
                      </a:r>
                      <a:r>
                        <a:rPr sz="1100" b="1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셈하기 생활 활용 </a:t>
                      </a:r>
                      <a:r>
                        <a:rPr sz="1100" b="1" i="0" u="none" strike="noStrike">
                          <a:solidFill>
                            <a:srgbClr val="289B6E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미흡</a:t>
                      </a:r>
                    </a:p>
                    <a:p>
                      <a:pPr lv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(</a:t>
                      </a:r>
                      <a:r>
                        <a:rPr sz="1100" b="0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초등 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3~6</a:t>
                      </a:r>
                      <a:r>
                        <a:rPr sz="1100" b="0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학년 학습 필요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)</a:t>
                      </a:r>
                    </a:p>
                  </a:txBody>
                  <a:tcPr anchor="ctr"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1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약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185</a:t>
                      </a:r>
                      <a:r>
                        <a:rPr sz="11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만명</a:t>
                      </a:r>
                    </a:p>
                    <a:p>
                      <a:pPr lv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(</a:t>
                      </a:r>
                      <a:r>
                        <a:rPr sz="11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총 </a:t>
                      </a:r>
                      <a:r>
                        <a:rPr sz="1100" b="0" i="0" u="none" strike="noStrike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인구의</a:t>
                      </a:r>
                      <a:r>
                        <a:rPr sz="11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4.2%)</a:t>
                      </a:r>
                    </a:p>
                  </a:txBody>
                  <a:tcPr anchor="ctr"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CE8C486B-EF4C-272D-1310-B19520C46FE4}"/>
              </a:ext>
            </a:extLst>
          </p:cNvPr>
          <p:cNvSpPr txBox="1"/>
          <p:nvPr/>
        </p:nvSpPr>
        <p:spPr>
          <a:xfrm>
            <a:off x="236737" y="777656"/>
            <a:ext cx="11413725" cy="22970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81000" lvl="0" indent="-3810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 </a:t>
            </a:r>
            <a:r>
              <a:rPr lang="ko-KR" altLang="en-US" b="1" i="0" u="none" strike="noStrike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성인문해교육 지속 확대 및 다양화</a:t>
            </a:r>
          </a:p>
          <a:p>
            <a:pPr marL="228480" lvl="0" indent="-22848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문해교육 지원대상을 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비문해자에서 </a:t>
            </a:r>
            <a:r>
              <a:rPr lang="ko-KR" altLang="en-US"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저문해자까지</a:t>
            </a:r>
            <a:r>
              <a:rPr lang="ko-KR" altLang="en-US"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지속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확대하고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가정 내에서도 활용할 수 있는 교육자료 등 개발 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* 지원인원 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: (’23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년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) 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약 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8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만명 → 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(’27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년 목표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) 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약 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20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만명</a:t>
            </a:r>
            <a:endParaRPr lang="ko-KR" altLang="en-US"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228480" lvl="0" indent="-22848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맞춤형 문해교육 프로그램 개발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국민 성인문해 능력조사 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실시                             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* 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외국의 성인문해교육</a:t>
            </a:r>
            <a:endParaRPr lang="ko-KR" altLang="en-US"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228480" lvl="0" indent="-22848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문자해득에서 국민 기초생활능력 향상을 위한 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생활 문해교육까지 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확장</a:t>
            </a:r>
          </a:p>
          <a:p>
            <a:pPr marL="231189" lvl="0" indent="-231189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- 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우리사회의 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필수 생활 문해교육을 발굴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하고 관련 프로그램 개발 추진</a:t>
            </a:r>
            <a:endParaRPr lang="ko-KR" altLang="en-US"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2CCC7E-F72C-9602-E5CB-004E8B60BED9}"/>
              </a:ext>
            </a:extLst>
          </p:cNvPr>
          <p:cNvSpPr txBox="1"/>
          <p:nvPr/>
        </p:nvSpPr>
        <p:spPr>
          <a:xfrm>
            <a:off x="270587" y="136525"/>
            <a:ext cx="69233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dirty="0">
                <a:solidFill>
                  <a:srgbClr val="002060"/>
                </a:solidFill>
                <a:latin typeface="나눔고딕 ExtraBold"/>
                <a:ea typeface="나눔고딕 ExtraBold"/>
              </a:rPr>
              <a:t>3.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평생교육 정책변화 검토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직선 연결선 24"/>
          <p:cNvCxnSpPr/>
          <p:nvPr/>
        </p:nvCxnSpPr>
        <p:spPr>
          <a:xfrm flipV="1">
            <a:off x="18662" y="541238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직사각형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3</a:t>
            </a:fld>
            <a:endParaRPr lang="en-US" altLang="en-US" dirty="0"/>
          </a:p>
        </p:txBody>
      </p:sp>
      <p:sp>
        <p:nvSpPr>
          <p:cNvPr id="3" name="대각선 방향의 모서리가 잘린 사각형 5">
            <a:extLst>
              <a:ext uri="{FF2B5EF4-FFF2-40B4-BE49-F238E27FC236}">
                <a16:creationId xmlns:a16="http://schemas.microsoft.com/office/drawing/2014/main" id="{62E7B584-DCF9-85B9-95B0-C6267109FD47}"/>
              </a:ext>
            </a:extLst>
          </p:cNvPr>
          <p:cNvSpPr/>
          <p:nvPr/>
        </p:nvSpPr>
        <p:spPr>
          <a:xfrm>
            <a:off x="569535" y="2012668"/>
            <a:ext cx="4814228" cy="624899"/>
          </a:xfrm>
          <a:prstGeom prst="snip2Diag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b="1" dirty="0">
                <a:solidFill>
                  <a:schemeClr val="tx1"/>
                </a:solidFill>
              </a:rPr>
              <a:t>01  </a:t>
            </a:r>
            <a:r>
              <a:rPr lang="ko-KR" altLang="en-US" b="1" dirty="0">
                <a:solidFill>
                  <a:schemeClr val="tx1"/>
                </a:solidFill>
              </a:rPr>
              <a:t>연구용역 과업 개요                      </a:t>
            </a:r>
            <a:r>
              <a:rPr lang="en-US" altLang="ko-KR" b="1" dirty="0">
                <a:solidFill>
                  <a:schemeClr val="tx1"/>
                </a:solidFill>
              </a:rPr>
              <a:t>4p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4" name="대각선 방향의 모서리가 잘린 사각형 6">
            <a:extLst>
              <a:ext uri="{FF2B5EF4-FFF2-40B4-BE49-F238E27FC236}">
                <a16:creationId xmlns:a16="http://schemas.microsoft.com/office/drawing/2014/main" id="{FFAA943B-9C8C-732E-2257-DBA7FD1F1319}"/>
              </a:ext>
            </a:extLst>
          </p:cNvPr>
          <p:cNvSpPr/>
          <p:nvPr/>
        </p:nvSpPr>
        <p:spPr>
          <a:xfrm>
            <a:off x="569535" y="2832147"/>
            <a:ext cx="4814228" cy="624899"/>
          </a:xfrm>
          <a:prstGeom prst="snip2Diag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b="1" dirty="0">
                <a:solidFill>
                  <a:schemeClr val="tx1"/>
                </a:solidFill>
              </a:rPr>
              <a:t>02  </a:t>
            </a:r>
            <a:r>
              <a:rPr lang="ko-KR" altLang="en-US" b="1" dirty="0">
                <a:solidFill>
                  <a:schemeClr val="tx1"/>
                </a:solidFill>
              </a:rPr>
              <a:t>평생학습 정책 및 필요성               </a:t>
            </a:r>
            <a:r>
              <a:rPr lang="en-US" altLang="ko-KR" b="1" dirty="0">
                <a:solidFill>
                  <a:schemeClr val="tx1"/>
                </a:solidFill>
              </a:rPr>
              <a:t>5p</a:t>
            </a:r>
            <a:r>
              <a:rPr lang="ko-KR" altLang="en-US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대각선 방향의 모서리가 잘린 사각형 7">
            <a:extLst>
              <a:ext uri="{FF2B5EF4-FFF2-40B4-BE49-F238E27FC236}">
                <a16:creationId xmlns:a16="http://schemas.microsoft.com/office/drawing/2014/main" id="{0FCB5B92-6574-FCD1-4898-0C923F5C941F}"/>
              </a:ext>
            </a:extLst>
          </p:cNvPr>
          <p:cNvSpPr/>
          <p:nvPr/>
        </p:nvSpPr>
        <p:spPr>
          <a:xfrm>
            <a:off x="569534" y="941348"/>
            <a:ext cx="10959255" cy="774210"/>
          </a:xfrm>
          <a:prstGeom prst="snip2DiagRect">
            <a:avLst/>
          </a:prstGeom>
          <a:solidFill>
            <a:srgbClr val="33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b="1" dirty="0">
                <a:latin typeface="Bodoni MT Black" panose="02070A03080606020203" pitchFamily="18" charset="0"/>
              </a:rPr>
              <a:t>목   차</a:t>
            </a:r>
            <a:endParaRPr lang="ko-KR" altLang="en-US" sz="2200" b="1" dirty="0"/>
          </a:p>
        </p:txBody>
      </p:sp>
      <p:sp>
        <p:nvSpPr>
          <p:cNvPr id="6" name="대각선 방향의 모서리가 잘린 사각형 5">
            <a:extLst>
              <a:ext uri="{FF2B5EF4-FFF2-40B4-BE49-F238E27FC236}">
                <a16:creationId xmlns:a16="http://schemas.microsoft.com/office/drawing/2014/main" id="{DA7FDC14-34B0-8017-3637-A35F5B085ED6}"/>
              </a:ext>
            </a:extLst>
          </p:cNvPr>
          <p:cNvSpPr/>
          <p:nvPr/>
        </p:nvSpPr>
        <p:spPr>
          <a:xfrm>
            <a:off x="569534" y="3651626"/>
            <a:ext cx="4814229" cy="624899"/>
          </a:xfrm>
          <a:prstGeom prst="snip2Diag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b="1" dirty="0">
                <a:solidFill>
                  <a:schemeClr val="tx1"/>
                </a:solidFill>
              </a:rPr>
              <a:t>03  </a:t>
            </a:r>
            <a:r>
              <a:rPr lang="ko-KR" altLang="en-US" b="1" dirty="0">
                <a:solidFill>
                  <a:schemeClr val="tx1"/>
                </a:solidFill>
              </a:rPr>
              <a:t>평생교육 정책변화 검토               </a:t>
            </a:r>
            <a:r>
              <a:rPr lang="en-US" altLang="ko-KR" b="1" dirty="0">
                <a:solidFill>
                  <a:schemeClr val="tx1"/>
                </a:solidFill>
              </a:rPr>
              <a:t>13p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7" name="대각선 방향의 모서리가 잘린 사각형 6">
            <a:extLst>
              <a:ext uri="{FF2B5EF4-FFF2-40B4-BE49-F238E27FC236}">
                <a16:creationId xmlns:a16="http://schemas.microsoft.com/office/drawing/2014/main" id="{427178C9-6462-91C1-5EB1-8145BCAE8A24}"/>
              </a:ext>
            </a:extLst>
          </p:cNvPr>
          <p:cNvSpPr/>
          <p:nvPr/>
        </p:nvSpPr>
        <p:spPr>
          <a:xfrm>
            <a:off x="569534" y="4471105"/>
            <a:ext cx="4814229" cy="624899"/>
          </a:xfrm>
          <a:prstGeom prst="snip2Diag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b="1" dirty="0">
                <a:solidFill>
                  <a:schemeClr val="tx1"/>
                </a:solidFill>
              </a:rPr>
              <a:t>04 </a:t>
            </a:r>
            <a:r>
              <a:rPr lang="ko-KR" altLang="en-US" b="1" dirty="0">
                <a:solidFill>
                  <a:schemeClr val="tx1"/>
                </a:solidFill>
              </a:rPr>
              <a:t>목포시 평생학습 추진현황             </a:t>
            </a:r>
            <a:r>
              <a:rPr lang="en-US" altLang="ko-KR" b="1" dirty="0">
                <a:solidFill>
                  <a:schemeClr val="tx1"/>
                </a:solidFill>
              </a:rPr>
              <a:t>36p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8" name="대각선 방향의 모서리가 잘린 사각형 6">
            <a:extLst>
              <a:ext uri="{FF2B5EF4-FFF2-40B4-BE49-F238E27FC236}">
                <a16:creationId xmlns:a16="http://schemas.microsoft.com/office/drawing/2014/main" id="{9C7BCFA1-C5EA-EEEF-8046-B612E2D26768}"/>
              </a:ext>
            </a:extLst>
          </p:cNvPr>
          <p:cNvSpPr/>
          <p:nvPr/>
        </p:nvSpPr>
        <p:spPr>
          <a:xfrm>
            <a:off x="5654351" y="2012668"/>
            <a:ext cx="5874438" cy="624899"/>
          </a:xfrm>
          <a:prstGeom prst="snip2Diag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b="1" dirty="0">
                <a:solidFill>
                  <a:schemeClr val="tx1"/>
                </a:solidFill>
              </a:rPr>
              <a:t>06  </a:t>
            </a:r>
            <a:r>
              <a:rPr lang="ko-KR" altLang="en-US" b="1" dirty="0">
                <a:solidFill>
                  <a:schemeClr val="tx1"/>
                </a:solidFill>
              </a:rPr>
              <a:t>목포시 평생학습관 후보지 평가                  </a:t>
            </a:r>
            <a:r>
              <a:rPr lang="en-US" altLang="ko-KR" b="1" dirty="0">
                <a:solidFill>
                  <a:schemeClr val="tx1"/>
                </a:solidFill>
              </a:rPr>
              <a:t>65p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10" name="대각선 방향의 모서리가 잘린 사각형 5">
            <a:extLst>
              <a:ext uri="{FF2B5EF4-FFF2-40B4-BE49-F238E27FC236}">
                <a16:creationId xmlns:a16="http://schemas.microsoft.com/office/drawing/2014/main" id="{DDA912E8-121E-83C1-6DBD-EC6B27AD1F14}"/>
              </a:ext>
            </a:extLst>
          </p:cNvPr>
          <p:cNvSpPr/>
          <p:nvPr/>
        </p:nvSpPr>
        <p:spPr>
          <a:xfrm>
            <a:off x="5654351" y="2832147"/>
            <a:ext cx="5874438" cy="624899"/>
          </a:xfrm>
          <a:prstGeom prst="snip2Diag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b="1" dirty="0">
                <a:solidFill>
                  <a:schemeClr val="tx1"/>
                </a:solidFill>
              </a:rPr>
              <a:t>07 </a:t>
            </a:r>
            <a:r>
              <a:rPr lang="ko-KR" altLang="en-US" b="1" dirty="0">
                <a:solidFill>
                  <a:schemeClr val="tx1"/>
                </a:solidFill>
              </a:rPr>
              <a:t>국내 외 사례분석                                     </a:t>
            </a:r>
            <a:r>
              <a:rPr lang="en-US" altLang="ko-KR" b="1" dirty="0">
                <a:solidFill>
                  <a:schemeClr val="tx1"/>
                </a:solidFill>
              </a:rPr>
              <a:t>69p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11" name="대각선 방향의 모서리가 잘린 사각형 6">
            <a:extLst>
              <a:ext uri="{FF2B5EF4-FFF2-40B4-BE49-F238E27FC236}">
                <a16:creationId xmlns:a16="http://schemas.microsoft.com/office/drawing/2014/main" id="{0AA648C3-0482-6D1B-A698-D9A860CC024C}"/>
              </a:ext>
            </a:extLst>
          </p:cNvPr>
          <p:cNvSpPr/>
          <p:nvPr/>
        </p:nvSpPr>
        <p:spPr>
          <a:xfrm>
            <a:off x="5654350" y="3649424"/>
            <a:ext cx="5874438" cy="624899"/>
          </a:xfrm>
          <a:prstGeom prst="snip2Diag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b="1" dirty="0">
                <a:solidFill>
                  <a:schemeClr val="tx1"/>
                </a:solidFill>
              </a:rPr>
              <a:t>08 </a:t>
            </a:r>
            <a:r>
              <a:rPr lang="ko-KR" altLang="en-US" b="1" dirty="0">
                <a:solidFill>
                  <a:schemeClr val="tx1"/>
                </a:solidFill>
              </a:rPr>
              <a:t>목포시 평생학습관 운영체계 및 방안            </a:t>
            </a:r>
            <a:r>
              <a:rPr lang="en-US" altLang="ko-KR" b="1" dirty="0">
                <a:solidFill>
                  <a:schemeClr val="tx1"/>
                </a:solidFill>
              </a:rPr>
              <a:t>89p  </a:t>
            </a:r>
            <a:r>
              <a:rPr lang="ko-KR" altLang="en-US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9" name="대각선 방향의 모서리가 잘린 사각형 5">
            <a:extLst>
              <a:ext uri="{FF2B5EF4-FFF2-40B4-BE49-F238E27FC236}">
                <a16:creationId xmlns:a16="http://schemas.microsoft.com/office/drawing/2014/main" id="{072D185A-611C-2D33-2324-BCBA3D611AD4}"/>
              </a:ext>
            </a:extLst>
          </p:cNvPr>
          <p:cNvSpPr/>
          <p:nvPr/>
        </p:nvSpPr>
        <p:spPr>
          <a:xfrm>
            <a:off x="569535" y="5290584"/>
            <a:ext cx="4814228" cy="624899"/>
          </a:xfrm>
          <a:prstGeom prst="snip2Diag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b="1" dirty="0">
                <a:solidFill>
                  <a:schemeClr val="tx1"/>
                </a:solidFill>
              </a:rPr>
              <a:t>05 </a:t>
            </a:r>
            <a:r>
              <a:rPr lang="ko-KR" altLang="en-US" b="1" dirty="0">
                <a:solidFill>
                  <a:schemeClr val="tx1"/>
                </a:solidFill>
              </a:rPr>
              <a:t>집단심층면접 조사결과 분석          </a:t>
            </a:r>
            <a:r>
              <a:rPr lang="en-US" altLang="ko-KR" b="1" dirty="0">
                <a:solidFill>
                  <a:schemeClr val="tx1"/>
                </a:solidFill>
              </a:rPr>
              <a:t>48p</a:t>
            </a:r>
            <a:r>
              <a:rPr lang="ko-KR" altLang="en-US" b="1" dirty="0">
                <a:solidFill>
                  <a:schemeClr val="tx1"/>
                </a:solidFill>
              </a:rPr>
              <a:t> </a:t>
            </a:r>
            <a:r>
              <a:rPr lang="en-US" altLang="ko-KR" b="1" dirty="0">
                <a:solidFill>
                  <a:schemeClr val="tx1"/>
                </a:solidFill>
              </a:rPr>
              <a:t>  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12" name="대각선 방향의 모서리가 잘린 사각형 5">
            <a:extLst>
              <a:ext uri="{FF2B5EF4-FFF2-40B4-BE49-F238E27FC236}">
                <a16:creationId xmlns:a16="http://schemas.microsoft.com/office/drawing/2014/main" id="{D820B971-8E1E-CE86-897E-26DA54FAB306}"/>
              </a:ext>
            </a:extLst>
          </p:cNvPr>
          <p:cNvSpPr/>
          <p:nvPr/>
        </p:nvSpPr>
        <p:spPr>
          <a:xfrm>
            <a:off x="5654350" y="4466701"/>
            <a:ext cx="5874440" cy="624899"/>
          </a:xfrm>
          <a:prstGeom prst="snip2Diag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b="1" dirty="0">
                <a:solidFill>
                  <a:schemeClr val="tx1"/>
                </a:solidFill>
              </a:rPr>
              <a:t>09 </a:t>
            </a:r>
            <a:r>
              <a:rPr lang="ko-KR" altLang="en-US" b="1" dirty="0">
                <a:solidFill>
                  <a:schemeClr val="tx1"/>
                </a:solidFill>
              </a:rPr>
              <a:t>목포시 평생학습관 운영예산 및 교육과정     </a:t>
            </a:r>
            <a:r>
              <a:rPr lang="en-US" altLang="ko-KR" b="1" dirty="0">
                <a:solidFill>
                  <a:schemeClr val="tx1"/>
                </a:solidFill>
              </a:rPr>
              <a:t>109p  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13" name="대각선 방향의 모서리가 잘린 사각형 6">
            <a:extLst>
              <a:ext uri="{FF2B5EF4-FFF2-40B4-BE49-F238E27FC236}">
                <a16:creationId xmlns:a16="http://schemas.microsoft.com/office/drawing/2014/main" id="{ACDE8502-55E6-DF7E-0BC1-2323FA8A09A1}"/>
              </a:ext>
            </a:extLst>
          </p:cNvPr>
          <p:cNvSpPr/>
          <p:nvPr/>
        </p:nvSpPr>
        <p:spPr>
          <a:xfrm>
            <a:off x="5654351" y="5288657"/>
            <a:ext cx="5840594" cy="624899"/>
          </a:xfrm>
          <a:prstGeom prst="snip2Diag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b="1" dirty="0">
                <a:solidFill>
                  <a:schemeClr val="tx1"/>
                </a:solidFill>
              </a:rPr>
              <a:t>10 </a:t>
            </a:r>
            <a:r>
              <a:rPr lang="ko-KR" altLang="en-US" b="1" dirty="0">
                <a:solidFill>
                  <a:schemeClr val="tx1"/>
                </a:solidFill>
              </a:rPr>
              <a:t>향후 일정                                             </a:t>
            </a:r>
            <a:r>
              <a:rPr lang="en-US" altLang="ko-KR" b="1" dirty="0">
                <a:solidFill>
                  <a:schemeClr val="tx1"/>
                </a:solidFill>
              </a:rPr>
              <a:t>121p  </a:t>
            </a:r>
            <a:r>
              <a:rPr lang="ko-KR" altLang="en-US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4" name="직사각형 17">
            <a:extLst>
              <a:ext uri="{FF2B5EF4-FFF2-40B4-BE49-F238E27FC236}">
                <a16:creationId xmlns:a16="http://schemas.microsoft.com/office/drawing/2014/main" id="{2DD57EFB-2F4A-41F7-2D86-7B663B7E7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>
              <a:defRPr/>
            </a:pPr>
            <a:r>
              <a:rPr lang="ko-KR" altLang="en-US" b="1" dirty="0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cxnSp>
        <p:nvCxnSpPr>
          <p:cNvPr id="15" name="직선 연결선 14">
            <a:extLst>
              <a:ext uri="{FF2B5EF4-FFF2-40B4-BE49-F238E27FC236}">
                <a16:creationId xmlns:a16="http://schemas.microsoft.com/office/drawing/2014/main" id="{9462ABB0-C8BD-BD44-E987-56F6A054CC23}"/>
              </a:ext>
            </a:extLst>
          </p:cNvPr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81239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30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53" name="가로 글상자 52"/>
          <p:cNvSpPr txBox="1"/>
          <p:nvPr/>
        </p:nvSpPr>
        <p:spPr>
          <a:xfrm>
            <a:off x="236737" y="777656"/>
            <a:ext cx="6096000" cy="5158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0" lvl="0" indent="-381000" algn="just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ko-KR" altLang="en-US" b="1" i="0" u="none" strike="noStrike">
              <a:solidFill>
                <a:srgbClr val="000000"/>
              </a:solidFill>
              <a:latin typeface="HY그래픽M"/>
              <a:ea typeface="HY그래픽M"/>
              <a:cs typeface="HY헤드라인M"/>
            </a:endParaRPr>
          </a:p>
        </p:txBody>
      </p:sp>
      <p:sp>
        <p:nvSpPr>
          <p:cNvPr id="56" name="가로 글상자 55"/>
          <p:cNvSpPr txBox="1"/>
          <p:nvPr/>
        </p:nvSpPr>
        <p:spPr>
          <a:xfrm>
            <a:off x="389137" y="930056"/>
            <a:ext cx="6096000" cy="5158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0" lvl="0" indent="-381000" algn="just" defTabSz="914400" rtl="0" eaLnBrk="1" latinLnBrk="1" hangingPunct="1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1" i="0" u="none" strike="noStrike" kern="1200" cap="none" spc="0" normalizeH="0" baseline="0">
              <a:solidFill>
                <a:srgbClr val="000000"/>
              </a:solidFill>
              <a:latin typeface="HY그래픽M"/>
              <a:ea typeface="HY그래픽M"/>
              <a:cs typeface="HY헤드라인M"/>
            </a:endParaRPr>
          </a:p>
        </p:txBody>
      </p:sp>
      <p:sp>
        <p:nvSpPr>
          <p:cNvPr id="68" name="가로 글상자 67"/>
          <p:cNvSpPr txBox="1"/>
          <p:nvPr/>
        </p:nvSpPr>
        <p:spPr>
          <a:xfrm>
            <a:off x="121964" y="845356"/>
            <a:ext cx="11833298" cy="2250873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marL="381000" lvl="0" indent="-3810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</a:t>
            </a:r>
            <a:r>
              <a:rPr lang="ko-KR" altLang="en-US" b="1" i="0" u="none" strike="noStrike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spc="-3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북한이탈주민</a:t>
            </a:r>
            <a:r>
              <a:rPr lang="EN-US" b="1" i="0" u="none" strike="noStrike" spc="-3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, </a:t>
            </a:r>
            <a:r>
              <a:rPr b="1" i="0" u="none" strike="noStrike" spc="-3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재외동포</a:t>
            </a:r>
            <a:r>
              <a:rPr lang="EN-US" b="1" i="0" u="none" strike="noStrike" spc="-3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, </a:t>
            </a:r>
            <a:r>
              <a:rPr b="1" i="0" u="none" strike="noStrike" spc="-3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다문화가족의</a:t>
            </a:r>
            <a:r>
              <a:rPr b="1" i="0" u="none" strike="noStrike" spc="-3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spc="-3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평생학습</a:t>
            </a:r>
            <a:r>
              <a:rPr b="1" i="0" u="none" strike="noStrike" spc="-3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spc="-3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지원</a:t>
            </a:r>
            <a:r>
              <a:rPr b="1" i="0" u="none" strike="noStrike" spc="-3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spc="-3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강화</a:t>
            </a:r>
            <a:endParaRPr sz="1600" b="1" i="0" u="none" strike="noStrike" spc="-3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  <a:p>
            <a:pPr marL="228480" lvl="0" indent="-22848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지자체와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대학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등을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연계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하여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북한이탈주민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재외동포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다문화가족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등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평생학습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지원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고도화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228480" lvl="0" indent="-22848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한국사회에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대한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적응력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향상이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가족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단위로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이루어질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수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있도록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학부모</a:t>
            </a:r>
            <a:r>
              <a:rPr lang="EN-US"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·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학생을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함께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지원하는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평생학습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프로그램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개발</a:t>
            </a:r>
            <a:endParaRPr lang="EN-US"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I Poppy"/>
            </a:endParaRPr>
          </a:p>
          <a:p>
            <a:pPr marL="228480" lvl="0" indent="-22848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K-MOOC 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등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온라인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콘텐츠에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외국어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자막</a:t>
            </a:r>
            <a:r>
              <a:rPr lang="EN-US"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·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더빙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서비스를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제공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635000" lvl="0" indent="-6350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* AI </a:t>
            </a:r>
            <a:r>
              <a:rPr sz="14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기반</a:t>
            </a:r>
            <a:r>
              <a:rPr sz="14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4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외국어</a:t>
            </a:r>
            <a:r>
              <a:rPr sz="14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4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자동</a:t>
            </a:r>
            <a:r>
              <a:rPr sz="14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4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통・번역</a:t>
            </a:r>
            <a:r>
              <a:rPr sz="14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4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시스템</a:t>
            </a:r>
            <a:r>
              <a:rPr sz="14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4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도입으로</a:t>
            </a:r>
            <a:r>
              <a:rPr sz="14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4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외국어</a:t>
            </a:r>
            <a:r>
              <a:rPr sz="14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4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지원</a:t>
            </a:r>
            <a:r>
              <a:rPr sz="14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4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대폭</a:t>
            </a:r>
            <a:r>
              <a:rPr sz="14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4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강화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함초롬돋움"/>
            </a:endParaRPr>
          </a:p>
          <a:p>
            <a:pPr marL="228480" lvl="0" indent="-22848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spc="-2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평생학습센터</a:t>
            </a:r>
            <a:r>
              <a:rPr lang="EN-US" sz="1600" b="0" i="0" u="none" strike="noStrike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</a:t>
            </a:r>
            <a:r>
              <a:rPr sz="1600" b="0" i="0" u="none" strike="noStrike" spc="-2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도서관</a:t>
            </a:r>
            <a:r>
              <a:rPr sz="1600" b="0" i="0" u="none" strike="noStrike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2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등에서</a:t>
            </a:r>
            <a:r>
              <a:rPr sz="1600" b="0" i="0" u="none" strike="noStrike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2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북한이탈주민</a:t>
            </a:r>
            <a:r>
              <a:rPr lang="EN-US" sz="1600" b="0" i="0" u="none" strike="noStrike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</a:t>
            </a:r>
            <a:r>
              <a:rPr sz="1600" b="0" i="0" u="none" strike="noStrike" spc="-2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다문화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가족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등을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위한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전담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평생학습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제공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</p:txBody>
      </p:sp>
      <p:sp>
        <p:nvSpPr>
          <p:cNvPr id="155" name="가로 글상자 154"/>
          <p:cNvSpPr txBox="1"/>
          <p:nvPr/>
        </p:nvSpPr>
        <p:spPr>
          <a:xfrm>
            <a:off x="8235888" y="3103721"/>
            <a:ext cx="3719374" cy="3252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i="0" u="none" strike="noStrike" dirty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&lt; </a:t>
            </a:r>
            <a:r>
              <a:rPr sz="1200" b="1" i="0" u="none" strike="noStrike" dirty="0" err="1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북한이탈주민</a:t>
            </a:r>
            <a:r>
              <a:rPr lang="EN-US" sz="1200" b="1" i="0" u="none" strike="noStrike" dirty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, </a:t>
            </a:r>
            <a:r>
              <a:rPr sz="1200" b="1" i="0" u="none" strike="noStrike" dirty="0" err="1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재외동포</a:t>
            </a:r>
            <a:r>
              <a:rPr lang="EN-US" sz="1200" b="1" i="0" u="none" strike="noStrike" dirty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, </a:t>
            </a:r>
            <a:r>
              <a:rPr sz="1200" b="1" i="0" u="none" strike="noStrike" dirty="0" err="1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다문화가족</a:t>
            </a:r>
            <a:r>
              <a:rPr sz="1200" b="1" i="0" u="none" strike="noStrike" dirty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 수 </a:t>
            </a:r>
            <a:r>
              <a:rPr sz="1200" b="1" i="0" u="none" strike="noStrike" dirty="0" err="1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현황</a:t>
            </a:r>
            <a:r>
              <a:rPr lang="en-US" altLang="ko-KR" sz="1200" b="1" i="0" u="none" strike="noStrike" dirty="0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&gt;</a:t>
            </a:r>
          </a:p>
        </p:txBody>
      </p:sp>
      <p:graphicFrame>
        <p:nvGraphicFramePr>
          <p:cNvPr id="156" name="표 155"/>
          <p:cNvGraphicFramePr>
            <a:graphicFrameLocks noGrp="1"/>
          </p:cNvGraphicFramePr>
          <p:nvPr/>
        </p:nvGraphicFramePr>
        <p:xfrm>
          <a:off x="7389845" y="3446813"/>
          <a:ext cx="4565418" cy="1164082"/>
        </p:xfrm>
        <a:graphic>
          <a:graphicData uri="http://schemas.openxmlformats.org/drawingml/2006/table">
            <a:tbl>
              <a:tblPr firstRow="1" bandRow="1"/>
              <a:tblGrid>
                <a:gridCol w="15218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18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18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3061">
                <a:tc>
                  <a:txBody>
                    <a:bodyPr/>
                    <a:lstStyle/>
                    <a:p>
                      <a:pPr lvl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100" b="1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북한이탈주민 수</a:t>
                      </a:r>
                    </a:p>
                    <a:p>
                      <a:pPr lv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(’22.6</a:t>
                      </a:r>
                      <a:r>
                        <a:rPr sz="900" b="0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월 기준</a:t>
                      </a: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)</a:t>
                      </a:r>
                    </a:p>
                  </a:txBody>
                  <a:tcPr anchor="ctr">
                    <a:lnL w="0">
                      <a:noFill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D4E9E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100" b="1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재외동포 수</a:t>
                      </a:r>
                    </a:p>
                    <a:p>
                      <a:pPr lv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(’20</a:t>
                      </a:r>
                      <a:r>
                        <a:rPr sz="900" b="0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년 기준</a:t>
                      </a: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)</a:t>
                      </a:r>
                    </a:p>
                  </a:txBody>
                  <a:tcPr anchor="ctr"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D4E9E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100" b="1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다문화가족 수</a:t>
                      </a:r>
                    </a:p>
                    <a:p>
                      <a:pPr lv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(’21</a:t>
                      </a:r>
                      <a:r>
                        <a:rPr sz="900" b="0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년 기준</a:t>
                      </a: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)</a:t>
                      </a:r>
                    </a:p>
                  </a:txBody>
                  <a:tcPr anchor="ctr"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0">
                      <a:noFill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D4E9E2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5824">
                <a:tc>
                  <a:txBody>
                    <a:bodyPr/>
                    <a:lstStyle/>
                    <a:p>
                      <a:pPr lv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33,834</a:t>
                      </a:r>
                      <a:r>
                        <a:rPr sz="11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명</a:t>
                      </a:r>
                    </a:p>
                    <a:p>
                      <a:pPr lv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(</a:t>
                      </a:r>
                      <a:r>
                        <a:rPr sz="900" b="0" i="0" u="none" strike="noStrike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남성</a:t>
                      </a:r>
                      <a:r>
                        <a:rPr sz="9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 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28%, </a:t>
                      </a:r>
                      <a:r>
                        <a:rPr sz="900" b="0" i="0" u="none" strike="noStrike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여성</a:t>
                      </a:r>
                      <a:r>
                        <a:rPr sz="9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 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72%)</a:t>
                      </a:r>
                    </a:p>
                  </a:txBody>
                  <a:tcPr anchor="ctr">
                    <a:lnL w="0">
                      <a:noFill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7,325,143</a:t>
                      </a:r>
                      <a:r>
                        <a:rPr sz="1100" b="0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명</a:t>
                      </a:r>
                    </a:p>
                    <a:p>
                      <a:pPr lv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900" b="0" i="0" u="none" strike="noStrike" spc="-5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(</a:t>
                      </a:r>
                      <a:r>
                        <a:rPr sz="900" b="0" i="0" u="none" strike="noStrike" spc="-5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美</a:t>
                      </a:r>
                      <a:r>
                        <a:rPr lang="EN-US" sz="900" b="0" i="0" u="none" strike="noStrike" spc="-5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(263</a:t>
                      </a:r>
                      <a:r>
                        <a:rPr sz="900" b="0" i="0" u="none" strike="noStrike" spc="-5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만</a:t>
                      </a:r>
                      <a:r>
                        <a:rPr lang="EN-US" sz="900" b="0" i="0" u="none" strike="noStrike" spc="-5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), </a:t>
                      </a:r>
                      <a:r>
                        <a:rPr sz="900" b="0" i="0" u="none" strike="noStrike" spc="-5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中</a:t>
                      </a:r>
                      <a:r>
                        <a:rPr lang="EN-US" sz="900" b="0" i="0" u="none" strike="noStrike" spc="-5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(235</a:t>
                      </a:r>
                      <a:r>
                        <a:rPr sz="900" b="0" i="0" u="none" strike="noStrike" spc="-5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만</a:t>
                      </a:r>
                      <a:r>
                        <a:rPr lang="EN-US" sz="900" b="0" i="0" u="none" strike="noStrike" spc="-5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), </a:t>
                      </a:r>
                      <a:r>
                        <a:rPr sz="900" b="0" i="0" u="none" strike="noStrike" spc="-5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日</a:t>
                      </a:r>
                      <a:r>
                        <a:rPr lang="EN-US" sz="900" b="0" i="0" u="none" strike="noStrike" spc="-5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(82</a:t>
                      </a:r>
                      <a:r>
                        <a:rPr sz="900" b="0" i="0" u="none" strike="noStrike" spc="-5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만</a:t>
                      </a:r>
                      <a:r>
                        <a:rPr lang="EN-US" sz="900" b="0" i="0" u="none" strike="noStrike" spc="-5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))</a:t>
                      </a:r>
                    </a:p>
                  </a:txBody>
                  <a:tcPr anchor="ctr"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385,219</a:t>
                      </a:r>
                      <a:r>
                        <a:rPr sz="11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가구</a:t>
                      </a:r>
                    </a:p>
                    <a:p>
                      <a:pPr lv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900" b="0" i="0" u="none" strike="noStrike" spc="-150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(</a:t>
                      </a:r>
                      <a:r>
                        <a:rPr sz="900" b="0" i="0" u="none" strike="noStrike" spc="-150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귀화자</a:t>
                      </a:r>
                      <a:r>
                        <a:rPr sz="900" b="0" i="0" u="none" strike="noStrike" spc="-150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 </a:t>
                      </a:r>
                      <a:r>
                        <a:rPr lang="EN-US" sz="900" b="0" i="0" u="none" strike="noStrike" spc="-150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42.3%, </a:t>
                      </a:r>
                      <a:r>
                        <a:rPr sz="900" b="0" i="0" u="none" strike="noStrike" spc="-150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결혼이민자</a:t>
                      </a:r>
                      <a:r>
                        <a:rPr sz="900" b="0" i="0" u="none" strike="noStrike" spc="-150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 </a:t>
                      </a:r>
                      <a:r>
                        <a:rPr lang="EN-US" sz="900" b="0" i="0" u="none" strike="noStrike" spc="-150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37.9%)</a:t>
                      </a:r>
                    </a:p>
                  </a:txBody>
                  <a:tcPr anchor="ctr"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0">
                      <a:noFill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57" name="그림 156"/>
          <p:cNvPicPr/>
          <p:nvPr/>
        </p:nvPicPr>
        <p:blipFill rotWithShape="1">
          <a:blip r:embed="rId2"/>
          <a:stretch>
            <a:fillRect/>
          </a:stretch>
        </p:blipFill>
        <p:spPr>
          <a:xfrm>
            <a:off x="7389844" y="4990674"/>
            <a:ext cx="4565418" cy="1083437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가로 글상자 157"/>
          <p:cNvSpPr txBox="1"/>
          <p:nvPr/>
        </p:nvSpPr>
        <p:spPr>
          <a:xfrm>
            <a:off x="7584084" y="4659162"/>
            <a:ext cx="4163258" cy="3775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i="0" u="none" strike="noStrike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&lt;</a:t>
            </a:r>
            <a:r>
              <a:rPr sz="1200" b="1" i="0" u="none" strike="noStrike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대학・직업계고 등과 연계한 평생학습 프로그램 고도</a:t>
            </a:r>
            <a:r>
              <a:rPr lang="ko-KR" altLang="en-US" sz="1200" b="1" i="0" u="none" strike="noStrike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화</a:t>
            </a:r>
            <a:r>
              <a:rPr lang="en-US" altLang="ko-KR" sz="1200" b="1" i="0" u="none" strike="noStrike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&gt;</a:t>
            </a:r>
            <a:endParaRPr sz="1200" b="1" i="0" u="none" strike="noStrike">
              <a:solidFill>
                <a:srgbClr val="000000"/>
              </a:solidFill>
              <a:latin typeface="함초롬돋움"/>
              <a:ea typeface="함초롬돋움"/>
              <a:cs typeface="함초롬돋움"/>
            </a:endParaRPr>
          </a:p>
        </p:txBody>
      </p:sp>
      <p:graphicFrame>
        <p:nvGraphicFramePr>
          <p:cNvPr id="159" name="표 15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6894129"/>
              </p:ext>
            </p:extLst>
          </p:nvPr>
        </p:nvGraphicFramePr>
        <p:xfrm>
          <a:off x="230928" y="3629944"/>
          <a:ext cx="7044624" cy="2421232"/>
        </p:xfrm>
        <a:graphic>
          <a:graphicData uri="http://schemas.openxmlformats.org/drawingml/2006/table">
            <a:tbl>
              <a:tblPr firstRow="1" bandRow="1"/>
              <a:tblGrid>
                <a:gridCol w="10086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359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1702">
                <a:tc>
                  <a:txBody>
                    <a:bodyPr/>
                    <a:lstStyle/>
                    <a:p>
                      <a:pPr marL="254000" lvl="0" indent="-254000" algn="ctr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300" b="1" i="0" u="none" strike="noStrike">
                          <a:solidFill>
                            <a:srgbClr val="FFFFFF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구분</a:t>
                      </a:r>
                    </a:p>
                  </a:txBody>
                  <a:tcPr anchor="ctr"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1E393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54000" lvl="0" indent="-254000" algn="ctr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300" b="1" i="0" u="none" strike="noStrike">
                          <a:solidFill>
                            <a:srgbClr val="FFFFFF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지원내용</a:t>
                      </a:r>
                    </a:p>
                  </a:txBody>
                  <a:tcPr anchor="ctr"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1E3932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1131">
                <a:tc>
                  <a:txBody>
                    <a:bodyPr/>
                    <a:lstStyle/>
                    <a:p>
                      <a:pPr marL="457200" lvl="0" indent="-457200" algn="ctr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100" b="0" i="0" u="none" strike="noStrike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  <a:cs typeface="HY헤드라인M"/>
                        </a:rPr>
                        <a:t>북한이탈주민</a:t>
                      </a:r>
                    </a:p>
                  </a:txBody>
                  <a:tcPr anchor="ctr"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F1F8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54000" lvl="0" indent="-254000" algn="just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2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∙</a:t>
                      </a:r>
                      <a:r>
                        <a:rPr sz="1200" b="0" i="0" u="none" strike="noStrike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중・고</a:t>
                      </a:r>
                      <a:r>
                        <a:rPr sz="12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 및 </a:t>
                      </a:r>
                      <a:r>
                        <a:rPr sz="1200" b="0" i="0" u="none" strike="noStrike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국립대</a:t>
                      </a:r>
                      <a:r>
                        <a:rPr sz="12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 </a:t>
                      </a:r>
                      <a:r>
                        <a:rPr sz="1200" b="0" i="0" u="none" strike="noStrike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등록금</a:t>
                      </a:r>
                      <a:r>
                        <a:rPr sz="12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 </a:t>
                      </a:r>
                      <a:r>
                        <a:rPr sz="1200" b="0" i="0" u="none" strike="noStrike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면제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, </a:t>
                      </a:r>
                      <a:r>
                        <a:rPr sz="1200" b="0" i="0" u="none" strike="noStrike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사립대</a:t>
                      </a:r>
                      <a:r>
                        <a:rPr sz="12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 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50% </a:t>
                      </a:r>
                      <a:r>
                        <a:rPr sz="1200" b="0" i="0" u="none" strike="noStrike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보조</a:t>
                      </a:r>
                      <a:endParaRPr sz="1200" b="0" i="0" u="none" strike="noStrike" dirty="0">
                        <a:solidFill>
                          <a:srgbClr val="000000"/>
                        </a:solidFill>
                        <a:latin typeface="함초롬돋움"/>
                        <a:ea typeface="함초롬돋움"/>
                        <a:cs typeface="함초롬돋움"/>
                      </a:endParaRPr>
                    </a:p>
                    <a:p>
                      <a:pPr marL="254000" lvl="0" indent="-254000" algn="just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2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∙</a:t>
                      </a:r>
                      <a:r>
                        <a:rPr sz="1200" b="0" i="0" u="none" strike="noStrike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탈북청소년</a:t>
                      </a:r>
                      <a:r>
                        <a:rPr sz="12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 </a:t>
                      </a:r>
                      <a:r>
                        <a:rPr sz="1200" b="0" i="0" u="none" strike="noStrike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학습지원을</a:t>
                      </a:r>
                      <a:r>
                        <a:rPr sz="12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 </a:t>
                      </a:r>
                      <a:r>
                        <a:rPr sz="1200" b="0" i="0" u="none" strike="noStrike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위한</a:t>
                      </a:r>
                      <a:r>
                        <a:rPr sz="12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 </a:t>
                      </a:r>
                      <a:r>
                        <a:rPr sz="1200" b="0" i="0" u="none" strike="noStrike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대안학교</a:t>
                      </a:r>
                      <a:r>
                        <a:rPr sz="12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 </a:t>
                      </a:r>
                      <a:r>
                        <a:rPr sz="1200" b="0" i="0" u="none" strike="noStrike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운영・지원</a:t>
                      </a:r>
                      <a:endParaRPr sz="1200" b="0" i="0" u="none" strike="noStrike" dirty="0">
                        <a:solidFill>
                          <a:srgbClr val="000000"/>
                        </a:solidFill>
                        <a:latin typeface="함초롬돋움"/>
                        <a:ea typeface="함초롬돋움"/>
                        <a:cs typeface="함초롬돋움"/>
                      </a:endParaRPr>
                    </a:p>
                    <a:p>
                      <a:pPr marL="139700" lvl="0" indent="-139700" algn="just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2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∙</a:t>
                      </a:r>
                      <a:r>
                        <a:rPr sz="1200" b="0" i="0" u="none" strike="noStrike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사회적응교육</a:t>
                      </a:r>
                      <a:r>
                        <a:rPr sz="12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 </a:t>
                      </a:r>
                      <a:r>
                        <a:rPr sz="1200" b="0" i="0" u="none" strike="noStrike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실시</a:t>
                      </a:r>
                      <a:r>
                        <a:rPr sz="12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 및 </a:t>
                      </a:r>
                      <a:r>
                        <a:rPr sz="1200" b="0" i="0" u="none" strike="noStrike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수료자</a:t>
                      </a:r>
                      <a:r>
                        <a:rPr sz="12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 </a:t>
                      </a:r>
                      <a:r>
                        <a:rPr sz="1200" b="0" i="0" u="none" strike="noStrike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전문교육과정</a:t>
                      </a:r>
                      <a:r>
                        <a:rPr sz="12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 </a:t>
                      </a:r>
                      <a:r>
                        <a:rPr sz="1200" b="0" i="0" u="none" strike="noStrike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운영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(</a:t>
                      </a:r>
                      <a:r>
                        <a:rPr sz="1200" b="0" i="0" u="none" strike="noStrike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하나원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)</a:t>
                      </a:r>
                    </a:p>
                  </a:txBody>
                  <a:tcPr anchor="ctr"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F1F8F5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0448">
                <a:tc>
                  <a:txBody>
                    <a:bodyPr/>
                    <a:lstStyle/>
                    <a:p>
                      <a:pPr marL="457200" lvl="0" indent="-457200" algn="ctr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100" b="0" i="0" u="none" strike="noStrike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  <a:cs typeface="HY헤드라인M"/>
                        </a:rPr>
                        <a:t>재외동포</a:t>
                      </a:r>
                    </a:p>
                  </a:txBody>
                  <a:tcPr anchor="ctr"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F1F8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39700" lvl="0" indent="-139700" algn="just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200" b="0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∙한글학교 육성</a:t>
                      </a: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, </a:t>
                      </a:r>
                      <a:r>
                        <a:rPr sz="1200" b="0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한국어 집중연수</a:t>
                      </a: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, </a:t>
                      </a:r>
                      <a:r>
                        <a:rPr sz="1200" b="0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교육자료 개발 등 지원</a:t>
                      </a:r>
                    </a:p>
                    <a:p>
                      <a:pPr marL="139700" lvl="0" indent="-139700" algn="just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200" b="0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∙차세대 리더 육성</a:t>
                      </a: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, </a:t>
                      </a:r>
                      <a:r>
                        <a:rPr sz="1200" b="0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문화・역사체험 교육 등 지원</a:t>
                      </a:r>
                    </a:p>
                    <a:p>
                      <a:pPr marL="139700" lvl="0" indent="-139700" algn="just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200" b="0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∙재외동포 정체성 함양 및 글로벌 한민족 네트워크 거점인</a:t>
                      </a:r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 </a:t>
                      </a:r>
                      <a:r>
                        <a:rPr sz="1200" b="0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재외동포교육문화센터 건립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latin typeface="함초롬돋움"/>
                        <a:ea typeface="함초롬돋움"/>
                        <a:cs typeface="함초롬돋움"/>
                      </a:endParaRPr>
                    </a:p>
                    <a:p>
                      <a:pPr marL="139700" lvl="0" indent="-139700" algn="just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   </a:t>
                      </a: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(</a:t>
                      </a:r>
                      <a:r>
                        <a:rPr sz="1000" b="0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재외동포재단</a:t>
                      </a: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-</a:t>
                      </a:r>
                      <a:r>
                        <a:rPr sz="1000" b="0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서울대</a:t>
                      </a: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-</a:t>
                      </a:r>
                      <a:r>
                        <a:rPr sz="1000" b="0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시흥시 </a:t>
                      </a: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MOU)</a:t>
                      </a:r>
                    </a:p>
                  </a:txBody>
                  <a:tcPr anchor="ctr"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F1F8F5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7951">
                <a:tc>
                  <a:txBody>
                    <a:bodyPr/>
                    <a:lstStyle/>
                    <a:p>
                      <a:pPr marL="457200" lvl="0" indent="-457200" algn="ctr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100" b="0" i="0" u="none" strike="noStrike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  <a:cs typeface="HY헤드라인M"/>
                        </a:rPr>
                        <a:t>다문화</a:t>
                      </a:r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  <a:cs typeface="HY헤드라인M"/>
                        </a:rPr>
                        <a:t> </a:t>
                      </a:r>
                      <a:r>
                        <a:rPr sz="1100" b="0" i="0" u="none" strike="noStrike">
                          <a:solidFill>
                            <a:srgbClr val="000000"/>
                          </a:solidFill>
                          <a:latin typeface="HY헤드라인M"/>
                          <a:ea typeface="HY헤드라인M"/>
                          <a:cs typeface="HY헤드라인M"/>
                        </a:rPr>
                        <a:t>가정</a:t>
                      </a:r>
                    </a:p>
                  </a:txBody>
                  <a:tcPr anchor="ctr"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F1F8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39700" lvl="0" indent="-139700" algn="just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2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∙</a:t>
                      </a:r>
                      <a:r>
                        <a:rPr sz="1200" b="0" i="0" u="none" strike="noStrike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다문화가족지원센터를</a:t>
                      </a:r>
                      <a:r>
                        <a:rPr sz="12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 </a:t>
                      </a:r>
                      <a:r>
                        <a:rPr sz="1200" b="0" i="0" u="none" strike="noStrike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통해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, </a:t>
                      </a:r>
                      <a:r>
                        <a:rPr sz="1200" b="0" i="0" u="none" strike="noStrike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사회적응교육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, </a:t>
                      </a:r>
                      <a:r>
                        <a:rPr sz="1200" b="0" i="0" u="none" strike="noStrike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한국어</a:t>
                      </a:r>
                      <a:r>
                        <a:rPr sz="12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 </a:t>
                      </a:r>
                      <a:r>
                        <a:rPr sz="1200" b="0" i="0" u="none" strike="noStrike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교육</a:t>
                      </a:r>
                      <a:r>
                        <a:rPr sz="12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 및 </a:t>
                      </a:r>
                      <a:r>
                        <a:rPr sz="1200" b="0" i="0" u="none" strike="noStrike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자립지원</a:t>
                      </a:r>
                      <a:r>
                        <a:rPr sz="12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 등 </a:t>
                      </a:r>
                      <a:r>
                        <a:rPr sz="1200" b="0" i="0" u="none" strike="noStrike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제공</a:t>
                      </a:r>
                      <a:r>
                        <a:rPr sz="12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 및 </a:t>
                      </a:r>
                      <a:r>
                        <a:rPr sz="1200" b="0" i="0" u="none" strike="noStrike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방문・원격교육</a:t>
                      </a:r>
                      <a:r>
                        <a:rPr sz="1200" b="0" i="0" u="none" strike="noStrike" dirty="0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 등 </a:t>
                      </a:r>
                      <a:r>
                        <a:rPr sz="1200" b="0" i="0" u="none" strike="noStrike" dirty="0" err="1">
                          <a:solidFill>
                            <a:srgbClr val="000000"/>
                          </a:solidFill>
                          <a:latin typeface="함초롬돋움"/>
                          <a:ea typeface="함초롬돋움"/>
                          <a:cs typeface="함초롬돋움"/>
                        </a:rPr>
                        <a:t>지원</a:t>
                      </a:r>
                      <a:endParaRPr sz="1200" b="0" i="0" u="none" strike="noStrike" dirty="0">
                        <a:solidFill>
                          <a:srgbClr val="000000"/>
                        </a:solidFill>
                        <a:latin typeface="함초롬돋움"/>
                        <a:ea typeface="함초롬돋움"/>
                        <a:cs typeface="함초롬돋움"/>
                      </a:endParaRPr>
                    </a:p>
                  </a:txBody>
                  <a:tcPr anchor="ctr">
                    <a:lnL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L>
                    <a:lnR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R>
                    <a:lnT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T>
                    <a:lnB w="4191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</a:lnB>
                    <a:solidFill>
                      <a:srgbClr val="F1F8F5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60" name="가로 글상자 159"/>
          <p:cNvSpPr txBox="1"/>
          <p:nvPr/>
        </p:nvSpPr>
        <p:spPr>
          <a:xfrm>
            <a:off x="1459041" y="3186115"/>
            <a:ext cx="4148657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1200" b="0" i="0" u="none" strike="noStrike" dirty="0" err="1">
                <a:solidFill>
                  <a:srgbClr val="000000"/>
                </a:solidFill>
                <a:latin typeface="HY헤드라인M"/>
                <a:ea typeface="HY헤드라인M"/>
                <a:cs typeface="HY헤드라인M"/>
              </a:rPr>
              <a:t>북한이탈주민</a:t>
            </a:r>
            <a:r>
              <a:rPr lang="EN-US" sz="1200" b="0" i="0" u="none" strike="noStrike" dirty="0">
                <a:solidFill>
                  <a:srgbClr val="000000"/>
                </a:solidFill>
                <a:latin typeface="HY헤드라인M"/>
                <a:ea typeface="HY헤드라인M"/>
                <a:cs typeface="HY헤드라인M"/>
              </a:rPr>
              <a:t>, </a:t>
            </a:r>
            <a:r>
              <a:rPr sz="1200" b="0" i="0" u="none" strike="noStrike" dirty="0" err="1">
                <a:solidFill>
                  <a:srgbClr val="000000"/>
                </a:solidFill>
                <a:latin typeface="HY헤드라인M"/>
                <a:ea typeface="HY헤드라인M"/>
                <a:cs typeface="HY헤드라인M"/>
              </a:rPr>
              <a:t>재외동포</a:t>
            </a:r>
            <a:r>
              <a:rPr lang="EN-US" sz="1200" b="0" i="0" u="none" strike="noStrike" dirty="0">
                <a:solidFill>
                  <a:srgbClr val="000000"/>
                </a:solidFill>
                <a:latin typeface="HY헤드라인M"/>
                <a:ea typeface="HY헤드라인M"/>
                <a:cs typeface="HY헤드라인M"/>
              </a:rPr>
              <a:t>, </a:t>
            </a:r>
            <a:r>
              <a:rPr sz="1200" b="0" i="0" u="none" strike="noStrike" dirty="0" err="1">
                <a:solidFill>
                  <a:srgbClr val="000000"/>
                </a:solidFill>
                <a:latin typeface="HY헤드라인M"/>
                <a:ea typeface="HY헤드라인M"/>
                <a:cs typeface="HY헤드라인M"/>
              </a:rPr>
              <a:t>다문화가족</a:t>
            </a:r>
            <a:r>
              <a:rPr sz="1200" b="0" i="0" u="none" strike="noStrike" dirty="0">
                <a:solidFill>
                  <a:srgbClr val="000000"/>
                </a:solidFill>
                <a:latin typeface="HY헤드라인M"/>
                <a:ea typeface="HY헤드라인M"/>
                <a:cs typeface="HY헤드라인M"/>
              </a:rPr>
              <a:t> </a:t>
            </a:r>
            <a:r>
              <a:rPr sz="1200" b="0" i="0" u="none" strike="noStrike" dirty="0" err="1">
                <a:solidFill>
                  <a:srgbClr val="000000"/>
                </a:solidFill>
                <a:latin typeface="HY헤드라인M"/>
                <a:ea typeface="HY헤드라인M"/>
                <a:cs typeface="HY헤드라인M"/>
              </a:rPr>
              <a:t>관련</a:t>
            </a:r>
            <a:r>
              <a:rPr sz="1200" b="0" i="0" u="none" strike="noStrike" dirty="0">
                <a:solidFill>
                  <a:srgbClr val="000000"/>
                </a:solidFill>
                <a:latin typeface="HY헤드라인M"/>
                <a:ea typeface="HY헤드라인M"/>
                <a:cs typeface="HY헤드라인M"/>
              </a:rPr>
              <a:t> </a:t>
            </a:r>
            <a:r>
              <a:rPr sz="1200" b="0" i="0" u="none" strike="noStrike" dirty="0" err="1">
                <a:solidFill>
                  <a:srgbClr val="000000"/>
                </a:solidFill>
                <a:latin typeface="HY헤드라인M"/>
                <a:ea typeface="HY헤드라인M"/>
                <a:cs typeface="HY헤드라인M"/>
              </a:rPr>
              <a:t>평생학습</a:t>
            </a:r>
            <a:r>
              <a:rPr sz="1200" b="0" i="0" u="none" strike="noStrike" dirty="0">
                <a:solidFill>
                  <a:srgbClr val="000000"/>
                </a:solidFill>
                <a:latin typeface="HY헤드라인M"/>
                <a:ea typeface="HY헤드라인M"/>
                <a:cs typeface="HY헤드라인M"/>
              </a:rPr>
              <a:t> </a:t>
            </a:r>
            <a:r>
              <a:rPr sz="1200" b="0" i="0" u="none" strike="noStrike" dirty="0" err="1">
                <a:solidFill>
                  <a:srgbClr val="000000"/>
                </a:solidFill>
                <a:latin typeface="HY헤드라인M"/>
                <a:ea typeface="HY헤드라인M"/>
                <a:cs typeface="HY헤드라인M"/>
              </a:rPr>
              <a:t>정책</a:t>
            </a:r>
            <a:r>
              <a:rPr lang="en-US" altLang="ko-KR" sz="1200" b="0" i="0" u="none" strike="noStrike" dirty="0">
                <a:solidFill>
                  <a:srgbClr val="000000"/>
                </a:solidFill>
                <a:latin typeface="HY헤드라인M"/>
                <a:ea typeface="HY헤드라인M"/>
                <a:cs typeface="HY헤드라인M"/>
              </a:rPr>
              <a:t>&gt;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84460B7-30D3-D538-ACB1-6B6F091DADBD}"/>
              </a:ext>
            </a:extLst>
          </p:cNvPr>
          <p:cNvSpPr txBox="1"/>
          <p:nvPr/>
        </p:nvSpPr>
        <p:spPr>
          <a:xfrm>
            <a:off x="270587" y="136525"/>
            <a:ext cx="69233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dirty="0">
                <a:solidFill>
                  <a:srgbClr val="002060"/>
                </a:solidFill>
                <a:latin typeface="나눔고딕 ExtraBold"/>
                <a:ea typeface="나눔고딕 ExtraBold"/>
              </a:rPr>
              <a:t>3.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평생교육 정책변화 검토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31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53" name="가로 글상자 52"/>
          <p:cNvSpPr txBox="1"/>
          <p:nvPr/>
        </p:nvSpPr>
        <p:spPr>
          <a:xfrm>
            <a:off x="236737" y="777656"/>
            <a:ext cx="6096000" cy="5158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0" lvl="0" indent="-381000" algn="just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ko-KR" altLang="en-US" b="1" i="0" u="none" strike="noStrike">
              <a:solidFill>
                <a:srgbClr val="000000"/>
              </a:solidFill>
              <a:latin typeface="HY그래픽M"/>
              <a:ea typeface="HY그래픽M"/>
              <a:cs typeface="HY헤드라인M"/>
            </a:endParaRPr>
          </a:p>
        </p:txBody>
      </p:sp>
      <p:sp>
        <p:nvSpPr>
          <p:cNvPr id="56" name="가로 글상자 55"/>
          <p:cNvSpPr txBox="1"/>
          <p:nvPr/>
        </p:nvSpPr>
        <p:spPr>
          <a:xfrm>
            <a:off x="389137" y="930056"/>
            <a:ext cx="6096000" cy="5158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0" lvl="0" indent="-381000" algn="just" defTabSz="914400" rtl="0" eaLnBrk="1" latinLnBrk="1" hangingPunct="1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1" i="0" u="none" strike="noStrike" kern="1200" cap="none" spc="0" normalizeH="0" baseline="0">
              <a:solidFill>
                <a:srgbClr val="000000"/>
              </a:solidFill>
              <a:latin typeface="HY그래픽M"/>
              <a:ea typeface="HY그래픽M"/>
              <a:cs typeface="HY헤드라인M"/>
            </a:endParaRPr>
          </a:p>
        </p:txBody>
      </p:sp>
      <p:sp>
        <p:nvSpPr>
          <p:cNvPr id="68" name="가로 글상자 67"/>
          <p:cNvSpPr txBox="1"/>
          <p:nvPr/>
        </p:nvSpPr>
        <p:spPr>
          <a:xfrm>
            <a:off x="363906" y="848280"/>
            <a:ext cx="6746034" cy="5169172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marL="381000" lvl="0" indent="-3810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</a:t>
            </a:r>
            <a:r>
              <a:rPr lang="ko-KR" altLang="en-US" b="1" i="0" u="none" strike="noStrike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국가</a:t>
            </a:r>
            <a:r>
              <a:rPr b="1" i="0" u="none" strike="noStrike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학습경험인정제</a:t>
            </a:r>
            <a:r>
              <a:rPr b="1" i="0" u="none" strike="noStrike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lang="ko-KR" altLang="en-US" b="1" i="0" u="none" strike="noStrike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도입</a:t>
            </a:r>
          </a:p>
          <a:p>
            <a:pPr marL="228480" lvl="0" indent="-22848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경력만으로도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학력을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인정받을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수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있는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다양한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직업</a:t>
            </a:r>
            <a:r>
              <a:rPr lang="EN-US"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·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사회경력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등을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학력으로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인정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하는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제도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도입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228480" lvl="0" indent="-22848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다른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학습경험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없이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직업경력만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가지고도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학력을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인정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받고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학위를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발급받을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수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있는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국가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학습경험인정제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마련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444500" lvl="0" indent="-4445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-</a:t>
            </a:r>
            <a:r>
              <a:rPr sz="14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학력은</a:t>
            </a:r>
            <a:r>
              <a:rPr sz="14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4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전문학사</a:t>
            </a:r>
            <a:r>
              <a:rPr lang="EN-US" sz="14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, </a:t>
            </a:r>
            <a:r>
              <a:rPr sz="14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학사</a:t>
            </a:r>
            <a:r>
              <a:rPr lang="EN-US" sz="14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, </a:t>
            </a:r>
            <a:r>
              <a:rPr sz="14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석사</a:t>
            </a:r>
            <a:r>
              <a:rPr sz="14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까지</a:t>
            </a:r>
            <a:r>
              <a:rPr sz="14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4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인정</a:t>
            </a:r>
            <a:r>
              <a:rPr lang="EN-US" sz="14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</a:t>
            </a:r>
            <a:r>
              <a:rPr sz="14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그에</a:t>
            </a:r>
            <a:r>
              <a:rPr sz="14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4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미치지</a:t>
            </a:r>
            <a:r>
              <a:rPr sz="14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4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못할</a:t>
            </a:r>
            <a:r>
              <a:rPr sz="14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4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때도</a:t>
            </a:r>
            <a:r>
              <a:rPr sz="14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4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학점으로</a:t>
            </a:r>
            <a:r>
              <a:rPr sz="14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4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인정</a:t>
            </a:r>
            <a:endParaRPr lang="EN-US" sz="14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I Poppy"/>
            </a:endParaRPr>
          </a:p>
          <a:p>
            <a:pPr marL="444500" lvl="0" indent="-4445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 </a:t>
            </a:r>
            <a:r>
              <a:rPr lang="EN-US" sz="14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(</a:t>
            </a:r>
            <a:r>
              <a:rPr sz="14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예</a:t>
            </a:r>
            <a:r>
              <a:rPr lang="EN-US" sz="14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: 60</a:t>
            </a:r>
            <a:r>
              <a:rPr sz="14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학점 </a:t>
            </a:r>
            <a:r>
              <a:rPr sz="14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인정</a:t>
            </a:r>
            <a:r>
              <a:rPr sz="14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등</a:t>
            </a:r>
            <a:r>
              <a:rPr lang="EN-US" sz="14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)</a:t>
            </a:r>
          </a:p>
          <a:p>
            <a:pPr marL="482600" lvl="0" indent="-4826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*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인정받은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학점은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학점은행제를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통해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계속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학점을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누적할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수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있게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지원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함초롬돋움"/>
            </a:endParaRPr>
          </a:p>
          <a:p>
            <a:pPr marL="228480" lvl="0" indent="-22848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인정받은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학력에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대해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교육부장관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명의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학위를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수여하고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편입학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상급학교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진학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등에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사용할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수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있게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지원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228480" lvl="0" indent="-22848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국가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학습경험인정제를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운영하는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전담기관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설립․운영하고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전담기관은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신청․심사․평가․인정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등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업무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수행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147961" lvl="0" indent="-147961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-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서류․면접․시험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등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다양한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방법을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활용하여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공정하고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전문성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있는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심사와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평가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시행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함초롬돋움"/>
            </a:endParaRPr>
          </a:p>
        </p:txBody>
      </p:sp>
      <p:graphicFrame>
        <p:nvGraphicFramePr>
          <p:cNvPr id="162" name="표 16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9518613"/>
              </p:ext>
            </p:extLst>
          </p:nvPr>
        </p:nvGraphicFramePr>
        <p:xfrm>
          <a:off x="7113397" y="2546667"/>
          <a:ext cx="4714654" cy="1355028"/>
        </p:xfrm>
        <a:graphic>
          <a:graphicData uri="http://schemas.openxmlformats.org/drawingml/2006/table">
            <a:tbl>
              <a:tblPr firstRow="1" bandRow="1">
                <a:tableStyleId>{01A66EDD-3DAB-4C5B-A090-DC80EC1FD486}</a:tableStyleId>
              </a:tblPr>
              <a:tblGrid>
                <a:gridCol w="47146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55028">
                <a:tc>
                  <a:txBody>
                    <a:bodyPr/>
                    <a:lstStyle/>
                    <a:p>
                      <a:pPr marL="171360" lvl="0" indent="-171360" algn="just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  <a:defRPr/>
                      </a:pPr>
                      <a:r>
                        <a:rPr sz="1200" b="0" i="0" u="none" strike="noStrike" spc="-10" dirty="0" err="1">
                          <a:ln w="9525">
                            <a:solidFill>
                              <a:schemeClr val="dk1"/>
                            </a:solidFill>
                          </a:ln>
                          <a:solidFill>
                            <a:srgbClr val="000000"/>
                          </a:solidFill>
                          <a:latin typeface="HY그래픽M"/>
                          <a:ea typeface="HY그래픽M"/>
                          <a:cs typeface="함초롬돋움"/>
                        </a:rPr>
                        <a:t>프랑스는</a:t>
                      </a:r>
                      <a:r>
                        <a:rPr sz="1200" b="0" i="0" u="none" strike="noStrike" spc="-10" dirty="0">
                          <a:solidFill>
                            <a:srgbClr val="000000"/>
                          </a:solidFill>
                          <a:latin typeface="HY그래픽M"/>
                          <a:ea typeface="HY그래픽M"/>
                          <a:cs typeface="함초롬돋움"/>
                        </a:rPr>
                        <a:t> </a:t>
                      </a:r>
                      <a:r>
                        <a:rPr lang="EN-US" sz="1200" b="0" i="0" u="none" strike="noStrike" spc="-10" dirty="0">
                          <a:solidFill>
                            <a:srgbClr val="000000"/>
                          </a:solidFill>
                          <a:latin typeface="HY그래픽M"/>
                          <a:ea typeface="HY그래픽M"/>
                          <a:cs typeface="함초롬돋움"/>
                        </a:rPr>
                        <a:t>’02</a:t>
                      </a:r>
                      <a:r>
                        <a:rPr sz="1200" b="0" i="0" u="none" strike="noStrike" spc="-10" dirty="0">
                          <a:solidFill>
                            <a:srgbClr val="000000"/>
                          </a:solidFill>
                          <a:latin typeface="HY그래픽M"/>
                          <a:ea typeface="HY그래픽M"/>
                          <a:cs typeface="함초롬돋움"/>
                        </a:rPr>
                        <a:t>년부터 </a:t>
                      </a:r>
                      <a:r>
                        <a:rPr sz="1200" b="1" i="0" u="none" strike="noStrike" spc="-10" dirty="0" err="1">
                          <a:solidFill>
                            <a:srgbClr val="000000"/>
                          </a:solidFill>
                          <a:latin typeface="HY그래픽M"/>
                          <a:ea typeface="HY그래픽M"/>
                          <a:cs typeface="함초롬돋움"/>
                        </a:rPr>
                        <a:t>직업경험만으로</a:t>
                      </a:r>
                      <a:r>
                        <a:rPr sz="1200" b="1" i="0" u="none" strike="noStrike" spc="-10" dirty="0">
                          <a:solidFill>
                            <a:srgbClr val="000000"/>
                          </a:solidFill>
                          <a:latin typeface="HY그래픽M"/>
                          <a:ea typeface="HY그래픽M"/>
                          <a:cs typeface="함초롬돋움"/>
                        </a:rPr>
                        <a:t> </a:t>
                      </a:r>
                      <a:r>
                        <a:rPr sz="1200" b="1" i="0" u="none" strike="noStrike" spc="-10" dirty="0" err="1">
                          <a:solidFill>
                            <a:srgbClr val="000000"/>
                          </a:solidFill>
                          <a:latin typeface="HY그래픽M"/>
                          <a:ea typeface="HY그래픽M"/>
                          <a:cs typeface="함초롬돋움"/>
                        </a:rPr>
                        <a:t>학위나</a:t>
                      </a:r>
                      <a:r>
                        <a:rPr sz="1200" b="1" i="0" u="none" strike="noStrike" spc="-10" dirty="0">
                          <a:solidFill>
                            <a:srgbClr val="000000"/>
                          </a:solidFill>
                          <a:latin typeface="HY그래픽M"/>
                          <a:ea typeface="HY그래픽M"/>
                          <a:cs typeface="함초롬돋움"/>
                        </a:rPr>
                        <a:t> </a:t>
                      </a:r>
                      <a:r>
                        <a:rPr sz="1200" b="1" i="0" u="none" strike="noStrike" spc="-10" dirty="0" err="1">
                          <a:solidFill>
                            <a:srgbClr val="000000"/>
                          </a:solidFill>
                          <a:latin typeface="HY그래픽M"/>
                          <a:ea typeface="HY그래픽M"/>
                          <a:cs typeface="함초롬돋움"/>
                        </a:rPr>
                        <a:t>자격을</a:t>
                      </a:r>
                      <a:r>
                        <a:rPr sz="1200" b="1" i="0" u="none" strike="noStrike" spc="-10" dirty="0">
                          <a:solidFill>
                            <a:srgbClr val="000000"/>
                          </a:solidFill>
                          <a:latin typeface="HY그래픽M"/>
                          <a:ea typeface="HY그래픽M"/>
                          <a:cs typeface="함초롬돋움"/>
                        </a:rPr>
                        <a:t> </a:t>
                      </a:r>
                      <a:r>
                        <a:rPr sz="1200" b="1" i="0" u="none" strike="noStrike" spc="-10" dirty="0" err="1">
                          <a:solidFill>
                            <a:srgbClr val="000000"/>
                          </a:solidFill>
                          <a:latin typeface="HY그래픽M"/>
                          <a:ea typeface="HY그래픽M"/>
                          <a:cs typeface="함초롬돋움"/>
                        </a:rPr>
                        <a:t>취득할</a:t>
                      </a:r>
                      <a:r>
                        <a:rPr sz="1200" b="1" i="0" u="none" strike="noStrike" spc="-10" dirty="0">
                          <a:solidFill>
                            <a:srgbClr val="000000"/>
                          </a:solidFill>
                          <a:latin typeface="HY그래픽M"/>
                          <a:ea typeface="HY그래픽M"/>
                          <a:cs typeface="함초롬돋움"/>
                        </a:rPr>
                        <a:t> 수 </a:t>
                      </a:r>
                      <a:r>
                        <a:rPr sz="1200" b="1" i="0" u="none" strike="noStrike" spc="-10" dirty="0" err="1">
                          <a:solidFill>
                            <a:srgbClr val="000000"/>
                          </a:solidFill>
                          <a:latin typeface="HY그래픽M"/>
                          <a:ea typeface="HY그래픽M"/>
                          <a:cs typeface="함초롬돋움"/>
                        </a:rPr>
                        <a:t>있는</a:t>
                      </a:r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latin typeface="HY그래픽M"/>
                          <a:ea typeface="HY그래픽M"/>
                          <a:cs typeface="함초롬돋움"/>
                        </a:rPr>
                        <a:t>VAE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HY그래픽M"/>
                          <a:ea typeface="HY그래픽M"/>
                          <a:cs typeface="함초롬돋움"/>
                        </a:rPr>
                        <a:t>(La validation des acquis de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latin typeface="HY그래픽M"/>
                          <a:ea typeface="HY그래픽M"/>
                          <a:cs typeface="함초롬돋움"/>
                        </a:rPr>
                        <a:t>I’experience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HY그래픽M"/>
                          <a:ea typeface="HY그래픽M"/>
                          <a:cs typeface="함초롬돋움"/>
                        </a:rPr>
                        <a:t>)</a:t>
                      </a:r>
                      <a:r>
                        <a:rPr sz="1200" b="0" i="0" u="none" strike="noStrike" dirty="0" err="1">
                          <a:solidFill>
                            <a:srgbClr val="000000"/>
                          </a:solidFill>
                          <a:latin typeface="HY그래픽M"/>
                          <a:ea typeface="HY그래픽M"/>
                          <a:cs typeface="함초롬돋움"/>
                        </a:rPr>
                        <a:t>제도</a:t>
                      </a:r>
                      <a:r>
                        <a:rPr sz="1200" b="0" i="0" u="none" strike="noStrike" dirty="0">
                          <a:solidFill>
                            <a:srgbClr val="000000"/>
                          </a:solidFill>
                          <a:latin typeface="HY그래픽M"/>
                          <a:ea typeface="HY그래픽M"/>
                          <a:cs typeface="함초롬돋움"/>
                        </a:rPr>
                        <a:t> </a:t>
                      </a:r>
                      <a:r>
                        <a:rPr sz="1200" b="0" i="0" u="none" strike="noStrike" dirty="0" err="1">
                          <a:solidFill>
                            <a:srgbClr val="000000"/>
                          </a:solidFill>
                          <a:latin typeface="HY그래픽M"/>
                          <a:ea typeface="HY그래픽M"/>
                          <a:cs typeface="함초롬돋움"/>
                        </a:rPr>
                        <a:t>운영</a:t>
                      </a:r>
                      <a:r>
                        <a:rPr sz="1200" b="0" i="0" u="none" strike="noStrike" dirty="0">
                          <a:solidFill>
                            <a:srgbClr val="000000"/>
                          </a:solidFill>
                          <a:latin typeface="HY그래픽M"/>
                          <a:ea typeface="HY그래픽M"/>
                          <a:cs typeface="함초롬돋움"/>
                        </a:rPr>
                        <a:t> 중</a:t>
                      </a:r>
                    </a:p>
                    <a:p>
                      <a:pPr marL="171360" lvl="0" indent="-171360" algn="just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  <a:defRPr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HY그래픽M"/>
                          <a:ea typeface="HY그래픽M"/>
                          <a:cs typeface="함초롬돋움"/>
                        </a:rPr>
                        <a:t>06~18</a:t>
                      </a:r>
                      <a:r>
                        <a:rPr sz="1200" b="0" i="0" u="none" strike="noStrike" dirty="0">
                          <a:solidFill>
                            <a:srgbClr val="000000"/>
                          </a:solidFill>
                          <a:latin typeface="HY그래픽M"/>
                          <a:ea typeface="HY그래픽M"/>
                          <a:cs typeface="함초롬돋움"/>
                        </a:rPr>
                        <a:t>년까지 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HY그래픽M"/>
                          <a:ea typeface="HY그래픽M"/>
                          <a:cs typeface="함초롬돋움"/>
                        </a:rPr>
                        <a:t>13</a:t>
                      </a:r>
                      <a:r>
                        <a:rPr sz="1200" b="0" i="0" u="none" strike="noStrike" dirty="0">
                          <a:solidFill>
                            <a:srgbClr val="000000"/>
                          </a:solidFill>
                          <a:latin typeface="HY그래픽M"/>
                          <a:ea typeface="HY그래픽M"/>
                          <a:cs typeface="함초롬돋움"/>
                        </a:rPr>
                        <a:t>년간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latin typeface="HY그래픽M"/>
                          <a:ea typeface="HY그래픽M"/>
                          <a:cs typeface="함초롬돋움"/>
                        </a:rPr>
                        <a:t>VAE</a:t>
                      </a:r>
                      <a:r>
                        <a:rPr sz="1200" b="0" i="0" u="none" strike="noStrike" dirty="0" err="1">
                          <a:solidFill>
                            <a:srgbClr val="000000"/>
                          </a:solidFill>
                          <a:latin typeface="HY그래픽M"/>
                          <a:ea typeface="HY그래픽M"/>
                          <a:cs typeface="함초롬돋움"/>
                        </a:rPr>
                        <a:t>를</a:t>
                      </a:r>
                      <a:r>
                        <a:rPr sz="1200" b="0" i="0" u="none" strike="noStrike" dirty="0">
                          <a:solidFill>
                            <a:srgbClr val="000000"/>
                          </a:solidFill>
                          <a:latin typeface="HY그래픽M"/>
                          <a:ea typeface="HY그래픽M"/>
                          <a:cs typeface="함초롬돋움"/>
                        </a:rPr>
                        <a:t> </a:t>
                      </a:r>
                      <a:r>
                        <a:rPr sz="1200" b="0" i="0" u="none" strike="noStrike" dirty="0" err="1">
                          <a:solidFill>
                            <a:srgbClr val="000000"/>
                          </a:solidFill>
                          <a:latin typeface="HY그래픽M"/>
                          <a:ea typeface="HY그래픽M"/>
                          <a:cs typeface="함초롬돋움"/>
                        </a:rPr>
                        <a:t>통한</a:t>
                      </a:r>
                      <a:r>
                        <a:rPr sz="1200" b="0" i="0" u="none" strike="noStrike" dirty="0">
                          <a:solidFill>
                            <a:srgbClr val="000000"/>
                          </a:solidFill>
                          <a:latin typeface="HY그래픽M"/>
                          <a:ea typeface="HY그래픽M"/>
                          <a:cs typeface="함초롬돋움"/>
                        </a:rPr>
                        <a:t> </a:t>
                      </a:r>
                      <a:r>
                        <a:rPr sz="1200" b="0" i="0" u="none" strike="noStrike" dirty="0" err="1">
                          <a:solidFill>
                            <a:srgbClr val="000000"/>
                          </a:solidFill>
                          <a:latin typeface="HY그래픽M"/>
                          <a:ea typeface="HY그래픽M"/>
                          <a:cs typeface="함초롬돋움"/>
                        </a:rPr>
                        <a:t>학위</a:t>
                      </a:r>
                      <a:r>
                        <a:rPr sz="1200" b="0" i="0" u="none" strike="noStrike" dirty="0" err="1">
                          <a:solidFill>
                            <a:srgbClr val="000000"/>
                          </a:solidFill>
                          <a:latin typeface="HY그래픽M"/>
                          <a:cs typeface="함초롬돋움"/>
                        </a:rPr>
                        <a:t>・</a:t>
                      </a:r>
                      <a:r>
                        <a:rPr sz="1200" b="0" i="0" u="none" strike="noStrike" dirty="0" err="1">
                          <a:solidFill>
                            <a:srgbClr val="000000"/>
                          </a:solidFill>
                          <a:latin typeface="HY그래픽M"/>
                          <a:ea typeface="HY그래픽M"/>
                          <a:cs typeface="함초롬돋움"/>
                        </a:rPr>
                        <a:t>자격</a:t>
                      </a:r>
                      <a:r>
                        <a:rPr sz="1200" b="0" i="0" u="none" strike="noStrike" dirty="0">
                          <a:solidFill>
                            <a:srgbClr val="000000"/>
                          </a:solidFill>
                          <a:latin typeface="HY그래픽M"/>
                          <a:ea typeface="HY그래픽M"/>
                          <a:cs typeface="함초롬돋움"/>
                        </a:rPr>
                        <a:t> </a:t>
                      </a:r>
                      <a:r>
                        <a:rPr sz="1200" b="0" i="0" u="none" strike="noStrike" dirty="0" err="1">
                          <a:solidFill>
                            <a:srgbClr val="000000"/>
                          </a:solidFill>
                          <a:latin typeface="HY그래픽M"/>
                          <a:ea typeface="HY그래픽M"/>
                          <a:cs typeface="함초롬돋움"/>
                        </a:rPr>
                        <a:t>취득자</a:t>
                      </a:r>
                      <a:r>
                        <a:rPr sz="1200" b="0" i="0" u="none" strike="noStrike" dirty="0">
                          <a:solidFill>
                            <a:srgbClr val="000000"/>
                          </a:solidFill>
                          <a:latin typeface="HY그래픽M"/>
                          <a:ea typeface="HY그래픽M"/>
                          <a:cs typeface="함초롬돋움"/>
                        </a:rPr>
                        <a:t> </a:t>
                      </a:r>
                      <a:r>
                        <a:rPr sz="1200" b="1" i="0" u="none" strike="noStrike" dirty="0">
                          <a:solidFill>
                            <a:srgbClr val="000000"/>
                          </a:solidFill>
                          <a:latin typeface="HY그래픽M"/>
                          <a:ea typeface="HY그래픽M"/>
                          <a:cs typeface="함초롬돋움"/>
                        </a:rPr>
                        <a:t>약 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HY그래픽M"/>
                          <a:ea typeface="HY그래픽M"/>
                          <a:cs typeface="함초롬돋움"/>
                        </a:rPr>
                        <a:t>36</a:t>
                      </a:r>
                      <a:r>
                        <a:rPr sz="1200" b="1" i="0" u="none" strike="noStrike" dirty="0">
                          <a:solidFill>
                            <a:srgbClr val="000000"/>
                          </a:solidFill>
                          <a:latin typeface="HY그래픽M"/>
                          <a:ea typeface="HY그래픽M"/>
                          <a:cs typeface="함초롬돋움"/>
                        </a:rPr>
                        <a:t>만명</a:t>
                      </a:r>
                    </a:p>
                    <a:p>
                      <a:pPr marL="171360" lvl="0" indent="-171360" algn="just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  <a:defRPr/>
                      </a:pPr>
                      <a:r>
                        <a:rPr lang="EN-US" sz="1200" b="0" i="0" u="none" strike="noStrike" spc="-60" dirty="0">
                          <a:solidFill>
                            <a:srgbClr val="000000"/>
                          </a:solidFill>
                          <a:latin typeface="HY그래픽M"/>
                          <a:ea typeface="HY그래픽M"/>
                          <a:cs typeface="함초롬돋움"/>
                        </a:rPr>
                        <a:t>18</a:t>
                      </a:r>
                      <a:r>
                        <a:rPr sz="1200" b="0" i="0" u="none" strike="noStrike" spc="-60" dirty="0">
                          <a:solidFill>
                            <a:srgbClr val="000000"/>
                          </a:solidFill>
                          <a:latin typeface="HY그래픽M"/>
                          <a:ea typeface="HY그래픽M"/>
                          <a:cs typeface="함초롬돋움"/>
                        </a:rPr>
                        <a:t>년 </a:t>
                      </a:r>
                      <a:r>
                        <a:rPr sz="1200" b="0" i="0" u="none" strike="noStrike" spc="-60" dirty="0" err="1">
                          <a:solidFill>
                            <a:srgbClr val="000000"/>
                          </a:solidFill>
                          <a:latin typeface="HY그래픽M"/>
                          <a:ea typeface="HY그래픽M"/>
                          <a:cs typeface="함초롬돋움"/>
                        </a:rPr>
                        <a:t>기준</a:t>
                      </a:r>
                      <a:r>
                        <a:rPr lang="EN-US" sz="1200" b="0" i="0" u="none" strike="noStrike" spc="-60" dirty="0">
                          <a:solidFill>
                            <a:srgbClr val="000000"/>
                          </a:solidFill>
                          <a:latin typeface="HY그래픽M"/>
                          <a:ea typeface="HY그래픽M"/>
                          <a:cs typeface="함초롬돋움"/>
                        </a:rPr>
                        <a:t>, </a:t>
                      </a:r>
                      <a:r>
                        <a:rPr sz="1200" b="0" i="0" u="none" strike="noStrike" spc="-60" dirty="0" err="1">
                          <a:solidFill>
                            <a:srgbClr val="000000"/>
                          </a:solidFill>
                          <a:latin typeface="HY그래픽M"/>
                          <a:ea typeface="HY그래픽M"/>
                          <a:cs typeface="함초롬돋움"/>
                        </a:rPr>
                        <a:t>신청자</a:t>
                      </a:r>
                      <a:r>
                        <a:rPr sz="1200" b="0" i="0" u="none" strike="noStrike" spc="-60" dirty="0">
                          <a:solidFill>
                            <a:srgbClr val="000000"/>
                          </a:solidFill>
                          <a:latin typeface="HY그래픽M"/>
                          <a:ea typeface="HY그래픽M"/>
                          <a:cs typeface="함초롬돋움"/>
                        </a:rPr>
                        <a:t> 중 </a:t>
                      </a:r>
                      <a:r>
                        <a:rPr sz="1200" b="1" i="0" u="none" strike="noStrike" spc="-60" dirty="0" err="1">
                          <a:solidFill>
                            <a:srgbClr val="000000"/>
                          </a:solidFill>
                          <a:latin typeface="HY그래픽M"/>
                          <a:ea typeface="HY그래픽M"/>
                          <a:cs typeface="함초롬돋움"/>
                        </a:rPr>
                        <a:t>취득율</a:t>
                      </a:r>
                      <a:r>
                        <a:rPr sz="1200" b="1" i="0" u="none" strike="noStrike" spc="-60" dirty="0">
                          <a:solidFill>
                            <a:srgbClr val="000000"/>
                          </a:solidFill>
                          <a:latin typeface="HY그래픽M"/>
                          <a:ea typeface="HY그래픽M"/>
                          <a:cs typeface="함초롬돋움"/>
                        </a:rPr>
                        <a:t> 약 </a:t>
                      </a:r>
                      <a:r>
                        <a:rPr lang="EN-US" sz="1200" b="1" i="0" u="none" strike="noStrike" spc="-60" dirty="0">
                          <a:solidFill>
                            <a:srgbClr val="000000"/>
                          </a:solidFill>
                          <a:latin typeface="HY그래픽M"/>
                          <a:ea typeface="HY그래픽M"/>
                          <a:cs typeface="함초롬돋움"/>
                        </a:rPr>
                        <a:t>38.3%</a:t>
                      </a:r>
                      <a:r>
                        <a:rPr lang="EN-US" sz="1200" b="0" i="0" u="none" strike="noStrike" spc="-60" dirty="0">
                          <a:solidFill>
                            <a:srgbClr val="000000"/>
                          </a:solidFill>
                          <a:latin typeface="HY그래픽M"/>
                          <a:ea typeface="HY그래픽M"/>
                          <a:cs typeface="함초롬돋움"/>
                        </a:rPr>
                        <a:t>, </a:t>
                      </a:r>
                      <a:r>
                        <a:rPr sz="1200" b="0" i="0" u="none" strike="noStrike" spc="-60" dirty="0" err="1">
                          <a:solidFill>
                            <a:srgbClr val="000000"/>
                          </a:solidFill>
                          <a:latin typeface="HY그래픽M"/>
                          <a:ea typeface="HY그래픽M"/>
                          <a:cs typeface="함초롬돋움"/>
                        </a:rPr>
                        <a:t>보건</a:t>
                      </a:r>
                      <a:r>
                        <a:rPr lang="EN-US" sz="1200" b="0" i="0" u="none" strike="noStrike" spc="-60" dirty="0">
                          <a:solidFill>
                            <a:srgbClr val="000000"/>
                          </a:solidFill>
                          <a:latin typeface="HY그래픽M"/>
                          <a:ea typeface="HY그래픽M"/>
                          <a:cs typeface="함초롬돋움"/>
                        </a:rPr>
                        <a:t>, </a:t>
                      </a:r>
                      <a:r>
                        <a:rPr sz="1200" b="0" i="0" u="none" strike="noStrike" spc="-60" dirty="0" err="1">
                          <a:solidFill>
                            <a:srgbClr val="000000"/>
                          </a:solidFill>
                          <a:latin typeface="HY그래픽M"/>
                          <a:ea typeface="HY그래픽M"/>
                          <a:cs typeface="함초롬돋움"/>
                        </a:rPr>
                        <a:t>사회복지</a:t>
                      </a:r>
                      <a:r>
                        <a:rPr sz="1200" b="0" i="0" u="none" strike="noStrike" spc="-60" dirty="0">
                          <a:solidFill>
                            <a:srgbClr val="000000"/>
                          </a:solidFill>
                          <a:latin typeface="HY그래픽M"/>
                          <a:ea typeface="HY그래픽M"/>
                          <a:cs typeface="함초롬돋움"/>
                        </a:rPr>
                        <a:t> 등 </a:t>
                      </a:r>
                      <a:r>
                        <a:rPr sz="1200" b="0" i="0" u="none" strike="noStrike" spc="-60" dirty="0" err="1">
                          <a:solidFill>
                            <a:srgbClr val="000000"/>
                          </a:solidFill>
                          <a:latin typeface="HY그래픽M"/>
                          <a:ea typeface="HY그래픽M"/>
                          <a:cs typeface="함초롬돋움"/>
                        </a:rPr>
                        <a:t>분야</a:t>
                      </a:r>
                      <a:r>
                        <a:rPr sz="1200" b="0" i="0" u="none" strike="noStrike" spc="-60" dirty="0">
                          <a:solidFill>
                            <a:srgbClr val="000000"/>
                          </a:solidFill>
                          <a:latin typeface="HY그래픽M"/>
                          <a:ea typeface="HY그래픽M"/>
                          <a:cs typeface="함초롬돋움"/>
                        </a:rPr>
                        <a:t> 활</a:t>
                      </a:r>
                      <a:r>
                        <a:rPr lang="ko-KR" altLang="en-US" sz="1200" b="0" i="0" u="none" strike="noStrike" spc="-60" dirty="0">
                          <a:solidFill>
                            <a:srgbClr val="000000"/>
                          </a:solidFill>
                          <a:latin typeface="HY그래픽M"/>
                          <a:ea typeface="HY그래픽M"/>
                          <a:cs typeface="함초롬돋움"/>
                        </a:rPr>
                        <a:t>동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63" name="가로 글상자 162"/>
          <p:cNvSpPr txBox="1"/>
          <p:nvPr/>
        </p:nvSpPr>
        <p:spPr>
          <a:xfrm>
            <a:off x="8406824" y="2073162"/>
            <a:ext cx="2378475" cy="4035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1200" i="0" u="none" strike="noStrike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프랑스의 </a:t>
            </a:r>
            <a:r>
              <a:rPr lang="EN-US" sz="1200" i="0" u="none" strike="noStrike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VAE(</a:t>
            </a:r>
            <a:r>
              <a:rPr sz="1200" i="0" u="none" strike="noStrike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경험학습인증제</a:t>
            </a:r>
            <a:r>
              <a:rPr lang="EN-US" sz="1200" i="0" u="none" strike="noStrike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)</a:t>
            </a:r>
            <a:endParaRPr lang="ko-KR" altLang="en-US" sz="1200">
              <a:latin typeface="함초롬돋움"/>
              <a:ea typeface="함초롬돋움"/>
              <a:cs typeface="함초롬돋움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C69627-1DAB-A9F3-F45B-9C04CAF8C89F}"/>
              </a:ext>
            </a:extLst>
          </p:cNvPr>
          <p:cNvSpPr txBox="1"/>
          <p:nvPr/>
        </p:nvSpPr>
        <p:spPr>
          <a:xfrm>
            <a:off x="270587" y="136525"/>
            <a:ext cx="69233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dirty="0">
                <a:solidFill>
                  <a:srgbClr val="002060"/>
                </a:solidFill>
                <a:latin typeface="나눔고딕 ExtraBold"/>
                <a:ea typeface="나눔고딕 ExtraBold"/>
              </a:rPr>
              <a:t>3.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평생교육 정책변화 검토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32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53" name="가로 글상자 52"/>
          <p:cNvSpPr txBox="1"/>
          <p:nvPr/>
        </p:nvSpPr>
        <p:spPr>
          <a:xfrm>
            <a:off x="236737" y="777656"/>
            <a:ext cx="6096000" cy="5158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0" lvl="0" indent="-381000" algn="just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ko-KR" altLang="en-US" b="1" i="0" u="none" strike="noStrike">
              <a:solidFill>
                <a:srgbClr val="000000"/>
              </a:solidFill>
              <a:latin typeface="HY그래픽M"/>
              <a:ea typeface="HY그래픽M"/>
              <a:cs typeface="HY헤드라인M"/>
            </a:endParaRPr>
          </a:p>
        </p:txBody>
      </p:sp>
      <p:sp>
        <p:nvSpPr>
          <p:cNvPr id="56" name="가로 글상자 55"/>
          <p:cNvSpPr txBox="1"/>
          <p:nvPr/>
        </p:nvSpPr>
        <p:spPr>
          <a:xfrm>
            <a:off x="389137" y="930056"/>
            <a:ext cx="6096000" cy="5158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0" lvl="0" indent="-381000" algn="just" defTabSz="914400" rtl="0" eaLnBrk="1" latinLnBrk="1" hangingPunct="1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1" i="0" u="none" strike="noStrike" kern="1200" cap="none" spc="0" normalizeH="0" baseline="0">
              <a:solidFill>
                <a:srgbClr val="000000"/>
              </a:solidFill>
              <a:latin typeface="HY그래픽M"/>
              <a:ea typeface="HY그래픽M"/>
              <a:cs typeface="HY헤드라인M"/>
            </a:endParaRPr>
          </a:p>
        </p:txBody>
      </p:sp>
      <p:sp>
        <p:nvSpPr>
          <p:cNvPr id="68" name="가로 글상자 67"/>
          <p:cNvSpPr txBox="1"/>
          <p:nvPr/>
        </p:nvSpPr>
        <p:spPr>
          <a:xfrm>
            <a:off x="662475" y="1133274"/>
            <a:ext cx="10842173" cy="2676182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marL="419100" lvl="0" indent="-4191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</a:t>
            </a:r>
            <a:r>
              <a:rPr lang="ko-KR" altLang="en-US" b="1" i="0" u="none" strike="noStrike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평생학습</a:t>
            </a:r>
            <a:r>
              <a:rPr lang="ko-KR" altLang="en-US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포인트제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도입</a:t>
            </a:r>
            <a:endParaRPr b="1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  <a:p>
            <a:pPr marL="228480" lvl="0" indent="-22848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학습이력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누적에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따라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포인트를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적립하고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학습비로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전환하여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사용할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수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있는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평생학습포인트제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도입</a:t>
            </a:r>
            <a:endParaRPr lang="EN-US"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함초롬돋움"/>
            </a:endParaRPr>
          </a:p>
          <a:p>
            <a:pPr marL="0" lv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  <a:defRPr/>
            </a:pP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*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학습을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이수한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기록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,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학습을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제공한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기록까지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포인트로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누적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학습자가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자신의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지식・기술을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사회와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공유하는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평생학습사회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유도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함초롬돋움"/>
            </a:endParaRPr>
          </a:p>
          <a:p>
            <a:pPr marL="228480" lvl="0" indent="-22848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평생학습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원스톱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플랫폼에서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민간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학습지원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서비스와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연계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하여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취업</a:t>
            </a:r>
            <a:r>
              <a:rPr lang="EN-US"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·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채용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지원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등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기업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수요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맞춤형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서비스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제공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228480" lvl="0" indent="-22848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채용시장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정보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기업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인사정보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등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민간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정보와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연계하여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</a:t>
            </a:r>
            <a:r>
              <a:rPr lang="EN-US"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AI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를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통해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유망한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역량</a:t>
            </a:r>
            <a:r>
              <a:rPr lang="EN-US"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·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스킬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(skill)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분석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및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최적의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학습추천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228480" lvl="0" indent="-22848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개인의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학습이력을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별도의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증명서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출력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없이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원클릭으로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활용처에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자동전송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할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수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있도록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지원</a:t>
            </a:r>
            <a:endParaRPr sz="1600" b="1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함초롬돋움"/>
            </a:endParaRPr>
          </a:p>
        </p:txBody>
      </p:sp>
      <p:sp>
        <p:nvSpPr>
          <p:cNvPr id="163" name="가로 글상자 162"/>
          <p:cNvSpPr txBox="1"/>
          <p:nvPr/>
        </p:nvSpPr>
        <p:spPr>
          <a:xfrm>
            <a:off x="4140353" y="3905599"/>
            <a:ext cx="3053548" cy="38671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lvl="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1200" b="1" i="0" u="none" strike="noStrike">
                <a:solidFill>
                  <a:srgbClr val="000000"/>
                </a:solidFill>
                <a:latin typeface="함초롬돋움"/>
                <a:ea typeface="함초롬돋움"/>
                <a:cs typeface="함초롬돋움"/>
              </a:rPr>
              <a:t>평생학습데이터를 활용한 기업의 인재채용</a:t>
            </a:r>
            <a:endParaRPr lang="ko-KR" altLang="en-US" sz="1200">
              <a:latin typeface="함초롬돋움"/>
              <a:ea typeface="함초롬돋움"/>
              <a:cs typeface="함초롬돋움"/>
            </a:endParaRPr>
          </a:p>
        </p:txBody>
      </p:sp>
      <p:pic>
        <p:nvPicPr>
          <p:cNvPr id="169" name="그림 168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2906166" y="4314364"/>
            <a:ext cx="5440901" cy="17659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C98FAEB-5992-A7F2-48FF-21485F2D90A2}"/>
              </a:ext>
            </a:extLst>
          </p:cNvPr>
          <p:cNvSpPr txBox="1"/>
          <p:nvPr/>
        </p:nvSpPr>
        <p:spPr>
          <a:xfrm>
            <a:off x="270587" y="136525"/>
            <a:ext cx="69233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dirty="0">
                <a:solidFill>
                  <a:srgbClr val="002060"/>
                </a:solidFill>
                <a:latin typeface="나눔고딕 ExtraBold"/>
                <a:ea typeface="나눔고딕 ExtraBold"/>
              </a:rPr>
              <a:t>3.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평생교육 정책변화 검토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33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25" name="가로 글상자 24"/>
          <p:cNvSpPr txBox="1"/>
          <p:nvPr/>
        </p:nvSpPr>
        <p:spPr>
          <a:xfrm>
            <a:off x="270587" y="1166698"/>
            <a:ext cx="11376366" cy="4928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지역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평생학습</a:t>
            </a:r>
            <a:r>
              <a:rPr lang="ko-KR" altLang="en-US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체제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구축</a:t>
            </a:r>
            <a:endParaRPr sz="1600" b="1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228480" lvl="0" indent="-22848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인생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100세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시대에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대비하여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지역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평생학습체제를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구축함으로써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전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생애에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걸쳐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국민의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삶의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질을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향상시키고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국민행복을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증진</a:t>
            </a:r>
            <a:endParaRPr sz="1600" b="0" i="0" u="none" strike="noStrike" spc="-1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228480" lvl="0" indent="-22848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ko-KR" altLang="en-US"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평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생교육진흥원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(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시·도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), </a:t>
            </a:r>
            <a:r>
              <a:rPr lang="en-US"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평생학습도시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(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시·군·구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), </a:t>
            </a:r>
            <a:r>
              <a:rPr lang="en-US"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행복학습센터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(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읍·면·동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)</a:t>
            </a:r>
            <a:r>
              <a:rPr lang="en-US"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lang="ko-KR" altLang="en-US"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등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으로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이어지는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lang="en-US"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추진체제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lang="en-US"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및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다모아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평생교육정보망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등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평생교육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추진기반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구축</a:t>
            </a:r>
            <a:endParaRPr sz="1600" b="0" i="0" u="none" strike="noStrike" spc="-1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0" lv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  <a:defRPr/>
            </a:pP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※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읍·면·동까지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이어지는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국가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평생교육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추진체제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완성을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통한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모든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국민의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학습권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보장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(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국정과제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72. 100세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시대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국가평생학습</a:t>
            </a:r>
            <a:r>
              <a:rPr lang="en-US" altLang="ko-KR"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)</a:t>
            </a:r>
            <a:endParaRPr sz="1600" b="0" i="0" u="none" strike="noStrike" spc="-1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lv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 </a:t>
            </a:r>
            <a:r>
              <a:rPr b="1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창조적</a:t>
            </a:r>
            <a:r>
              <a:rPr b="1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b="1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학습공동체</a:t>
            </a:r>
            <a:r>
              <a:rPr b="1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b="1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형성</a:t>
            </a:r>
            <a:endParaRPr sz="1600" b="0" i="0" u="none" strike="noStrike" spc="-1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228480" lvl="0" indent="-22848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ko-KR" altLang="en-US"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평생학습자원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간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네트워크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구축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, </a:t>
            </a:r>
            <a:r>
              <a:rPr lang="en-US"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주민의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평생학습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기회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lang="en-US"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확대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등을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통해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lang="en-US"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지역의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사회통합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, </a:t>
            </a:r>
            <a:r>
              <a:rPr lang="en-US"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경제발전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, </a:t>
            </a:r>
            <a:r>
              <a:rPr lang="en-US"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지속가능성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lang="en-US"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확대를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유도하는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창조적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‘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학습공동체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’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형성을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도모</a:t>
            </a:r>
            <a:endParaRPr sz="1600" b="0" i="0" u="none" strike="noStrike" spc="-1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228480" lvl="0" indent="-22848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마을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단위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풀뿌리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평생교육을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통한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학습문화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조성으로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지역사회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혁신과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발전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도모</a:t>
            </a:r>
            <a:endParaRPr sz="1600" b="0" i="0" u="none" strike="noStrike" spc="-1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228480" lvl="0" indent="-22848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지방자치단체가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주민의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평생학습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활성화를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위하여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세대별·계층별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맞춤형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평생교육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프로그램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지원</a:t>
            </a:r>
            <a:endParaRPr sz="1600" b="0" i="0" u="none" strike="noStrike" spc="-1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0" lv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  <a:defRPr/>
            </a:pP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※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경력단절여성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,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은퇴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(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예정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)자 및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베이비붐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세대를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포함한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중·장년층에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초점을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두어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경제적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자립역량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강화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및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사회공헌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확대를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위한</a:t>
            </a:r>
            <a:r>
              <a:rPr lang="en-US"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   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lang="en-US"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 </a:t>
            </a:r>
          </a:p>
          <a:p>
            <a:pPr marL="0" lv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  <a:defRPr/>
            </a:pPr>
            <a:r>
              <a:rPr lang="en-US" sz="1600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  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‘제2차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학습’기회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지원</a:t>
            </a:r>
            <a:endParaRPr sz="1600" b="0" i="0" u="none" strike="noStrike" spc="-1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228480" lvl="0" indent="-22848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지방자치단체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특성과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연계한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평생교육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서비스를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제공하여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학습형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일자리</a:t>
            </a:r>
            <a:r>
              <a:rPr sz="1600" b="0" i="0" u="none" strike="noStrike" spc="-1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확대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24516BB-92A9-F79B-29EF-9143D8D0E4D5}"/>
              </a:ext>
            </a:extLst>
          </p:cNvPr>
          <p:cNvSpPr txBox="1"/>
          <p:nvPr/>
        </p:nvSpPr>
        <p:spPr>
          <a:xfrm>
            <a:off x="270587" y="136525"/>
            <a:ext cx="40121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dirty="0">
                <a:solidFill>
                  <a:srgbClr val="002060"/>
                </a:solidFill>
                <a:latin typeface="나눔고딕 ExtraBold"/>
                <a:ea typeface="나눔고딕 ExtraBold"/>
              </a:rPr>
              <a:t>3.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평생교육 정책변화 검토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34491F-65ED-D463-7439-6D6C56BBA0EE}"/>
              </a:ext>
            </a:extLst>
          </p:cNvPr>
          <p:cNvSpPr txBox="1"/>
          <p:nvPr/>
        </p:nvSpPr>
        <p:spPr>
          <a:xfrm>
            <a:off x="270587" y="697474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바</a:t>
            </a: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 평생학습도시 </a:t>
            </a: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-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사업목적 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34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25" name="가로 글상자 24"/>
          <p:cNvSpPr txBox="1"/>
          <p:nvPr/>
        </p:nvSpPr>
        <p:spPr>
          <a:xfrm>
            <a:off x="407817" y="1233022"/>
            <a:ext cx="11376366" cy="4559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촘촘한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평생교육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추진체제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구축</a:t>
            </a:r>
            <a:r>
              <a:rPr lang="ko-KR" altLang="en-US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및 운영</a:t>
            </a:r>
          </a:p>
          <a:p>
            <a:pPr marL="228480" lvl="0" indent="-22848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ko-KR" altLang="en-US" sz="160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국가· 도· 시· 동으로 이어지는 촘촘한 평생교육 추진체제를 구축하고 운영 안정화를 유도</a:t>
            </a:r>
          </a:p>
          <a:p>
            <a:pPr marL="228480" lvl="0" indent="-22848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ko-KR" altLang="en-US" sz="160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시민 누구나 생활 속에서 평생학습 서비스를 받을 수 있도록 동 단위 ‘행복학습센터’ 본격 운영 및 확대 추진</a:t>
            </a:r>
          </a:p>
          <a:p>
            <a:pPr lv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※「평생교육법」 일부개정(’14.1.)</a:t>
            </a:r>
            <a:r>
              <a:rPr lang="ko-KR" altLang="en-US" sz="160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으로</a:t>
            </a:r>
            <a:r>
              <a:rPr lang="ko-KR" altLang="en-US" sz="160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평생교육 추진체제 확대(동 단위)</a:t>
            </a:r>
          </a:p>
          <a:p>
            <a:pPr lv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※ 지역 내 평생교육기관의 기능 중첩에 따른 비효율성을 극복하고, 산재한 평생교육 자원 간 네트워크를 활성화 체제 구축</a:t>
            </a:r>
            <a:endParaRPr lang="en-US" altLang="ko-KR" sz="160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  <a:p>
            <a:pPr lv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60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  <a:p>
            <a:pPr lv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</a:t>
            </a:r>
            <a:r>
              <a:rPr lang="ko-KR" altLang="en-US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맞춤형 평생교육 프로그램 제공 및 관리</a:t>
            </a:r>
          </a:p>
          <a:p>
            <a:pPr marL="228480" lvl="0" indent="-22848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ko-KR" altLang="en-US" sz="160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100세 시대에 대비하여 창조적 평생학습을 통한 국민행복 실현을 위해 </a:t>
            </a:r>
          </a:p>
          <a:p>
            <a:pPr marL="228480" lvl="0" indent="-22848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ko-KR" altLang="en-US" sz="160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세대별 · 계층별 맞춤형 평생교육 프로그램을 제공하고 지속적으로 관리합니다.</a:t>
            </a:r>
          </a:p>
          <a:p>
            <a:pPr marL="228480" lvl="0" indent="-22848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ko-KR" altLang="en-US" sz="160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경력단절여성, 은퇴(예정)자 등 맞춤형 평생학습 프로그램 지원으로 국민 개개인의 역량 개발 및 경력단절 극복 지원</a:t>
            </a:r>
          </a:p>
          <a:p>
            <a:pPr marL="228480" lvl="0" indent="-22848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ko-KR" altLang="en-US" sz="160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학습자에 대한 상담 지원 및 사후관리를 통한 평생학습 성과 및 만족도 제고</a:t>
            </a:r>
          </a:p>
          <a:p>
            <a:pPr lv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60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8F5E7C-DF49-1D55-783D-2CC976C75259}"/>
              </a:ext>
            </a:extLst>
          </p:cNvPr>
          <p:cNvSpPr txBox="1"/>
          <p:nvPr/>
        </p:nvSpPr>
        <p:spPr>
          <a:xfrm>
            <a:off x="270587" y="136525"/>
            <a:ext cx="40121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dirty="0">
                <a:solidFill>
                  <a:srgbClr val="002060"/>
                </a:solidFill>
                <a:latin typeface="나눔고딕 ExtraBold"/>
                <a:ea typeface="나눔고딕 ExtraBold"/>
              </a:rPr>
              <a:t>3.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평생교육 정책변화 검토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19B4AF-B0AD-6D40-7F74-E05FF563D1FD}"/>
              </a:ext>
            </a:extLst>
          </p:cNvPr>
          <p:cNvSpPr txBox="1"/>
          <p:nvPr/>
        </p:nvSpPr>
        <p:spPr>
          <a:xfrm>
            <a:off x="270587" y="697474"/>
            <a:ext cx="409614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바</a:t>
            </a: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 평생학습도시 </a:t>
            </a: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-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추진방향 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바닥글 개체 틀 1">
            <a:extLst>
              <a:ext uri="{FF2B5EF4-FFF2-40B4-BE49-F238E27FC236}">
                <a16:creationId xmlns:a16="http://schemas.microsoft.com/office/drawing/2014/main" id="{84517E24-2E76-FC8A-5EA3-357F63499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목포시 평생학습도시 활성화를 위한 추진 전략 </a:t>
            </a:r>
          </a:p>
        </p:txBody>
      </p: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663B3BD8-47D5-E536-A525-DC67EEDAC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ko-KR" altLang="en-US" smtClean="0"/>
              <a:pPr lvl="0">
                <a:defRPr/>
              </a:pPr>
              <a:t>35</a:t>
            </a:fld>
            <a:endParaRPr lang="ko-KR" altLang="en-US"/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C7427E09-7571-7D40-D6A9-133827EB73C8}"/>
              </a:ext>
            </a:extLst>
          </p:cNvPr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182C441A-A0FE-F79C-FE80-7786F7A84BA3}"/>
              </a:ext>
            </a:extLst>
          </p:cNvPr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직사각형 16">
            <a:extLst>
              <a:ext uri="{FF2B5EF4-FFF2-40B4-BE49-F238E27FC236}">
                <a16:creationId xmlns:a16="http://schemas.microsoft.com/office/drawing/2014/main" id="{5E3FDA20-3093-44D6-88AF-A21321C61584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>
              <a:defRPr lang="ko-KR"/>
            </a:defPPr>
            <a:lvl1pPr marL="0" algn="r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6B8D1FF4-0D11-40C8-8816-D9AAFAB50C25}" type="slidenum">
              <a:rPr lang="en-US" altLang="en-US" smtClean="0"/>
              <a:pPr>
                <a:defRPr/>
              </a:pPr>
              <a:t>35</a:t>
            </a:fld>
            <a:endParaRPr lang="en-US" altLang="en-US"/>
          </a:p>
        </p:txBody>
      </p:sp>
      <p:sp>
        <p:nvSpPr>
          <p:cNvPr id="7" name="직사각형 17">
            <a:extLst>
              <a:ext uri="{FF2B5EF4-FFF2-40B4-BE49-F238E27FC236}">
                <a16:creationId xmlns:a16="http://schemas.microsoft.com/office/drawing/2014/main" id="{3C4662E5-B7B5-A5E6-29EF-8AB493439922}"/>
              </a:ext>
            </a:extLst>
          </p:cNvPr>
          <p:cNvSpPr txBox="1">
            <a:spLocks/>
          </p:cNvSpPr>
          <p:nvPr/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>
              <a:defRPr lang="ko-KR"/>
            </a:defPPr>
            <a:lvl1pPr marL="0" algn="ctr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EA138B-B98E-7B13-C886-DBB41A4EBB69}"/>
              </a:ext>
            </a:extLst>
          </p:cNvPr>
          <p:cNvSpPr txBox="1"/>
          <p:nvPr/>
        </p:nvSpPr>
        <p:spPr>
          <a:xfrm>
            <a:off x="270587" y="136525"/>
            <a:ext cx="40121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dirty="0">
                <a:solidFill>
                  <a:srgbClr val="002060"/>
                </a:solidFill>
                <a:latin typeface="나눔고딕 ExtraBold"/>
                <a:ea typeface="나눔고딕 ExtraBold"/>
              </a:rPr>
              <a:t>3.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평생교육 정책변화 검토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2CCEBAC-227F-8187-2E6E-E726ACA2513A}"/>
              </a:ext>
            </a:extLst>
          </p:cNvPr>
          <p:cNvSpPr txBox="1"/>
          <p:nvPr/>
        </p:nvSpPr>
        <p:spPr>
          <a:xfrm>
            <a:off x="270587" y="697474"/>
            <a:ext cx="409614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바</a:t>
            </a: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 평생학습도시 </a:t>
            </a: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-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지정현황  </a:t>
            </a:r>
          </a:p>
        </p:txBody>
      </p:sp>
      <p:graphicFrame>
        <p:nvGraphicFramePr>
          <p:cNvPr id="10" name="표 9">
            <a:extLst>
              <a:ext uri="{FF2B5EF4-FFF2-40B4-BE49-F238E27FC236}">
                <a16:creationId xmlns:a16="http://schemas.microsoft.com/office/drawing/2014/main" id="{D0A51D2B-6F87-FEC8-24E9-E352183849EE}"/>
              </a:ext>
            </a:extLst>
          </p:cNvPr>
          <p:cNvGraphicFramePr>
            <a:graphicFrameLocks noGrp="1"/>
          </p:cNvGraphicFramePr>
          <p:nvPr/>
        </p:nvGraphicFramePr>
        <p:xfrm>
          <a:off x="443961" y="1371601"/>
          <a:ext cx="5749890" cy="4769713"/>
        </p:xfrm>
        <a:graphic>
          <a:graphicData uri="http://schemas.openxmlformats.org/drawingml/2006/table">
            <a:tbl>
              <a:tblPr/>
              <a:tblGrid>
                <a:gridCol w="887570">
                  <a:extLst>
                    <a:ext uri="{9D8B030D-6E8A-4147-A177-3AD203B41FA5}">
                      <a16:colId xmlns:a16="http://schemas.microsoft.com/office/drawing/2014/main" val="4034250680"/>
                    </a:ext>
                  </a:extLst>
                </a:gridCol>
                <a:gridCol w="325779">
                  <a:extLst>
                    <a:ext uri="{9D8B030D-6E8A-4147-A177-3AD203B41FA5}">
                      <a16:colId xmlns:a16="http://schemas.microsoft.com/office/drawing/2014/main" val="623660235"/>
                    </a:ext>
                  </a:extLst>
                </a:gridCol>
                <a:gridCol w="4536541">
                  <a:extLst>
                    <a:ext uri="{9D8B030D-6E8A-4147-A177-3AD203B41FA5}">
                      <a16:colId xmlns:a16="http://schemas.microsoft.com/office/drawing/2014/main" val="3714661012"/>
                    </a:ext>
                  </a:extLst>
                </a:gridCol>
              </a:tblGrid>
              <a:tr h="28225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지역</a:t>
                      </a: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(</a:t>
                      </a: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광역</a:t>
                      </a: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)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90303" marR="90303" marT="45151" marB="45151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94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6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계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90303" marR="90303" marT="45151" marB="451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94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6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평생학습도시 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(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지정연도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90303" marR="90303" marT="45151" marB="451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94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6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5298233"/>
                  </a:ext>
                </a:extLst>
              </a:tr>
              <a:tr h="87726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서 울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90303" marR="90303" marT="45151" marB="45151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22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90303" marR="90303" marT="45151" marB="451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 marR="0" indent="0" algn="l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1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관악구</a:t>
                      </a:r>
                      <a:r>
                        <a:rPr lang="en-US" altLang="ko-KR" sz="1000" kern="0" spc="-1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(’04), </a:t>
                      </a:r>
                      <a:r>
                        <a:rPr lang="ko-KR" altLang="en-US" sz="1000" kern="0" spc="-1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양천구</a:t>
                      </a:r>
                      <a:r>
                        <a:rPr lang="en-US" altLang="ko-KR" sz="1000" kern="0" spc="-1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(’05), </a:t>
                      </a:r>
                      <a:r>
                        <a:rPr lang="ko-KR" altLang="en-US" sz="1000" kern="0" spc="-1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성북구</a:t>
                      </a:r>
                      <a:r>
                        <a:rPr lang="en-US" altLang="ko-KR" sz="1000" kern="0" spc="-1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(’05), </a:t>
                      </a:r>
                      <a:r>
                        <a:rPr lang="ko-KR" altLang="en-US" sz="1000" kern="0" spc="-1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영등포구</a:t>
                      </a:r>
                      <a:r>
                        <a:rPr lang="en-US" altLang="ko-KR" sz="1000" kern="0" spc="-1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(’06), </a:t>
                      </a:r>
                      <a:r>
                        <a:rPr lang="ko-KR" altLang="en-US" sz="1000" kern="0" spc="-1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강동구</a:t>
                      </a:r>
                      <a:r>
                        <a:rPr lang="en-US" altLang="ko-KR" sz="1000" kern="0" spc="-1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(’07), </a:t>
                      </a:r>
                      <a:r>
                        <a:rPr lang="ko-KR" altLang="en-US" sz="1000" kern="0" spc="-1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강서구</a:t>
                      </a:r>
                      <a:r>
                        <a:rPr lang="en-US" altLang="ko-KR" sz="1000" kern="0" spc="-1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(’07),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휴먼명조"/>
                        </a:rPr>
                        <a:t> </a:t>
                      </a:r>
                      <a:r>
                        <a:rPr lang="ko-KR" altLang="en-US" sz="1000" kern="0" spc="-1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마포구</a:t>
                      </a:r>
                      <a:r>
                        <a:rPr lang="en-US" altLang="ko-KR" sz="1000" kern="0" spc="-1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(’07), </a:t>
                      </a:r>
                      <a:r>
                        <a:rPr lang="ko-KR" altLang="en-US" sz="1000" kern="0" spc="-1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은평구</a:t>
                      </a:r>
                      <a:r>
                        <a:rPr lang="en-US" altLang="ko-KR" sz="1000" kern="0" spc="-1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(’12), </a:t>
                      </a:r>
                      <a:r>
                        <a:rPr lang="ko-KR" altLang="en-US" sz="1000" kern="0" spc="-1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금천구</a:t>
                      </a:r>
                      <a:r>
                        <a:rPr lang="en-US" altLang="ko-KR" sz="1000" kern="0" spc="-1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(’13), </a:t>
                      </a:r>
                      <a:r>
                        <a:rPr lang="ko-KR" altLang="en-US" sz="1000" kern="0" spc="-1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송파구</a:t>
                      </a:r>
                      <a:r>
                        <a:rPr lang="en-US" altLang="ko-KR" sz="1000" kern="0" spc="-1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(’13), </a:t>
                      </a:r>
                      <a:r>
                        <a:rPr lang="ko-KR" altLang="en-US" sz="1000" kern="0" spc="-1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서대문구</a:t>
                      </a:r>
                      <a:r>
                        <a:rPr lang="en-US" altLang="ko-KR" sz="1000" kern="0" spc="-1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(’13), </a:t>
                      </a:r>
                      <a:r>
                        <a:rPr lang="ko-KR" altLang="en-US" sz="1000" kern="0" spc="-1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강남구</a:t>
                      </a:r>
                      <a:r>
                        <a:rPr lang="en-US" altLang="ko-KR" sz="1000" kern="0" spc="-1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(’13),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휴먼명조"/>
                        </a:rPr>
                        <a:t>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노원구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(’13),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도봉구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(’13),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용산구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(’16),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구로구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(’18),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중랑구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(’18),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성동구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(’19),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동대문구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(’20),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동작구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(’21),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광진구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(’22),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종로구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(’22)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90303" marR="90303" marT="45151" marB="451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3751633"/>
                  </a:ext>
                </a:extLst>
              </a:tr>
              <a:tr h="67740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부 산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90303" marR="90303" marT="45151" marB="45151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16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90303" marR="90303" marT="45151" marB="451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 marR="0" indent="0" algn="l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1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해운대구</a:t>
                      </a:r>
                      <a:r>
                        <a:rPr lang="en-US" altLang="ko-KR" sz="1000" kern="0" spc="-1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(’02), </a:t>
                      </a:r>
                      <a:r>
                        <a:rPr lang="ko-KR" altLang="en-US" sz="1000" kern="0" spc="-1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연제구</a:t>
                      </a:r>
                      <a:r>
                        <a:rPr lang="en-US" altLang="ko-KR" sz="1000" kern="0" spc="-1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(’06), </a:t>
                      </a:r>
                      <a:r>
                        <a:rPr lang="ko-KR" altLang="en-US" sz="1000" kern="0" spc="-1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사상구</a:t>
                      </a:r>
                      <a:r>
                        <a:rPr lang="en-US" altLang="ko-KR" sz="1000" kern="0" spc="-1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(’07), </a:t>
                      </a:r>
                      <a:r>
                        <a:rPr lang="ko-KR" altLang="en-US" sz="1000" kern="0" spc="-1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영도구</a:t>
                      </a:r>
                      <a:r>
                        <a:rPr lang="en-US" altLang="ko-KR" sz="1000" kern="0" spc="-1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(’11), </a:t>
                      </a:r>
                      <a:r>
                        <a:rPr lang="ko-KR" altLang="en-US" sz="1000" kern="0" spc="-1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부산진구</a:t>
                      </a:r>
                      <a:r>
                        <a:rPr lang="en-US" altLang="ko-KR" sz="1000" kern="0" spc="-1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(’12), </a:t>
                      </a:r>
                      <a:r>
                        <a:rPr lang="ko-KR" altLang="en-US" sz="1000" kern="0" spc="-1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남구</a:t>
                      </a:r>
                      <a:r>
                        <a:rPr lang="en-US" altLang="ko-KR" sz="1000" kern="0" spc="-1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(’13),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  <a:p>
                      <a:pPr marL="63500" marR="0" indent="0" algn="l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4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사하구</a:t>
                      </a:r>
                      <a:r>
                        <a:rPr lang="en-US" altLang="ko-KR" sz="1000" kern="0" spc="-4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(’13), </a:t>
                      </a:r>
                      <a:r>
                        <a:rPr lang="ko-KR" altLang="en-US" sz="1000" kern="0" spc="-4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서구</a:t>
                      </a:r>
                      <a:r>
                        <a:rPr lang="en-US" altLang="ko-KR" sz="1000" kern="0" spc="-4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(’13), </a:t>
                      </a:r>
                      <a:r>
                        <a:rPr lang="ko-KR" altLang="en-US" sz="1000" kern="0" spc="-4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금정구</a:t>
                      </a:r>
                      <a:r>
                        <a:rPr lang="en-US" altLang="ko-KR" sz="1000" kern="0" spc="-4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(’13), </a:t>
                      </a:r>
                      <a:r>
                        <a:rPr lang="ko-KR" altLang="en-US" sz="1000" kern="0" spc="-4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기장군</a:t>
                      </a:r>
                      <a:r>
                        <a:rPr lang="en-US" altLang="ko-KR" sz="1000" kern="0" spc="-4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(’14), </a:t>
                      </a:r>
                      <a:r>
                        <a:rPr lang="ko-KR" altLang="en-US" sz="1000" kern="0" spc="-4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동구</a:t>
                      </a:r>
                      <a:r>
                        <a:rPr lang="en-US" altLang="ko-KR" sz="1000" kern="0" spc="-4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(’16), </a:t>
                      </a:r>
                      <a:r>
                        <a:rPr lang="ko-KR" altLang="en-US" sz="1000" kern="0" spc="-4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북구</a:t>
                      </a:r>
                      <a:r>
                        <a:rPr lang="en-US" altLang="ko-KR" sz="1000" kern="0" spc="-4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(’17), </a:t>
                      </a:r>
                      <a:r>
                        <a:rPr lang="ko-KR" altLang="en-US" sz="1000" kern="0" spc="-4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중구</a:t>
                      </a:r>
                      <a:r>
                        <a:rPr lang="en-US" altLang="ko-KR" sz="1000" kern="0" spc="-4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(’17),</a:t>
                      </a:r>
                      <a:r>
                        <a:rPr lang="ko-KR" altLang="en-US" sz="1000" kern="0" spc="-30" dirty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휴먼명조"/>
                        </a:rPr>
                        <a:t>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수영구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(’18),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동래구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(’19),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강서구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(’22)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90303" marR="90303" marT="45151" marB="451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3744136"/>
                  </a:ext>
                </a:extLst>
              </a:tr>
              <a:tr h="29456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대 구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90303" marR="90303" marT="45151" marB="45151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5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90303" marR="90303" marT="45151" marB="451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 marR="0" indent="0" algn="l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달서구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(’05),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동구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(’05),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수성구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(’11),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북구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(’13),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남구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(’20)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90303" marR="90303" marT="45151" marB="451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4595841"/>
                  </a:ext>
                </a:extLst>
              </a:tr>
              <a:tr h="47753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인 천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90303" marR="90303" marT="45151" marB="45151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8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90303" marR="90303" marT="45151" marB="451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 marR="0" indent="0" algn="l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연수구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(’03), </a:t>
                      </a: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부평구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(’05), </a:t>
                      </a: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미추홀구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(’06), </a:t>
                      </a: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남동구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(’11), </a:t>
                      </a: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서구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(’14), </a:t>
                      </a: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계양구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(’17), </a:t>
                      </a: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동구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(’22), </a:t>
                      </a: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증구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(’22)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90303" marR="90303" marT="45151" marB="451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5282276"/>
                  </a:ext>
                </a:extLst>
              </a:tr>
              <a:tr h="29456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광 주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90303" marR="90303" marT="45151" marB="45151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5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90303" marR="90303" marT="45151" marB="451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 marR="0" indent="0" algn="l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남구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(’05),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동구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(’06),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광산구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(’06),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북구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(’11),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서구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(’15)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90303" marR="90303" marT="45151" marB="451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6909731"/>
                  </a:ext>
                </a:extLst>
              </a:tr>
              <a:tr h="29456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대 전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90303" marR="90303" marT="45151" marB="45151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4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90303" marR="90303" marT="45151" marB="451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 marR="0" indent="0" algn="l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유성구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(’01), </a:t>
                      </a: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대덕구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(’07), </a:t>
                      </a: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동구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(’12), </a:t>
                      </a: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서구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(’13)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90303" marR="90303" marT="45151" marB="451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4938664"/>
                  </a:ext>
                </a:extLst>
              </a:tr>
              <a:tr h="29456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울 산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90303" marR="90303" marT="45151" marB="45151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5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90303" marR="90303" marT="45151" marB="451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 marR="0" indent="0" algn="l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울주군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(’06), </a:t>
                      </a: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중구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(’07), </a:t>
                      </a: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북구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(’12), </a:t>
                      </a: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동구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(’16), </a:t>
                      </a: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남구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(’18)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90303" marR="90303" marT="45151" marB="451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4067879"/>
                  </a:ext>
                </a:extLst>
              </a:tr>
              <a:tr h="127700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경 기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90303" marR="90303" marT="45151" marB="45151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31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90303" marR="90303" marT="45151" marB="451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 marR="0" indent="0" algn="l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광명시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(’01),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부천시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(’02),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이천시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(’04),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수원시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(’05),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구리시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(’05),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안산시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(’06), </a:t>
                      </a:r>
                      <a:r>
                        <a:rPr lang="ko-KR" altLang="en-US" sz="1000" kern="0" spc="-1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용인시</a:t>
                      </a:r>
                      <a:r>
                        <a:rPr lang="en-US" altLang="ko-KR" sz="1000" kern="0" spc="-1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(’06), </a:t>
                      </a:r>
                      <a:r>
                        <a:rPr lang="ko-KR" altLang="en-US" sz="1000" kern="0" spc="-1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시흥시</a:t>
                      </a:r>
                      <a:r>
                        <a:rPr lang="en-US" altLang="ko-KR" sz="1000" kern="0" spc="-1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(’06), </a:t>
                      </a:r>
                      <a:r>
                        <a:rPr lang="ko-KR" altLang="en-US" sz="1000" kern="0" spc="-1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평택시</a:t>
                      </a:r>
                      <a:r>
                        <a:rPr lang="en-US" altLang="ko-KR" sz="1000" kern="0" spc="-1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(’06), </a:t>
                      </a:r>
                      <a:r>
                        <a:rPr lang="ko-KR" altLang="en-US" sz="1000" kern="0" spc="-1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과천시</a:t>
                      </a:r>
                      <a:r>
                        <a:rPr lang="en-US" altLang="ko-KR" sz="1000" kern="0" spc="-1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(’07), </a:t>
                      </a:r>
                      <a:r>
                        <a:rPr lang="ko-KR" altLang="en-US" sz="1000" kern="0" spc="-1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안양시</a:t>
                      </a:r>
                      <a:r>
                        <a:rPr lang="en-US" altLang="ko-KR" sz="1000" kern="0" spc="-1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(’07), </a:t>
                      </a:r>
                      <a:r>
                        <a:rPr lang="ko-KR" altLang="en-US" sz="1000" kern="0" spc="-1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남양주시</a:t>
                      </a:r>
                      <a:r>
                        <a:rPr lang="en-US" altLang="ko-KR" sz="1000" kern="0" spc="-1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(’11),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바탕" panose="02030600000101010101" pitchFamily="18" charset="-127"/>
                          <a:ea typeface="휴먼명조"/>
                        </a:rPr>
                        <a:t> </a:t>
                      </a:r>
                      <a:r>
                        <a:rPr lang="ko-KR" altLang="en-US" sz="1000" kern="0" spc="-2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포천시</a:t>
                      </a:r>
                      <a:r>
                        <a:rPr lang="en-US" altLang="ko-KR" sz="1000" kern="0" spc="-2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(’12), </a:t>
                      </a:r>
                      <a:r>
                        <a:rPr lang="ko-KR" altLang="en-US" sz="1000" kern="0" spc="-2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군포시</a:t>
                      </a:r>
                      <a:r>
                        <a:rPr lang="en-US" altLang="ko-KR" sz="1000" kern="0" spc="-2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(’13), </a:t>
                      </a:r>
                      <a:r>
                        <a:rPr lang="ko-KR" altLang="en-US" sz="1000" kern="0" spc="-2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의정부시</a:t>
                      </a:r>
                      <a:r>
                        <a:rPr lang="en-US" altLang="ko-KR" sz="1000" kern="0" spc="-2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(’13), </a:t>
                      </a:r>
                      <a:r>
                        <a:rPr lang="ko-KR" altLang="en-US" sz="1000" kern="0" spc="-2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김포시</a:t>
                      </a:r>
                      <a:r>
                        <a:rPr lang="en-US" altLang="ko-KR" sz="1000" kern="0" spc="-2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(’13), </a:t>
                      </a:r>
                      <a:r>
                        <a:rPr lang="ko-KR" altLang="en-US" sz="1000" kern="0" spc="-2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성남시</a:t>
                      </a:r>
                      <a:r>
                        <a:rPr lang="en-US" altLang="ko-KR" sz="1000" kern="0" spc="-2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(’13), </a:t>
                      </a:r>
                      <a:r>
                        <a:rPr lang="ko-KR" altLang="en-US" sz="1000" kern="0" spc="-2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화성시</a:t>
                      </a:r>
                      <a:r>
                        <a:rPr lang="en-US" altLang="ko-KR" sz="1000" kern="0" spc="-2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(’13),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  <a:p>
                      <a:pPr marL="63500" marR="0" indent="0" algn="l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양주시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(’13),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의왕시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(’13),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가평군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(’13),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고양시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(’14),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양평군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(’14),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연천군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(’14), </a:t>
                      </a:r>
                      <a:r>
                        <a:rPr lang="ko-KR" altLang="en-US" sz="1000" kern="0" spc="-2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오산시</a:t>
                      </a:r>
                      <a:r>
                        <a:rPr lang="en-US" altLang="ko-KR" sz="1000" kern="0" spc="-2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(’15), </a:t>
                      </a:r>
                      <a:r>
                        <a:rPr lang="ko-KR" altLang="en-US" sz="1000" kern="0" spc="-20" dirty="0" err="1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여주시</a:t>
                      </a:r>
                      <a:r>
                        <a:rPr lang="en-US" altLang="ko-KR" sz="1000" kern="0" spc="-2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(’17), </a:t>
                      </a:r>
                      <a:r>
                        <a:rPr lang="ko-KR" altLang="en-US" sz="1000" kern="0" spc="-2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파주시</a:t>
                      </a:r>
                      <a:r>
                        <a:rPr lang="en-US" altLang="ko-KR" sz="1000" kern="0" spc="-2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(’18), </a:t>
                      </a:r>
                      <a:r>
                        <a:rPr lang="ko-KR" altLang="en-US" sz="1000" kern="0" spc="-2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광주시</a:t>
                      </a:r>
                      <a:r>
                        <a:rPr lang="en-US" altLang="ko-KR" sz="1000" kern="0" spc="-2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(’19), </a:t>
                      </a:r>
                      <a:r>
                        <a:rPr lang="ko-KR" altLang="en-US" sz="1000" kern="0" spc="-2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하남시</a:t>
                      </a:r>
                      <a:r>
                        <a:rPr lang="en-US" altLang="ko-KR" sz="1000" kern="0" spc="-2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(’19), </a:t>
                      </a:r>
                      <a:r>
                        <a:rPr lang="ko-KR" altLang="en-US" sz="1000" kern="0" spc="-2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동두천시</a:t>
                      </a:r>
                      <a:r>
                        <a:rPr lang="en-US" altLang="ko-KR" sz="1000" kern="0" spc="-2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’</a:t>
                      </a:r>
                      <a:r>
                        <a:rPr lang="en-US" altLang="ko-KR" sz="1000" kern="0" spc="-2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20),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  <a:p>
                      <a:pPr marL="63500" marR="0" indent="0" algn="l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안성시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(’20)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90303" marR="90303" marT="45151" marB="451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354259"/>
                  </a:ext>
                </a:extLst>
              </a:tr>
            </a:tbl>
          </a:graphicData>
        </a:graphic>
      </p:graphicFrame>
      <p:graphicFrame>
        <p:nvGraphicFramePr>
          <p:cNvPr id="11" name="표 10">
            <a:extLst>
              <a:ext uri="{FF2B5EF4-FFF2-40B4-BE49-F238E27FC236}">
                <a16:creationId xmlns:a16="http://schemas.microsoft.com/office/drawing/2014/main" id="{3B6BA263-05ED-54D1-AD23-BEF23D84B6C2}"/>
              </a:ext>
            </a:extLst>
          </p:cNvPr>
          <p:cNvGraphicFramePr>
            <a:graphicFrameLocks noGrp="1"/>
          </p:cNvGraphicFramePr>
          <p:nvPr/>
        </p:nvGraphicFramePr>
        <p:xfrm>
          <a:off x="6193851" y="1383353"/>
          <a:ext cx="5718715" cy="4769714"/>
        </p:xfrm>
        <a:graphic>
          <a:graphicData uri="http://schemas.openxmlformats.org/drawingml/2006/table">
            <a:tbl>
              <a:tblPr/>
              <a:tblGrid>
                <a:gridCol w="882758">
                  <a:extLst>
                    <a:ext uri="{9D8B030D-6E8A-4147-A177-3AD203B41FA5}">
                      <a16:colId xmlns:a16="http://schemas.microsoft.com/office/drawing/2014/main" val="1821150409"/>
                    </a:ext>
                  </a:extLst>
                </a:gridCol>
                <a:gridCol w="324013">
                  <a:extLst>
                    <a:ext uri="{9D8B030D-6E8A-4147-A177-3AD203B41FA5}">
                      <a16:colId xmlns:a16="http://schemas.microsoft.com/office/drawing/2014/main" val="2051871338"/>
                    </a:ext>
                  </a:extLst>
                </a:gridCol>
                <a:gridCol w="4511944">
                  <a:extLst>
                    <a:ext uri="{9D8B030D-6E8A-4147-A177-3AD203B41FA5}">
                      <a16:colId xmlns:a16="http://schemas.microsoft.com/office/drawing/2014/main" val="3928880586"/>
                    </a:ext>
                  </a:extLst>
                </a:gridCol>
              </a:tblGrid>
              <a:tr h="26865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지역</a:t>
                      </a:r>
                      <a:r>
                        <a:rPr lang="en-US" altLang="ko-KR" sz="1100" kern="0" spc="0">
                          <a:solidFill>
                            <a:srgbClr val="0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(</a:t>
                      </a: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광역</a:t>
                      </a:r>
                      <a:r>
                        <a:rPr lang="en-US" altLang="ko-KR" sz="1100" kern="0" spc="0">
                          <a:solidFill>
                            <a:srgbClr val="0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)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80446" marR="80446" marT="40223" marB="40223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94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6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계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80446" marR="80446" marT="40223" marB="4022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94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6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평생학습도시 </a:t>
                      </a:r>
                      <a:r>
                        <a:rPr lang="en-US" altLang="ko-KR" sz="1100" kern="0" spc="0">
                          <a:solidFill>
                            <a:srgbClr val="0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(</a:t>
                      </a: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지정연도</a:t>
                      </a:r>
                      <a:r>
                        <a:rPr lang="en-US" altLang="ko-KR" sz="1100" kern="0" spc="0">
                          <a:solidFill>
                            <a:srgbClr val="0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)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80446" marR="80446" marT="40223" marB="4022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94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6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4159090"/>
                  </a:ext>
                </a:extLst>
              </a:tr>
              <a:tr h="58668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강 원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80446" marR="80446" marT="40223" marB="40223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15</a:t>
                      </a:r>
                      <a:endParaRPr lang="en-US" sz="9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80446" marR="80446" marT="40223" marB="4022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 marR="0" indent="0" algn="l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46250" algn="l"/>
                        </a:tabLs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삼척시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(’06),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화천군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(’06),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강릉시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(’07),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횡성군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(’07),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동해시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(’12),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평창군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(’13),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  <a:p>
                      <a:pPr marL="63500" marR="0" indent="0" algn="l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46250" algn="l"/>
                        </a:tabLs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인제군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(’13),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홍천군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(’14),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철원군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(’15),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영월군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(’16),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춘천시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(’18),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원주시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(’20),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양구군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(’21),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태백시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(’22),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양양군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(’23)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80446" marR="80446" marT="40223" marB="4022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9061379"/>
                  </a:ext>
                </a:extLst>
              </a:tr>
              <a:tr h="41332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충 북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80446" marR="80446" marT="40223" marB="40223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11</a:t>
                      </a:r>
                      <a:endParaRPr lang="en-US" sz="9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80446" marR="80446" marT="40223" marB="4022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 marR="0" indent="0" algn="l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청주시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(’04),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제천시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(’05),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단양군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(’05),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진천군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(’06),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음성군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(’13),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옥천군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(’13),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증평군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(’14),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충주시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(’15),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괴산군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(’21),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영동군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(’21),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보은군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(’23)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80446" marR="80446" marT="40223" marB="4022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4933248"/>
                  </a:ext>
                </a:extLst>
              </a:tr>
              <a:tr h="58668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충 남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80446" marR="80446" marT="40223" marB="40223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15</a:t>
                      </a:r>
                      <a:endParaRPr lang="en-US" sz="9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80446" marR="80446" marT="40223" marB="4022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 marR="0" indent="0" algn="l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금산군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(’04),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부여군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(’05),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태안군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(’06),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아산시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(’06),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서산시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(’06),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서천군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(’07),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천안시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(’07),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당진시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(’12),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홍성군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(’13),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예산군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(’14),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논산시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(’15),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공주시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(’16),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보령시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(’18),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계룡시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(’23),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청양군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(’23)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80446" marR="80446" marT="40223" marB="4022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983622"/>
                  </a:ext>
                </a:extLst>
              </a:tr>
              <a:tr h="41332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전 북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80446" marR="80446" marT="40223" marB="40223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12</a:t>
                      </a:r>
                      <a:endParaRPr lang="en-US" sz="9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80446" marR="80446" marT="40223" marB="4022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 marR="0" indent="0" algn="l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진안군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(’01),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전주시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(’04),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익산시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(’05),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김제시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(’06),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남원시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(’06),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정읍시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(’06),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군산시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(’07),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완주군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(’11),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부안군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(’17),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고창군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(’19),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무주군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(’20),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순창군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(’22)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80446" marR="80446" marT="40223" marB="4022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6728802"/>
                  </a:ext>
                </a:extLst>
              </a:tr>
              <a:tr h="58668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전 남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80446" marR="80446" marT="40223" marB="40223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16</a:t>
                      </a:r>
                      <a:endParaRPr lang="en-US" sz="9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80446" marR="80446" marT="40223" marB="4022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 marR="0" indent="0" algn="l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순천시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(’03),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목포시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(’04),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무안군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(’04),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여수시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(’06),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광양시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(’06),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곡성군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(’06),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강진군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(’07),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영암군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(’07),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담양군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(’14),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화순군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(’15),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고흥군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(’16),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영광군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(’17),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완도군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(’17),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해남군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(’19),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나주시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(’20),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구례군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(’23)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80446" marR="80446" marT="40223" marB="4022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9771167"/>
                  </a:ext>
                </a:extLst>
              </a:tr>
              <a:tr h="58668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경 북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80446" marR="80446" marT="40223" marB="40223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13</a:t>
                      </a:r>
                      <a:endParaRPr lang="en-US" sz="9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80446" marR="80446" marT="40223" marB="4022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 marR="0" indent="0" algn="l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안동시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(’03),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칠곡군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(’04),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경산시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(’07),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구미시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(’07),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포항시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(’12),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경주시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(’13),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영주시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(’13),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청도군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(’14),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의성군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(’17),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상주시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(’21),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영천시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(’21),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문경시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(’22),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봉화군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(’23)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80446" marR="80446" marT="40223" marB="4022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6737688"/>
                  </a:ext>
                </a:extLst>
              </a:tr>
              <a:tr h="58668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경 남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80446" marR="80446" marT="40223" marB="40223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15</a:t>
                      </a:r>
                      <a:endParaRPr lang="en-US" sz="9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80446" marR="80446" marT="40223" marB="4022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 marR="0" indent="0" algn="l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거창군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(’03),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창원시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(’04),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김해시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(’05),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남해군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(’05),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양산시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(’06),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하동군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(’06),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진주시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(’07),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통영시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(’07),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창녕군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(’13),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합천군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(’14),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함안군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(’16),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밀양시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(’17),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  <a:p>
                      <a:pPr marL="63500" marR="0" indent="0" algn="l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산청군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(’17),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거제시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(’20),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고성군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(’23)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80446" marR="80446" marT="40223" marB="4022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8222174"/>
                  </a:ext>
                </a:extLst>
              </a:tr>
              <a:tr h="25289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제 주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80446" marR="80446" marT="40223" marB="40223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2</a:t>
                      </a:r>
                      <a:endParaRPr lang="en-US" sz="9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80446" marR="80446" marT="40223" marB="4022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 marR="0" indent="0" algn="l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제주시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(’02),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서귀포시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(’03)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80446" marR="80446" marT="40223" marB="4022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3856231"/>
                  </a:ext>
                </a:extLst>
              </a:tr>
              <a:tr h="25289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세 종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80446" marR="80446" marT="40223" marB="40223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1</a:t>
                      </a:r>
                      <a:endParaRPr lang="en-US" sz="9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80446" marR="80446" marT="40223" marB="4022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 marR="0" indent="0" algn="l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세종특별자치시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(’19)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80446" marR="80446" marT="40223" marB="4022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557416"/>
                  </a:ext>
                </a:extLst>
              </a:tr>
              <a:tr h="23521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합 계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80446" marR="80446" marT="40223" marB="40223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94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196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개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80446" marR="80446" marT="40223" marB="4022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94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12671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7189585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36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1FDBE9-4C2A-45A2-A304-F5335CA389AB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4.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 평생학습 추진현황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9A912F-8838-462D-A9DE-92DE860CB3C2}"/>
              </a:ext>
            </a:extLst>
          </p:cNvPr>
          <p:cNvSpPr txBox="1"/>
          <p:nvPr/>
        </p:nvSpPr>
        <p:spPr>
          <a:xfrm>
            <a:off x="487275" y="714724"/>
            <a:ext cx="5365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가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. 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추진전략 및 목표 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355BF90-315C-40FD-9769-DDD2C00FAF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221" y="1259202"/>
            <a:ext cx="10961558" cy="47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100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37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1FDBE9-4C2A-45A2-A304-F5335CA389AB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4.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 평생학습 추진현황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9A912F-8838-462D-A9DE-92DE860CB3C2}"/>
              </a:ext>
            </a:extLst>
          </p:cNvPr>
          <p:cNvSpPr txBox="1"/>
          <p:nvPr/>
        </p:nvSpPr>
        <p:spPr>
          <a:xfrm>
            <a:off x="487275" y="714724"/>
            <a:ext cx="5365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나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. 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정책목표 및 추진과제 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E078460A-FD0E-4511-984C-9E6327540B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9553"/>
          <a:stretch/>
        </p:blipFill>
        <p:spPr>
          <a:xfrm>
            <a:off x="608825" y="1323662"/>
            <a:ext cx="6194647" cy="4729463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E66B4241-5644-4816-A5BE-A61F396ABC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4473" y="1283516"/>
            <a:ext cx="4647501" cy="4729463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392586A5-13B7-53CC-834A-84869F7FB054}"/>
              </a:ext>
            </a:extLst>
          </p:cNvPr>
          <p:cNvSpPr/>
          <p:nvPr/>
        </p:nvSpPr>
        <p:spPr>
          <a:xfrm>
            <a:off x="7750629" y="2026514"/>
            <a:ext cx="626706" cy="13803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7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12</a:t>
            </a:r>
            <a:r>
              <a:rPr lang="ko-KR" altLang="en-US" sz="7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인 이내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C079C1E0-E94E-0D33-92EF-5A416E0EE85B}"/>
              </a:ext>
            </a:extLst>
          </p:cNvPr>
          <p:cNvSpPr/>
          <p:nvPr/>
        </p:nvSpPr>
        <p:spPr>
          <a:xfrm>
            <a:off x="7408506" y="1642187"/>
            <a:ext cx="1202094" cy="2219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평생교육협의회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6CB60D33-0085-A9E4-7223-F4D18187EB4C}"/>
              </a:ext>
            </a:extLst>
          </p:cNvPr>
          <p:cNvSpPr/>
          <p:nvPr/>
        </p:nvSpPr>
        <p:spPr>
          <a:xfrm>
            <a:off x="7406951" y="2391764"/>
            <a:ext cx="1202094" cy="3327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평생교육</a:t>
            </a:r>
            <a:endParaRPr lang="en-US" altLang="ko-KR" sz="9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algn="ctr"/>
            <a:r>
              <a:rPr lang="ko-KR" altLang="en-US" sz="9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실무위원회</a:t>
            </a:r>
          </a:p>
        </p:txBody>
      </p:sp>
    </p:spTree>
    <p:extLst>
      <p:ext uri="{BB962C8B-B14F-4D97-AF65-F5344CB8AC3E}">
        <p14:creationId xmlns:p14="http://schemas.microsoft.com/office/powerpoint/2010/main" val="4096829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38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1FDBE9-4C2A-45A2-A304-F5335CA389AB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4.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 평생학습 추진현황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9A912F-8838-462D-A9DE-92DE860CB3C2}"/>
              </a:ext>
            </a:extLst>
          </p:cNvPr>
          <p:cNvSpPr txBox="1"/>
          <p:nvPr/>
        </p:nvSpPr>
        <p:spPr>
          <a:xfrm>
            <a:off x="487275" y="714724"/>
            <a:ext cx="5365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다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. 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평생교육 주요사업 및 예산현황 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25D97D69-5A9F-462A-B597-41A2093BE0FE}"/>
              </a:ext>
            </a:extLst>
          </p:cNvPr>
          <p:cNvSpPr/>
          <p:nvPr/>
        </p:nvSpPr>
        <p:spPr>
          <a:xfrm>
            <a:off x="580582" y="1299485"/>
            <a:ext cx="2192694" cy="676408"/>
          </a:xfrm>
          <a:prstGeom prst="rect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평생교육</a:t>
            </a:r>
            <a:endParaRPr lang="en-US" altLang="ko-KR" sz="1600" dirty="0"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algn="ctr"/>
            <a:r>
              <a:rPr lang="en-US" altLang="ko-KR" sz="1600" dirty="0"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3</a:t>
            </a:r>
            <a:r>
              <a:rPr lang="ko-KR" altLang="en-US" sz="1600" dirty="0"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대 목표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8382CD51-5E65-4B8B-9DF9-D83E00B98FB8}"/>
              </a:ext>
            </a:extLst>
          </p:cNvPr>
          <p:cNvSpPr/>
          <p:nvPr/>
        </p:nvSpPr>
        <p:spPr>
          <a:xfrm>
            <a:off x="580581" y="2080843"/>
            <a:ext cx="2192694" cy="2053330"/>
          </a:xfrm>
          <a:prstGeom prst="rect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평생교육 </a:t>
            </a:r>
            <a:endParaRPr lang="en-US" altLang="ko-KR" sz="1600" dirty="0"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algn="ctr"/>
            <a:r>
              <a:rPr lang="ko-KR" altLang="en-US" sz="1600" dirty="0"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주요사업</a:t>
            </a:r>
            <a:endParaRPr lang="en-US" altLang="ko-KR" sz="1600" dirty="0"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algn="ctr"/>
            <a:r>
              <a:rPr lang="ko-KR" altLang="en-US" sz="1600" dirty="0"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내용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3B9D4CCD-163E-4B0F-83E7-0A061833B4E0}"/>
              </a:ext>
            </a:extLst>
          </p:cNvPr>
          <p:cNvSpPr/>
          <p:nvPr/>
        </p:nvSpPr>
        <p:spPr>
          <a:xfrm>
            <a:off x="2969218" y="2080843"/>
            <a:ext cx="2883160" cy="2053330"/>
          </a:xfrm>
          <a:prstGeom prst="rect">
            <a:avLst/>
          </a:prstGeom>
          <a:solidFill>
            <a:schemeClr val="bg1"/>
          </a:solidFill>
          <a:ln>
            <a:solidFill>
              <a:srgbClr val="9DC3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300" dirty="0">
                <a:solidFill>
                  <a:schemeClr val="tx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동 주민사랑방 평생학습 프로그램 운영</a:t>
            </a:r>
            <a:endParaRPr lang="en-US" altLang="ko-KR" sz="1300" dirty="0">
              <a:solidFill>
                <a:schemeClr val="tx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300" dirty="0">
                <a:solidFill>
                  <a:schemeClr val="tx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소외계층 평생학습 프로그램 운영 지원</a:t>
            </a:r>
            <a:endParaRPr lang="en-US" altLang="ko-KR" sz="1300" dirty="0">
              <a:solidFill>
                <a:schemeClr val="tx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300" dirty="0">
                <a:solidFill>
                  <a:schemeClr val="tx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찾아가는 배달강좌 운영</a:t>
            </a:r>
            <a:endParaRPr lang="en-US" altLang="ko-KR" sz="1300" dirty="0">
              <a:solidFill>
                <a:schemeClr val="tx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300" dirty="0">
                <a:solidFill>
                  <a:schemeClr val="tx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성인문해교실 운영</a:t>
            </a:r>
            <a:endParaRPr lang="en-US" altLang="ko-KR" sz="1300" dirty="0">
              <a:solidFill>
                <a:schemeClr val="tx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300" dirty="0">
                <a:solidFill>
                  <a:schemeClr val="tx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대학교 평생교육 체제 지원</a:t>
            </a:r>
            <a:endParaRPr lang="en-US" altLang="ko-KR" sz="1300" dirty="0">
              <a:solidFill>
                <a:schemeClr val="tx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300" dirty="0">
                <a:solidFill>
                  <a:schemeClr val="tx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장애인 평생교육시설 프로그램 운영 지원</a:t>
            </a:r>
            <a:endParaRPr lang="en-US" altLang="ko-KR" sz="1300" dirty="0">
              <a:solidFill>
                <a:schemeClr val="tx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300" dirty="0">
                <a:solidFill>
                  <a:schemeClr val="tx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평생학습 동아리 운영</a:t>
            </a:r>
            <a:endParaRPr lang="en-US" altLang="ko-KR" sz="1300" dirty="0">
              <a:solidFill>
                <a:schemeClr val="tx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14" name="오각형 17">
            <a:extLst>
              <a:ext uri="{FF2B5EF4-FFF2-40B4-BE49-F238E27FC236}">
                <a16:creationId xmlns:a16="http://schemas.microsoft.com/office/drawing/2014/main" id="{9041DC4C-D861-4E86-90B5-B37CAB610B5F}"/>
              </a:ext>
            </a:extLst>
          </p:cNvPr>
          <p:cNvSpPr/>
          <p:nvPr/>
        </p:nvSpPr>
        <p:spPr>
          <a:xfrm>
            <a:off x="8996794" y="1307568"/>
            <a:ext cx="2817845" cy="668325"/>
          </a:xfrm>
          <a:prstGeom prst="homePlate">
            <a:avLst>
              <a:gd name="adj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기반이 튼튼한 평생학습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C47B260E-FD44-4B7A-B139-1844A6541D3C}"/>
              </a:ext>
            </a:extLst>
          </p:cNvPr>
          <p:cNvSpPr/>
          <p:nvPr/>
        </p:nvSpPr>
        <p:spPr>
          <a:xfrm>
            <a:off x="5983005" y="2080842"/>
            <a:ext cx="2883160" cy="2053331"/>
          </a:xfrm>
          <a:prstGeom prst="rect">
            <a:avLst/>
          </a:prstGeom>
          <a:solidFill>
            <a:schemeClr val="bg1"/>
          </a:solidFill>
          <a:ln>
            <a:solidFill>
              <a:srgbClr val="9DC3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300" dirty="0">
                <a:solidFill>
                  <a:schemeClr val="tx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우리 지역 </a:t>
            </a:r>
            <a:r>
              <a:rPr lang="ko-KR" altLang="en-US" sz="1300" dirty="0" err="1">
                <a:solidFill>
                  <a:schemeClr val="tx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바로알기</a:t>
            </a:r>
            <a:r>
              <a:rPr lang="en-US" altLang="ko-KR" sz="1300" dirty="0">
                <a:solidFill>
                  <a:schemeClr val="tx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(</a:t>
            </a:r>
            <a:r>
              <a:rPr lang="ko-KR" altLang="en-US" sz="1300" dirty="0">
                <a:solidFill>
                  <a:schemeClr val="tx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목포 역사와 이야기</a:t>
            </a:r>
            <a:r>
              <a:rPr lang="en-US" altLang="ko-KR" sz="1300" dirty="0">
                <a:solidFill>
                  <a:schemeClr val="tx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) </a:t>
            </a:r>
            <a:r>
              <a:rPr lang="ko-KR" altLang="en-US" sz="1300" dirty="0">
                <a:solidFill>
                  <a:schemeClr val="tx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운영</a:t>
            </a:r>
            <a:endParaRPr lang="en-US" altLang="ko-KR" sz="1300" dirty="0">
              <a:solidFill>
                <a:schemeClr val="tx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300" dirty="0">
                <a:solidFill>
                  <a:schemeClr val="tx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목포시민아카데미 운영</a:t>
            </a:r>
            <a:endParaRPr lang="en-US" altLang="ko-KR" sz="1300" dirty="0">
              <a:solidFill>
                <a:schemeClr val="tx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300" dirty="0">
                <a:solidFill>
                  <a:schemeClr val="tx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평생교육 활성화를 위한 각종 박람회</a:t>
            </a:r>
            <a:r>
              <a:rPr lang="en-US" altLang="ko-KR" sz="1300" dirty="0">
                <a:solidFill>
                  <a:schemeClr val="tx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sz="1300" dirty="0">
                <a:solidFill>
                  <a:schemeClr val="tx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발표회 참가</a:t>
            </a:r>
            <a:endParaRPr lang="en-US" altLang="ko-KR" sz="1300" dirty="0">
              <a:solidFill>
                <a:schemeClr val="tx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300" dirty="0">
                <a:solidFill>
                  <a:schemeClr val="tx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동 특성화 프로그램 운영</a:t>
            </a:r>
            <a:endParaRPr lang="en-US" altLang="ko-KR" sz="1300" dirty="0">
              <a:solidFill>
                <a:schemeClr val="tx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300" dirty="0">
                <a:solidFill>
                  <a:schemeClr val="tx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평생학습 관계자 직무교육 및 워크숍 참여</a:t>
            </a:r>
            <a:endParaRPr lang="en-US" altLang="ko-KR" sz="1300" dirty="0">
              <a:solidFill>
                <a:schemeClr val="tx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300" dirty="0">
                <a:solidFill>
                  <a:schemeClr val="tx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평생교육 활성화를 위한 프로그램 지원</a:t>
            </a:r>
            <a:endParaRPr lang="en-US" altLang="ko-KR" sz="1300" dirty="0">
              <a:solidFill>
                <a:schemeClr val="tx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3566A5E0-3D9B-4524-A475-ED15C91F949B}"/>
              </a:ext>
            </a:extLst>
          </p:cNvPr>
          <p:cNvSpPr/>
          <p:nvPr/>
        </p:nvSpPr>
        <p:spPr>
          <a:xfrm>
            <a:off x="8996792" y="2080842"/>
            <a:ext cx="2817846" cy="2053331"/>
          </a:xfrm>
          <a:prstGeom prst="rect">
            <a:avLst/>
          </a:prstGeom>
          <a:solidFill>
            <a:schemeClr val="bg1"/>
          </a:solidFill>
          <a:ln>
            <a:solidFill>
              <a:srgbClr val="9DC3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300" dirty="0">
                <a:solidFill>
                  <a:schemeClr val="tx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목포시 평생학습 홈페이지 운영</a:t>
            </a:r>
            <a:endParaRPr lang="en-US" altLang="ko-KR" sz="1300" dirty="0">
              <a:solidFill>
                <a:schemeClr val="tx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300" dirty="0">
                <a:solidFill>
                  <a:schemeClr val="tx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평생학습 </a:t>
            </a:r>
            <a:r>
              <a:rPr lang="ko-KR" altLang="en-US" sz="1300" dirty="0" err="1">
                <a:solidFill>
                  <a:schemeClr val="tx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성과집</a:t>
            </a:r>
            <a:r>
              <a:rPr lang="ko-KR" altLang="en-US" sz="1300" dirty="0">
                <a:solidFill>
                  <a:schemeClr val="tx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발간</a:t>
            </a:r>
            <a:endParaRPr lang="en-US" altLang="ko-KR" sz="1300" dirty="0">
              <a:solidFill>
                <a:schemeClr val="tx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300" dirty="0">
                <a:solidFill>
                  <a:schemeClr val="tx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강사은행 운영</a:t>
            </a:r>
            <a:endParaRPr lang="en-US" altLang="ko-KR" sz="1300" dirty="0">
              <a:solidFill>
                <a:schemeClr val="tx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20" name="오각형 17">
            <a:extLst>
              <a:ext uri="{FF2B5EF4-FFF2-40B4-BE49-F238E27FC236}">
                <a16:creationId xmlns:a16="http://schemas.microsoft.com/office/drawing/2014/main" id="{315C1DD4-1714-4AAD-AA48-A8DB8FDFBE82}"/>
              </a:ext>
            </a:extLst>
          </p:cNvPr>
          <p:cNvSpPr/>
          <p:nvPr/>
        </p:nvSpPr>
        <p:spPr>
          <a:xfrm>
            <a:off x="2969218" y="1299696"/>
            <a:ext cx="2883159" cy="678566"/>
          </a:xfrm>
          <a:prstGeom prst="homePlate">
            <a:avLst>
              <a:gd name="adj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언제나</a:t>
            </a:r>
            <a:r>
              <a:rPr lang="en-US" altLang="ko-KR" sz="1600" dirty="0"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sz="1600" dirty="0"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어디서나</a:t>
            </a:r>
            <a:r>
              <a:rPr lang="en-US" altLang="ko-KR" sz="1600" dirty="0"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 </a:t>
            </a:r>
            <a:r>
              <a:rPr lang="ko-KR" altLang="en-US" sz="1600" dirty="0"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누구나</a:t>
            </a:r>
            <a:endParaRPr lang="en-US" altLang="ko-KR" sz="1600" dirty="0"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algn="ctr"/>
            <a:r>
              <a:rPr lang="ko-KR" altLang="en-US" sz="1600" dirty="0"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누리는 평생학습</a:t>
            </a:r>
          </a:p>
        </p:txBody>
      </p:sp>
      <p:sp>
        <p:nvSpPr>
          <p:cNvPr id="21" name="오각형 17">
            <a:extLst>
              <a:ext uri="{FF2B5EF4-FFF2-40B4-BE49-F238E27FC236}">
                <a16:creationId xmlns:a16="http://schemas.microsoft.com/office/drawing/2014/main" id="{531D8B52-CB9D-4029-B751-D5FC0D8130E8}"/>
              </a:ext>
            </a:extLst>
          </p:cNvPr>
          <p:cNvSpPr/>
          <p:nvPr/>
        </p:nvSpPr>
        <p:spPr>
          <a:xfrm>
            <a:off x="5983007" y="1307568"/>
            <a:ext cx="2883159" cy="678565"/>
          </a:xfrm>
          <a:prstGeom prst="homePlate">
            <a:avLst>
              <a:gd name="adj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공동체 역량강화 및 지속가능</a:t>
            </a:r>
            <a:endParaRPr lang="en-US" altLang="ko-KR" sz="1600" dirty="0"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algn="ctr"/>
            <a:r>
              <a:rPr lang="ko-KR" altLang="en-US" sz="1600" dirty="0"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평생교육 생태계 조성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449D0839-FB2C-4048-839B-0413D202270A}"/>
              </a:ext>
            </a:extLst>
          </p:cNvPr>
          <p:cNvSpPr/>
          <p:nvPr/>
        </p:nvSpPr>
        <p:spPr>
          <a:xfrm>
            <a:off x="619201" y="4233905"/>
            <a:ext cx="2192694" cy="1909368"/>
          </a:xfrm>
          <a:prstGeom prst="rect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평생교육</a:t>
            </a:r>
            <a:endParaRPr lang="en-US" altLang="ko-KR" sz="1600" dirty="0"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algn="ctr"/>
            <a:r>
              <a:rPr lang="ko-KR" altLang="en-US" sz="1600" dirty="0"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예산 현황</a:t>
            </a:r>
            <a:endParaRPr lang="en-US" altLang="ko-KR" sz="1600" dirty="0"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DCBA0D94-706B-4200-8F56-C7B6D02DC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9218" y="4243435"/>
            <a:ext cx="8845420" cy="1909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383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39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1FDBE9-4C2A-45A2-A304-F5335CA389AB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4.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 평생학습 추진현황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9A912F-8838-462D-A9DE-92DE860CB3C2}"/>
              </a:ext>
            </a:extLst>
          </p:cNvPr>
          <p:cNvSpPr txBox="1"/>
          <p:nvPr/>
        </p:nvSpPr>
        <p:spPr>
          <a:xfrm>
            <a:off x="487275" y="714724"/>
            <a:ext cx="5365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라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. 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추진실적 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- 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운영예산 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943054A4-8939-45A0-A51D-728D3A7A0F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732" y="1084056"/>
            <a:ext cx="10335237" cy="2845589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8486B461-8B71-4D9A-B9E4-901846D3E5D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564"/>
          <a:stretch/>
        </p:blipFill>
        <p:spPr>
          <a:xfrm>
            <a:off x="813732" y="3901618"/>
            <a:ext cx="10335237" cy="2241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211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직선 연결선 24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1.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연구용역 과업개요</a:t>
            </a:r>
          </a:p>
        </p:txBody>
      </p:sp>
      <p:sp>
        <p:nvSpPr>
          <p:cNvPr id="29" name="직사각형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4</a:t>
            </a:fld>
            <a:endParaRPr lang="en-US" altLang="en-US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C48D6D2C-1D7A-492B-93BE-574998D3E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22121"/>
            <a:ext cx="11727809" cy="5431655"/>
          </a:xfrm>
          <a:prstGeom prst="rect">
            <a:avLst/>
          </a:prstGeom>
        </p:spPr>
      </p:pic>
      <p:sp>
        <p:nvSpPr>
          <p:cNvPr id="2" name="직사각형 17">
            <a:extLst>
              <a:ext uri="{FF2B5EF4-FFF2-40B4-BE49-F238E27FC236}">
                <a16:creationId xmlns:a16="http://schemas.microsoft.com/office/drawing/2014/main" id="{A8729AA9-D84D-E579-97B7-81EB30A58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>
              <a:defRPr/>
            </a:pPr>
            <a:r>
              <a:rPr lang="ko-KR" altLang="en-US" b="1" dirty="0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40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1FDBE9-4C2A-45A2-A304-F5335CA389AB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4.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 평생학습 추진현황 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6697775B-DFEC-4E44-9F56-8C91FFF39F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049" y="831380"/>
            <a:ext cx="11235902" cy="2752081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517113D7-4363-4DB3-B2CC-3801CA120E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049" y="3836343"/>
            <a:ext cx="11235902" cy="2381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45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41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1FDBE9-4C2A-45A2-A304-F5335CA389AB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4.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 평생학습 추진현황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9A912F-8838-462D-A9DE-92DE860CB3C2}"/>
              </a:ext>
            </a:extLst>
          </p:cNvPr>
          <p:cNvSpPr txBox="1"/>
          <p:nvPr/>
        </p:nvSpPr>
        <p:spPr>
          <a:xfrm>
            <a:off x="487275" y="714724"/>
            <a:ext cx="5365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마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. 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운영현황 분석 및 방향성 제시 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32D23FD-05BB-4036-889B-6A4B1AAEF3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9700" y="1249242"/>
            <a:ext cx="9245353" cy="4872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41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42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1FDBE9-4C2A-45A2-A304-F5335CA389AB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4.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 평생학습 추진현황 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4AEDD995-3321-422F-BDF6-46A727CA88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6986" y="1220282"/>
            <a:ext cx="9190782" cy="4823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409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43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1FDBE9-4C2A-45A2-A304-F5335CA389AB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4.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 평생학습 추진현황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9A912F-8838-462D-A9DE-92DE860CB3C2}"/>
              </a:ext>
            </a:extLst>
          </p:cNvPr>
          <p:cNvSpPr txBox="1"/>
          <p:nvPr/>
        </p:nvSpPr>
        <p:spPr>
          <a:xfrm>
            <a:off x="487275" y="714724"/>
            <a:ext cx="5365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바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. 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시사점 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- 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진단 </a:t>
            </a:r>
          </a:p>
        </p:txBody>
      </p:sp>
      <p:graphicFrame>
        <p:nvGraphicFramePr>
          <p:cNvPr id="4" name="다이어그램 3">
            <a:extLst>
              <a:ext uri="{FF2B5EF4-FFF2-40B4-BE49-F238E27FC236}">
                <a16:creationId xmlns:a16="http://schemas.microsoft.com/office/drawing/2014/main" id="{25C5C0C8-D929-510D-8890-EF2F39BAF9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7706203"/>
              </p:ext>
            </p:extLst>
          </p:nvPr>
        </p:nvGraphicFramePr>
        <p:xfrm>
          <a:off x="587829" y="1363606"/>
          <a:ext cx="10765971" cy="46079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94138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0" y="619392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44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 dirty="0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1FDBE9-4C2A-45A2-A304-F5335CA389AB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4.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 평생학습 추진현황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9A912F-8838-462D-A9DE-92DE860CB3C2}"/>
              </a:ext>
            </a:extLst>
          </p:cNvPr>
          <p:cNvSpPr txBox="1"/>
          <p:nvPr/>
        </p:nvSpPr>
        <p:spPr>
          <a:xfrm>
            <a:off x="487275" y="714724"/>
            <a:ext cx="5365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바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. 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시사점 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- 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대응방안 </a:t>
            </a:r>
          </a:p>
        </p:txBody>
      </p:sp>
      <p:sp>
        <p:nvSpPr>
          <p:cNvPr id="3" name="한쪽 모서리가 잘린 사각형 9">
            <a:extLst>
              <a:ext uri="{FF2B5EF4-FFF2-40B4-BE49-F238E27FC236}">
                <a16:creationId xmlns:a16="http://schemas.microsoft.com/office/drawing/2014/main" id="{68A26EF3-265A-81B6-223A-25F20728BA11}"/>
              </a:ext>
            </a:extLst>
          </p:cNvPr>
          <p:cNvSpPr/>
          <p:nvPr/>
        </p:nvSpPr>
        <p:spPr>
          <a:xfrm>
            <a:off x="645028" y="1149317"/>
            <a:ext cx="1728192" cy="1584176"/>
          </a:xfrm>
          <a:prstGeom prst="snip1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노인 </a:t>
            </a:r>
            <a:r>
              <a:rPr lang="en-US" altLang="ko-KR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인가구</a:t>
            </a:r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en-US" altLang="ko-K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endParaRPr lang="en-US" altLang="ko-K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학습지원 강화</a:t>
            </a:r>
          </a:p>
        </p:txBody>
      </p:sp>
      <p:sp>
        <p:nvSpPr>
          <p:cNvPr id="5" name="한쪽 모서리가 잘린 사각형 10">
            <a:extLst>
              <a:ext uri="{FF2B5EF4-FFF2-40B4-BE49-F238E27FC236}">
                <a16:creationId xmlns:a16="http://schemas.microsoft.com/office/drawing/2014/main" id="{71AB8761-53ED-3D06-DB64-4CCBDB3C8216}"/>
              </a:ext>
            </a:extLst>
          </p:cNvPr>
          <p:cNvSpPr/>
          <p:nvPr/>
        </p:nvSpPr>
        <p:spPr>
          <a:xfrm>
            <a:off x="645028" y="2840184"/>
            <a:ext cx="1728192" cy="936104"/>
          </a:xfrm>
          <a:prstGeom prst="snip1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지역 특성화</a:t>
            </a:r>
            <a:endParaRPr lang="en-US" altLang="ko-K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프로그램 운영</a:t>
            </a:r>
          </a:p>
        </p:txBody>
      </p:sp>
      <p:sp>
        <p:nvSpPr>
          <p:cNvPr id="6" name="한쪽 모서리가 잘린 사각형 11">
            <a:extLst>
              <a:ext uri="{FF2B5EF4-FFF2-40B4-BE49-F238E27FC236}">
                <a16:creationId xmlns:a16="http://schemas.microsoft.com/office/drawing/2014/main" id="{D348D56C-CB75-5B51-385F-7364FB417A0A}"/>
              </a:ext>
            </a:extLst>
          </p:cNvPr>
          <p:cNvSpPr/>
          <p:nvPr/>
        </p:nvSpPr>
        <p:spPr>
          <a:xfrm>
            <a:off x="2537927" y="1149316"/>
            <a:ext cx="8953061" cy="1584177"/>
          </a:xfrm>
          <a:prstGeom prst="snip1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더불어 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인 가구 비중에서 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65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세 이상 노인의 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인 가구 비중이 다른 연령대에 비해 높다는 점은 학습에 참여하는 노인들이 집에서 원활한 학습이 이루어지기 어려울 수도 있다는 점을 예상할 수 있으며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온라인의 접근성이 저하되는 경우 주변에서 지원해 줄 수 있는 가족 혹은 지인이 부재하다는 것을 의미한다고 할 수 있음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따라서 노인 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인가구를 대상으로 학습을 지원하는 프로그램 운영 등을 통해 마을활동가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학습매니저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평생학습 코디네이터 및 학습동아리 참여자들의 활동 영역 확대 및 학습 성과의 선순환 체제를 지원하는 방안을 고려할 수 있음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r>
              <a:rPr lang="ko-KR" altLang="en-US" sz="16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</a:t>
            </a:r>
          </a:p>
        </p:txBody>
      </p:sp>
      <p:sp>
        <p:nvSpPr>
          <p:cNvPr id="7" name="한쪽 모서리가 잘린 사각형 12">
            <a:extLst>
              <a:ext uri="{FF2B5EF4-FFF2-40B4-BE49-F238E27FC236}">
                <a16:creationId xmlns:a16="http://schemas.microsoft.com/office/drawing/2014/main" id="{683D726C-F23E-0854-727F-8CE809BE16CA}"/>
              </a:ext>
            </a:extLst>
          </p:cNvPr>
          <p:cNvSpPr/>
          <p:nvPr/>
        </p:nvSpPr>
        <p:spPr>
          <a:xfrm>
            <a:off x="2537927" y="2840184"/>
            <a:ext cx="8953061" cy="936104"/>
          </a:xfrm>
          <a:prstGeom prst="snip1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목포시의 경우 원 도심과 신도시의 주거형태 및 지역자원에 있어 다양성을 확보하고 있다고 할 수 있는데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비교적 단독주택의 비율이 높은 원 도심과 대부분의 주거형태가 아파트인 신도시의 특성을 고려하여 지역 특성화한 프로그램 운영을 실시할 수 있음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600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한쪽 모서리가 잘린 사각형 10">
            <a:extLst>
              <a:ext uri="{FF2B5EF4-FFF2-40B4-BE49-F238E27FC236}">
                <a16:creationId xmlns:a16="http://schemas.microsoft.com/office/drawing/2014/main" id="{F1D2172E-8A8A-4005-92A4-4DEBEAFA6BB4}"/>
              </a:ext>
            </a:extLst>
          </p:cNvPr>
          <p:cNvSpPr/>
          <p:nvPr/>
        </p:nvSpPr>
        <p:spPr>
          <a:xfrm>
            <a:off x="645028" y="3882979"/>
            <a:ext cx="1728192" cy="1037332"/>
          </a:xfrm>
          <a:prstGeom prst="snip1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거주 유형과 </a:t>
            </a:r>
            <a:endParaRPr lang="en-US" altLang="ko-K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가구수를 고려</a:t>
            </a:r>
          </a:p>
        </p:txBody>
      </p:sp>
      <p:sp>
        <p:nvSpPr>
          <p:cNvPr id="11" name="한쪽 모서리가 잘린 사각형 12">
            <a:extLst>
              <a:ext uri="{FF2B5EF4-FFF2-40B4-BE49-F238E27FC236}">
                <a16:creationId xmlns:a16="http://schemas.microsoft.com/office/drawing/2014/main" id="{0F1DAFAB-78B3-2D0A-6272-63CADA525E1E}"/>
              </a:ext>
            </a:extLst>
          </p:cNvPr>
          <p:cNvSpPr/>
          <p:nvPr/>
        </p:nvSpPr>
        <p:spPr>
          <a:xfrm>
            <a:off x="2537927" y="3882978"/>
            <a:ext cx="8953061" cy="1037333"/>
          </a:xfrm>
          <a:prstGeom prst="snip1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주택 유형에 따라 주로 거주하는 연령대와 가구의 인원수에 차이가 있는 것을 통계로 확인할 수 있으며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아파트가 주된 거주 유형인 하당 및 </a:t>
            </a:r>
            <a:r>
              <a:rPr lang="ko-KR" altLang="en-US" sz="1600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남악지구의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경우 단독가구 및 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인 가구 이상이 많이 분포하고 있는 것을 확인할 수 있고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원도심의 경우 아파트 이외의 단독 주택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연립주택의 비율이 높고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단독가구의 비중이 높은 것으로 나타나고 있음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600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" name="한쪽 모서리가 잘린 사각형 10">
            <a:extLst>
              <a:ext uri="{FF2B5EF4-FFF2-40B4-BE49-F238E27FC236}">
                <a16:creationId xmlns:a16="http://schemas.microsoft.com/office/drawing/2014/main" id="{48247E2B-E29C-8E51-9921-F7539B4E8C93}"/>
              </a:ext>
            </a:extLst>
          </p:cNvPr>
          <p:cNvSpPr/>
          <p:nvPr/>
        </p:nvSpPr>
        <p:spPr>
          <a:xfrm>
            <a:off x="645028" y="5037745"/>
            <a:ext cx="1728192" cy="1044271"/>
          </a:xfrm>
          <a:prstGeom prst="snip1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학습 프로그램의 차별화</a:t>
            </a:r>
          </a:p>
        </p:txBody>
      </p:sp>
      <p:sp>
        <p:nvSpPr>
          <p:cNvPr id="13" name="한쪽 모서리가 잘린 사각형 12">
            <a:extLst>
              <a:ext uri="{FF2B5EF4-FFF2-40B4-BE49-F238E27FC236}">
                <a16:creationId xmlns:a16="http://schemas.microsoft.com/office/drawing/2014/main" id="{91686219-B30E-7119-40AC-96D0BBA43FF3}"/>
              </a:ext>
            </a:extLst>
          </p:cNvPr>
          <p:cNvSpPr/>
          <p:nvPr/>
        </p:nvSpPr>
        <p:spPr>
          <a:xfrm>
            <a:off x="2537927" y="5037745"/>
            <a:ext cx="8953061" cy="1044272"/>
          </a:xfrm>
          <a:prstGeom prst="snip1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평생학습 마을공동체 지원사업 혹은 학습동아리 사업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성인 문해 프로그램 등에 있어 가구구성원 수 혹은 거주 주택 유형에 따라 차별화한 프로그램 운영을 고려할 수 있으며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문화유산 자원이 풍부한 원도심과 편의시설이 풍부한 신도시의 특성에 따른 학습프로그램 차별화 혹은 학습공간의 활용에 대해서도 고려할 수 있음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86097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0" y="619392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45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1FDBE9-4C2A-45A2-A304-F5335CA389AB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4.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 평생학습 추진현황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9A912F-8838-462D-A9DE-92DE860CB3C2}"/>
              </a:ext>
            </a:extLst>
          </p:cNvPr>
          <p:cNvSpPr txBox="1"/>
          <p:nvPr/>
        </p:nvSpPr>
        <p:spPr>
          <a:xfrm>
            <a:off x="487275" y="714724"/>
            <a:ext cx="5365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바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. 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시사점 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– 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현안 별 대책 </a:t>
            </a:r>
          </a:p>
        </p:txBody>
      </p:sp>
      <p:sp>
        <p:nvSpPr>
          <p:cNvPr id="5" name="한쪽 모서리가 잘린 사각형 10">
            <a:extLst>
              <a:ext uri="{FF2B5EF4-FFF2-40B4-BE49-F238E27FC236}">
                <a16:creationId xmlns:a16="http://schemas.microsoft.com/office/drawing/2014/main" id="{71AB8761-53ED-3D06-DB64-4CCBDB3C8216}"/>
              </a:ext>
            </a:extLst>
          </p:cNvPr>
          <p:cNvSpPr/>
          <p:nvPr/>
        </p:nvSpPr>
        <p:spPr>
          <a:xfrm>
            <a:off x="507840" y="2015987"/>
            <a:ext cx="1728192" cy="936104"/>
          </a:xfrm>
          <a:prstGeom prst="snip1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타 지역 대비</a:t>
            </a:r>
            <a:endParaRPr lang="en-US" altLang="ko-K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낮은 평생학습 </a:t>
            </a:r>
            <a:endParaRPr lang="en-US" altLang="ko-K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비중</a:t>
            </a:r>
            <a:endParaRPr lang="en-US" altLang="ko-K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" name="한쪽 모서리가 잘린 사각형 12">
            <a:extLst>
              <a:ext uri="{FF2B5EF4-FFF2-40B4-BE49-F238E27FC236}">
                <a16:creationId xmlns:a16="http://schemas.microsoft.com/office/drawing/2014/main" id="{683D726C-F23E-0854-727F-8CE809BE16CA}"/>
              </a:ext>
            </a:extLst>
          </p:cNvPr>
          <p:cNvSpPr/>
          <p:nvPr/>
        </p:nvSpPr>
        <p:spPr>
          <a:xfrm>
            <a:off x="2400739" y="2015987"/>
            <a:ext cx="9178551" cy="936104"/>
          </a:xfrm>
          <a:prstGeom prst="snip1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목포시는 전라남도 내 타 평생학습도시와 비교했을 때 평생교육기관 수가 적으며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기관수와 더불어 평생학습 프로그램과 학습자수 또한 적은 것으로 나타나고 있음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전라남도 내 타 평생학습학습도시와 비교했을 때 물리적이고 규모적인 부분에서는 평생학습 비중이 낮다고 할 수 있음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600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한쪽 모서리가 잘린 사각형 10">
            <a:extLst>
              <a:ext uri="{FF2B5EF4-FFF2-40B4-BE49-F238E27FC236}">
                <a16:creationId xmlns:a16="http://schemas.microsoft.com/office/drawing/2014/main" id="{F1D2172E-8A8A-4005-92A4-4DEBEAFA6BB4}"/>
              </a:ext>
            </a:extLst>
          </p:cNvPr>
          <p:cNvSpPr/>
          <p:nvPr/>
        </p:nvSpPr>
        <p:spPr>
          <a:xfrm>
            <a:off x="507840" y="3049398"/>
            <a:ext cx="1728192" cy="1324212"/>
          </a:xfrm>
          <a:prstGeom prst="snip1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평생학습</a:t>
            </a:r>
            <a:endParaRPr lang="en-US" altLang="ko-K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지원체제</a:t>
            </a:r>
            <a:endParaRPr lang="en-US" altLang="ko-K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정비</a:t>
            </a:r>
            <a:endParaRPr lang="en-US" altLang="ko-K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" name="한쪽 모서리가 잘린 사각형 12">
            <a:extLst>
              <a:ext uri="{FF2B5EF4-FFF2-40B4-BE49-F238E27FC236}">
                <a16:creationId xmlns:a16="http://schemas.microsoft.com/office/drawing/2014/main" id="{0F1DAFAB-78B3-2D0A-6272-63CADA525E1E}"/>
              </a:ext>
            </a:extLst>
          </p:cNvPr>
          <p:cNvSpPr/>
          <p:nvPr/>
        </p:nvSpPr>
        <p:spPr>
          <a:xfrm>
            <a:off x="2400739" y="3040373"/>
            <a:ext cx="9178551" cy="1333237"/>
          </a:xfrm>
          <a:prstGeom prst="snip1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코로나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19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로 사회전반 다양한 변화가 이루어지고 사회적 불평등 및 평생교육불평등이 심화되고 있는 현상에 있어 전략적인 대응방안 모색 및 정책수립이 요구된다고 할 수 있음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노인 대상 뿐 아니라 장애인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다문화가정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디지털 취약계층에 대한 학습참여 기회 증진 및 학습지원체제를 정비하여 사회적 형평성 제고라는 평생학습이 추구하는 본질적인 가치를 실현할 수 있도록 하는 세부적인 전략과제 방안을 모색하도록 함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600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" name="한쪽 모서리가 잘린 사각형 10">
            <a:extLst>
              <a:ext uri="{FF2B5EF4-FFF2-40B4-BE49-F238E27FC236}">
                <a16:creationId xmlns:a16="http://schemas.microsoft.com/office/drawing/2014/main" id="{48247E2B-E29C-8E51-9921-F7539B4E8C93}"/>
              </a:ext>
            </a:extLst>
          </p:cNvPr>
          <p:cNvSpPr/>
          <p:nvPr/>
        </p:nvSpPr>
        <p:spPr>
          <a:xfrm>
            <a:off x="507840" y="4491044"/>
            <a:ext cx="1728192" cy="1605573"/>
          </a:xfrm>
          <a:prstGeom prst="snip1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목포형 학습도시</a:t>
            </a:r>
            <a:endParaRPr lang="en-US" altLang="ko-K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뉴딜</a:t>
            </a:r>
            <a:endParaRPr lang="en-US" altLang="ko-K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비전체계 수립</a:t>
            </a:r>
          </a:p>
        </p:txBody>
      </p:sp>
      <p:sp>
        <p:nvSpPr>
          <p:cNvPr id="13" name="한쪽 모서리가 잘린 사각형 12">
            <a:extLst>
              <a:ext uri="{FF2B5EF4-FFF2-40B4-BE49-F238E27FC236}">
                <a16:creationId xmlns:a16="http://schemas.microsoft.com/office/drawing/2014/main" id="{91686219-B30E-7119-40AC-96D0BBA43FF3}"/>
              </a:ext>
            </a:extLst>
          </p:cNvPr>
          <p:cNvSpPr/>
          <p:nvPr/>
        </p:nvSpPr>
        <p:spPr>
          <a:xfrm>
            <a:off x="2400739" y="4491043"/>
            <a:ext cx="9178551" cy="1605575"/>
          </a:xfrm>
          <a:prstGeom prst="snip1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목포형 학습도시 뉴딜을 위한 비전체계가 수립되어 사회전반의 변화에 대응할 수 있는 발판과 의지를 확고히 하여야 하며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디지털 시대 평생학습이 선도적으로 변화에 대응을 할 수 있도록 방향이 수립되어야 함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디지털의 주체를 사람으로 선정하고 이에 대한 교육적 투자라는 점을 확실하게 설정해야 하며 각 사업의 추진방향을 체계적으로 수립해야 함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정책방향과 전략체계의 방향성을 명확히 하여 목포시에서 운영하는 다양한 사업들의 질적 제고를 위한 방향성과 기준을 설정하고 기존의 지속적인 프로그램의 강화방안을 마련하고 신규 프로그램의 방향성을 수립하도록 해야 함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ko-KR" altLang="en-US" sz="1600" kern="0" spc="0" dirty="0">
              <a:solidFill>
                <a:srgbClr val="00000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658C7AB4-B2DC-A5BD-6845-A406C4EDAF6C}"/>
              </a:ext>
            </a:extLst>
          </p:cNvPr>
          <p:cNvSpPr/>
          <p:nvPr/>
        </p:nvSpPr>
        <p:spPr>
          <a:xfrm>
            <a:off x="507840" y="1177344"/>
            <a:ext cx="11071450" cy="74872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현안 </a:t>
            </a:r>
            <a:r>
              <a:rPr lang="en-US" altLang="ko-KR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8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현 사회의 특성과 이슈에 기반한 사업 발굴과 프로그램 운영</a:t>
            </a:r>
            <a:r>
              <a:rPr lang="en-US" altLang="ko-KR" sz="18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8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네트워크 구축을 통해 목포시만의 </a:t>
            </a:r>
            <a:endParaRPr lang="en-US" altLang="ko-KR" sz="1800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</a:t>
            </a:r>
            <a:r>
              <a:rPr lang="ko-KR" altLang="en-US" sz="18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특색을 강화하는 방안이 필요함</a:t>
            </a:r>
            <a:r>
              <a:rPr lang="en-US" altLang="ko-KR" sz="18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r>
              <a:rPr lang="en-US" altLang="ko-KR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endParaRPr lang="ko-KR" altLang="en-US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70756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0" y="619392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46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1FDBE9-4C2A-45A2-A304-F5335CA389AB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4.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 평생학습 추진현황 </a:t>
            </a:r>
          </a:p>
        </p:txBody>
      </p:sp>
      <p:sp>
        <p:nvSpPr>
          <p:cNvPr id="5" name="한쪽 모서리가 잘린 사각형 10">
            <a:extLst>
              <a:ext uri="{FF2B5EF4-FFF2-40B4-BE49-F238E27FC236}">
                <a16:creationId xmlns:a16="http://schemas.microsoft.com/office/drawing/2014/main" id="{71AB8761-53ED-3D06-DB64-4CCBDB3C8216}"/>
              </a:ext>
            </a:extLst>
          </p:cNvPr>
          <p:cNvSpPr/>
          <p:nvPr/>
        </p:nvSpPr>
        <p:spPr>
          <a:xfrm>
            <a:off x="507840" y="2015987"/>
            <a:ext cx="1728192" cy="936104"/>
          </a:xfrm>
          <a:prstGeom prst="snip1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사회적</a:t>
            </a:r>
            <a:endParaRPr lang="en-US" altLang="ko-K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형평성 제고</a:t>
            </a:r>
            <a:endParaRPr lang="en-US" altLang="ko-K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" name="한쪽 모서리가 잘린 사각형 12">
            <a:extLst>
              <a:ext uri="{FF2B5EF4-FFF2-40B4-BE49-F238E27FC236}">
                <a16:creationId xmlns:a16="http://schemas.microsoft.com/office/drawing/2014/main" id="{683D726C-F23E-0854-727F-8CE809BE16CA}"/>
              </a:ext>
            </a:extLst>
          </p:cNvPr>
          <p:cNvSpPr/>
          <p:nvPr/>
        </p:nvSpPr>
        <p:spPr>
          <a:xfrm>
            <a:off x="2400739" y="2015987"/>
            <a:ext cx="9178551" cy="936104"/>
          </a:xfrm>
          <a:prstGeom prst="snip1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다양한 사업운영과 더 많은 학습자들에게 학습참여의 기회를 제공한다는 차원에서 예산증액은 필수적인 사항이라고 할 수 있으며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평생학습이 사회적 형평성제고에 직접적인 영향요인이 되고 포용사회 구축을 위해 필요한 정책이라는 점을 예산수립 시 고려하도록 해야 함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600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한쪽 모서리가 잘린 사각형 10">
            <a:extLst>
              <a:ext uri="{FF2B5EF4-FFF2-40B4-BE49-F238E27FC236}">
                <a16:creationId xmlns:a16="http://schemas.microsoft.com/office/drawing/2014/main" id="{F1D2172E-8A8A-4005-92A4-4DEBEAFA6BB4}"/>
              </a:ext>
            </a:extLst>
          </p:cNvPr>
          <p:cNvSpPr/>
          <p:nvPr/>
        </p:nvSpPr>
        <p:spPr>
          <a:xfrm>
            <a:off x="507840" y="3049398"/>
            <a:ext cx="1728192" cy="1324212"/>
          </a:xfrm>
          <a:prstGeom prst="snip1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불평등 해소</a:t>
            </a:r>
            <a:endParaRPr lang="en-US" altLang="ko-K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교육의 기회확대</a:t>
            </a:r>
            <a:endParaRPr lang="en-US" altLang="ko-K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를</a:t>
            </a:r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위한</a:t>
            </a:r>
            <a:endParaRPr lang="en-US" altLang="ko-K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예산증액</a:t>
            </a:r>
            <a:endParaRPr lang="en-US" altLang="ko-K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" name="한쪽 모서리가 잘린 사각형 12">
            <a:extLst>
              <a:ext uri="{FF2B5EF4-FFF2-40B4-BE49-F238E27FC236}">
                <a16:creationId xmlns:a16="http://schemas.microsoft.com/office/drawing/2014/main" id="{0F1DAFAB-78B3-2D0A-6272-63CADA525E1E}"/>
              </a:ext>
            </a:extLst>
          </p:cNvPr>
          <p:cNvSpPr/>
          <p:nvPr/>
        </p:nvSpPr>
        <p:spPr>
          <a:xfrm>
            <a:off x="2400739" y="3040373"/>
            <a:ext cx="9178551" cy="1333237"/>
          </a:xfrm>
          <a:prstGeom prst="snip1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세대간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지역간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계층간 교육격차가 더욱 심화되고 이로 인한 교육의 불평등은 지속적인 불평등 상황에 놓이게 되는 원인이 된다는 점에서 교육의 기회 확대는 불평등 해소를 위해 근본적인 접근법이 될 수 있음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더불어 학령기의 교육 불평등을 경험한 학생은 성인이 된 이후에도 평생학습 참여기회가 낮다는 지속적인 통계 자료를 토대로 평생학습 영역에서 교육 불평등을 해소할 수 있도록 적극적인 조치를 취하는 것이 요구됨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이를 위해 예산증액은 필수적인 방안이라 할 수 있음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658C7AB4-B2DC-A5BD-6845-A406C4EDAF6C}"/>
              </a:ext>
            </a:extLst>
          </p:cNvPr>
          <p:cNvSpPr/>
          <p:nvPr/>
        </p:nvSpPr>
        <p:spPr>
          <a:xfrm>
            <a:off x="507840" y="1177344"/>
            <a:ext cx="11071450" cy="74872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현안 </a:t>
            </a:r>
            <a:r>
              <a:rPr lang="en-US" altLang="ko-KR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ko-KR" altLang="en-US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8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목포시의 평생학습 예산은 증가하지 못하고 있으며 목포시 전체 예산감소에 따라 최근 소폭 감소   </a:t>
            </a:r>
            <a:endParaRPr lang="en-US" altLang="ko-KR" sz="1800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</a:t>
            </a:r>
            <a:r>
              <a:rPr lang="ko-KR" altLang="en-US" sz="18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한 것을 확인할 수 있음</a:t>
            </a:r>
            <a:r>
              <a:rPr lang="en-US" altLang="ko-KR" sz="18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800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66504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0" y="619392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47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1FDBE9-4C2A-45A2-A304-F5335CA389AB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4.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 평생학습 추진현황 </a:t>
            </a:r>
          </a:p>
        </p:txBody>
      </p:sp>
      <p:sp>
        <p:nvSpPr>
          <p:cNvPr id="5" name="한쪽 모서리가 잘린 사각형 10">
            <a:extLst>
              <a:ext uri="{FF2B5EF4-FFF2-40B4-BE49-F238E27FC236}">
                <a16:creationId xmlns:a16="http://schemas.microsoft.com/office/drawing/2014/main" id="{71AB8761-53ED-3D06-DB64-4CCBDB3C8216}"/>
              </a:ext>
            </a:extLst>
          </p:cNvPr>
          <p:cNvSpPr/>
          <p:nvPr/>
        </p:nvSpPr>
        <p:spPr>
          <a:xfrm>
            <a:off x="507840" y="2604393"/>
            <a:ext cx="1728192" cy="1355066"/>
          </a:xfrm>
          <a:prstGeom prst="snip1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글로벌</a:t>
            </a:r>
            <a:endParaRPr lang="en-US" altLang="ko-K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학습도시</a:t>
            </a:r>
            <a:endParaRPr lang="en-US" altLang="ko-K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역량강화</a:t>
            </a:r>
            <a:endParaRPr lang="en-US" altLang="ko-K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" name="한쪽 모서리가 잘린 사각형 12">
            <a:extLst>
              <a:ext uri="{FF2B5EF4-FFF2-40B4-BE49-F238E27FC236}">
                <a16:creationId xmlns:a16="http://schemas.microsoft.com/office/drawing/2014/main" id="{683D726C-F23E-0854-727F-8CE809BE16CA}"/>
              </a:ext>
            </a:extLst>
          </p:cNvPr>
          <p:cNvSpPr/>
          <p:nvPr/>
        </p:nvSpPr>
        <p:spPr>
          <a:xfrm>
            <a:off x="2400739" y="2604393"/>
            <a:ext cx="9178551" cy="1333236"/>
          </a:xfrm>
          <a:prstGeom prst="snip1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향후 목포시 평생학습관은 외국어 마을 등과 함께 운영되어 글로벌 학습도시라는 목표도 달성 할 수 있도록 평생학습차원에서 외국어를 생활 문화적으로 접하면서 익힐 수 있도록 지원해야 함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외국어 마을의 경우 외국어 학습이라는 학령기에 효과적인 학습이라는 차원에서 아동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·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청소년 중심의 프로그램 비중이 성인 비중보다 큰 것으로 나타나고 있는데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지속적인 글로벌 역량 향상을 위해 영어 외 중국어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베트남어 등을 성인대상 프로그램으로 하는 방안을 고려할 수 있음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600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한쪽 모서리가 잘린 사각형 10">
            <a:extLst>
              <a:ext uri="{FF2B5EF4-FFF2-40B4-BE49-F238E27FC236}">
                <a16:creationId xmlns:a16="http://schemas.microsoft.com/office/drawing/2014/main" id="{F1D2172E-8A8A-4005-92A4-4DEBEAFA6BB4}"/>
              </a:ext>
            </a:extLst>
          </p:cNvPr>
          <p:cNvSpPr/>
          <p:nvPr/>
        </p:nvSpPr>
        <p:spPr>
          <a:xfrm>
            <a:off x="507840" y="4121883"/>
            <a:ext cx="1728192" cy="976810"/>
          </a:xfrm>
          <a:prstGeom prst="snip1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목포시민대학</a:t>
            </a:r>
            <a:endParaRPr lang="en-US" altLang="ko-K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설립 추진</a:t>
            </a:r>
            <a:endParaRPr lang="en-US" altLang="ko-K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" name="한쪽 모서리가 잘린 사각형 12">
            <a:extLst>
              <a:ext uri="{FF2B5EF4-FFF2-40B4-BE49-F238E27FC236}">
                <a16:creationId xmlns:a16="http://schemas.microsoft.com/office/drawing/2014/main" id="{0F1DAFAB-78B3-2D0A-6272-63CADA525E1E}"/>
              </a:ext>
            </a:extLst>
          </p:cNvPr>
          <p:cNvSpPr/>
          <p:nvPr/>
        </p:nvSpPr>
        <p:spPr>
          <a:xfrm>
            <a:off x="2400739" y="4112859"/>
            <a:ext cx="9178551" cy="976810"/>
          </a:xfrm>
          <a:prstGeom prst="snip1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평생학습관의 경우 향후 변화하는 사회문화적 환경에 따라 가칭 ‘목포 시민대학’ 등의 브랜드 사업 및 이러한 사업의 질적 제고를 위한 방안 마련이 필요함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‘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평생학습 </a:t>
            </a:r>
            <a:r>
              <a:rPr lang="ko-KR" altLang="en-US" sz="1600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계좌제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’ 등을 함께 추진할 필요가 있음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658C7AB4-B2DC-A5BD-6845-A406C4EDAF6C}"/>
              </a:ext>
            </a:extLst>
          </p:cNvPr>
          <p:cNvSpPr/>
          <p:nvPr/>
        </p:nvSpPr>
        <p:spPr>
          <a:xfrm>
            <a:off x="507840" y="1177344"/>
            <a:ext cx="11071450" cy="125889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현안 </a:t>
            </a:r>
            <a:r>
              <a:rPr lang="en-US" altLang="ko-KR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r>
              <a:rPr lang="ko-KR" altLang="en-US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8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목포시는 네트워크 구축</a:t>
            </a:r>
            <a:r>
              <a:rPr lang="en-US" altLang="ko-KR" sz="18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8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학습동아리 활성화</a:t>
            </a:r>
            <a:r>
              <a:rPr lang="en-US" altLang="ko-KR" sz="18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8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평생학습 활동가 양성</a:t>
            </a:r>
            <a:r>
              <a:rPr lang="en-US" altLang="ko-KR" sz="18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8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문해사업 등 다양한 사업을 </a:t>
            </a:r>
            <a:endParaRPr lang="en-US" altLang="ko-KR" sz="1800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</a:t>
            </a:r>
            <a:r>
              <a:rPr lang="ko-KR" altLang="en-US" sz="18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운영하고 있으나 평생학습관이 아직 설립되지 않아 평생학습 관련 사업의 다각화와 목포시민의 </a:t>
            </a:r>
            <a:endParaRPr lang="en-US" altLang="ko-KR" sz="1800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</a:t>
            </a:r>
            <a:r>
              <a:rPr lang="ko-KR" altLang="en-US" sz="18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요구에 부합하는 프로그램을 제공하고자 노력하는데 시스템적 한계를 보이고 있음 </a:t>
            </a:r>
          </a:p>
        </p:txBody>
      </p:sp>
    </p:spTree>
    <p:extLst>
      <p:ext uri="{BB962C8B-B14F-4D97-AF65-F5344CB8AC3E}">
        <p14:creationId xmlns:p14="http://schemas.microsoft.com/office/powerpoint/2010/main" val="2137611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ko-KR" altLang="en-US" smtClean="0"/>
              <a:pPr lvl="0">
                <a:defRPr/>
              </a:pPr>
              <a:t>48</a:t>
            </a:fld>
            <a:endParaRPr lang="ko-KR" altLang="en-US"/>
          </a:p>
        </p:txBody>
      </p:sp>
      <p:cxnSp>
        <p:nvCxnSpPr>
          <p:cNvPr id="4" name="직선 연결선 3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B81FDBE9-4C2A-45A2-A304-F5335CA389AB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5.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집단심층면접 조사결과 요약 및 분석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0BE6B4-2D69-414F-AEB4-8911E1C95E95}"/>
              </a:ext>
            </a:extLst>
          </p:cNvPr>
          <p:cNvSpPr txBox="1"/>
          <p:nvPr/>
        </p:nvSpPr>
        <p:spPr>
          <a:xfrm>
            <a:off x="5383636" y="156517"/>
            <a:ext cx="61029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/>
              <a:t>(</a:t>
            </a:r>
            <a:r>
              <a:rPr lang="ko-KR" altLang="en-US" dirty="0"/>
              <a:t>평생학습 관계자 및 수강자대상 </a:t>
            </a:r>
            <a:r>
              <a:rPr lang="en-US" altLang="ko-KR" dirty="0"/>
              <a:t>2</a:t>
            </a:r>
            <a:r>
              <a:rPr lang="ko-KR" altLang="en-US" dirty="0"/>
              <a:t>차례 실시</a:t>
            </a:r>
            <a:r>
              <a:rPr lang="en-US" altLang="ko-KR" dirty="0"/>
              <a:t>)</a:t>
            </a:r>
            <a:endParaRPr lang="ko-KR" altLang="en-US" dirty="0"/>
          </a:p>
        </p:txBody>
      </p: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FA2FFDF0-D299-4E7A-D91F-01B6F20E7A75}"/>
              </a:ext>
            </a:extLst>
          </p:cNvPr>
          <p:cNvCxnSpPr/>
          <p:nvPr/>
        </p:nvCxnSpPr>
        <p:spPr>
          <a:xfrm>
            <a:off x="0" y="619392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직사각형 17">
            <a:extLst>
              <a:ext uri="{FF2B5EF4-FFF2-40B4-BE49-F238E27FC236}">
                <a16:creationId xmlns:a16="http://schemas.microsoft.com/office/drawing/2014/main" id="{D5712488-62B0-7C06-D5E9-9DA1F7292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>
              <a:defRPr/>
            </a:pPr>
            <a:r>
              <a:rPr lang="ko-KR" altLang="en-US" b="1" dirty="0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DA2C1F7-0A72-E9F0-6B8E-648C6969DFAB}"/>
              </a:ext>
            </a:extLst>
          </p:cNvPr>
          <p:cNvSpPr txBox="1"/>
          <p:nvPr/>
        </p:nvSpPr>
        <p:spPr>
          <a:xfrm>
            <a:off x="487275" y="714724"/>
            <a:ext cx="5365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가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. 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조사개요 </a:t>
            </a:r>
          </a:p>
        </p:txBody>
      </p:sp>
      <p:sp>
        <p:nvSpPr>
          <p:cNvPr id="10" name="한쪽 모서리가 잘린 사각형 10">
            <a:extLst>
              <a:ext uri="{FF2B5EF4-FFF2-40B4-BE49-F238E27FC236}">
                <a16:creationId xmlns:a16="http://schemas.microsoft.com/office/drawing/2014/main" id="{E1B7E31F-AF44-E0E7-2149-6607E4A8918B}"/>
              </a:ext>
            </a:extLst>
          </p:cNvPr>
          <p:cNvSpPr/>
          <p:nvPr/>
        </p:nvSpPr>
        <p:spPr>
          <a:xfrm>
            <a:off x="507840" y="2239931"/>
            <a:ext cx="1728192" cy="1110624"/>
          </a:xfrm>
          <a:prstGeom prst="snip1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전문가 집단</a:t>
            </a:r>
            <a:endParaRPr lang="en-US" altLang="ko-K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심층면담</a:t>
            </a:r>
            <a:endParaRPr lang="en-US" altLang="ko-K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" name="한쪽 모서리가 잘린 사각형 12">
            <a:extLst>
              <a:ext uri="{FF2B5EF4-FFF2-40B4-BE49-F238E27FC236}">
                <a16:creationId xmlns:a16="http://schemas.microsoft.com/office/drawing/2014/main" id="{17E9CEF4-EAF8-2811-716C-48EBB54A3149}"/>
              </a:ext>
            </a:extLst>
          </p:cNvPr>
          <p:cNvSpPr/>
          <p:nvPr/>
        </p:nvSpPr>
        <p:spPr>
          <a:xfrm>
            <a:off x="2400739" y="2239931"/>
            <a:ext cx="9178551" cy="1110624"/>
          </a:xfrm>
          <a:prstGeom prst="snip1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코로나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19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로 인한 목포시 평생학습 실태 및 네트워크 현황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교육 현장의 요구를 파악하기 위해 평생교육 현장에서 사업을 담당하고 있는 평생교육 유관기관 종사자 및 교육운영 담당자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목포시 평생학습 사업 위탁기관 실무자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평생학습 강사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학습동아리 및 프로그램 참가자 등을 대상으로 심층면담을 실시하였음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200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" name="한쪽 모서리가 잘린 사각형 10">
            <a:extLst>
              <a:ext uri="{FF2B5EF4-FFF2-40B4-BE49-F238E27FC236}">
                <a16:creationId xmlns:a16="http://schemas.microsoft.com/office/drawing/2014/main" id="{77F80737-29BC-9E63-2CEE-AFB0BCF7C504}"/>
              </a:ext>
            </a:extLst>
          </p:cNvPr>
          <p:cNvSpPr/>
          <p:nvPr/>
        </p:nvSpPr>
        <p:spPr>
          <a:xfrm>
            <a:off x="507840" y="3522004"/>
            <a:ext cx="1728192" cy="1324212"/>
          </a:xfrm>
          <a:prstGeom prst="snip1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수집된 자료</a:t>
            </a:r>
            <a:endParaRPr lang="en-US" altLang="ko-K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분석 및 범주화</a:t>
            </a:r>
            <a:endParaRPr lang="en-US" altLang="ko-K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" name="한쪽 모서리가 잘린 사각형 12">
            <a:extLst>
              <a:ext uri="{FF2B5EF4-FFF2-40B4-BE49-F238E27FC236}">
                <a16:creationId xmlns:a16="http://schemas.microsoft.com/office/drawing/2014/main" id="{3BA3D845-62DC-DEA6-C894-E2598F435524}"/>
              </a:ext>
            </a:extLst>
          </p:cNvPr>
          <p:cNvSpPr/>
          <p:nvPr/>
        </p:nvSpPr>
        <p:spPr>
          <a:xfrm>
            <a:off x="2400739" y="3512979"/>
            <a:ext cx="9178551" cy="1333237"/>
          </a:xfrm>
          <a:prstGeom prst="snip1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심층면담을 통해 사전에 예상하지 못했던 코로나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19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가 초래한 교육적 상황에 대해 폭넓게 의견을 수렴하고자 하였고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반구조화 된 질문지를 활용하여 면담을 실시하였으며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면담을 통해 수집된 자료를 토대로 분석하여 연구주제와 관련한 유의미한 내용을 도출하고 분류하는 범주화 작업을 실시함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200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E2F9E14A-6472-1968-B0DD-D6AA6BB025A4}"/>
              </a:ext>
            </a:extLst>
          </p:cNvPr>
          <p:cNvSpPr/>
          <p:nvPr/>
        </p:nvSpPr>
        <p:spPr>
          <a:xfrm>
            <a:off x="507840" y="1317309"/>
            <a:ext cx="11071450" cy="74872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800" kern="0" dirty="0">
                <a:solidFill>
                  <a:srgbClr val="000000"/>
                </a:solidFill>
                <a:latin typeface="휴먼고딕"/>
                <a:ea typeface="휴먼고딕"/>
              </a:rPr>
              <a:t>목포시 평생학습 실태 파악 및 교육 요구에 대한 의견을 수렴하기 위해 평생학습 사업 담당자</a:t>
            </a:r>
            <a:r>
              <a:rPr lang="en-US" altLang="ko-KR" sz="1800" kern="0" dirty="0">
                <a:solidFill>
                  <a:srgbClr val="000000"/>
                </a:solidFill>
                <a:latin typeface="휴먼고딕"/>
                <a:ea typeface="휴먼고딕"/>
              </a:rPr>
              <a:t>, </a:t>
            </a:r>
            <a:r>
              <a:rPr lang="ko-KR" altLang="en-US" sz="1800" kern="0" dirty="0">
                <a:solidFill>
                  <a:srgbClr val="000000"/>
                </a:solidFill>
                <a:latin typeface="휴먼고딕"/>
                <a:ea typeface="휴먼고딕"/>
              </a:rPr>
              <a:t>유관기관 종사자</a:t>
            </a:r>
            <a:r>
              <a:rPr lang="en-US" altLang="ko-KR" sz="1800" kern="0" dirty="0">
                <a:solidFill>
                  <a:srgbClr val="000000"/>
                </a:solidFill>
                <a:latin typeface="휴먼고딕"/>
                <a:ea typeface="휴먼고딕"/>
              </a:rPr>
              <a:t>, </a:t>
            </a:r>
            <a:r>
              <a:rPr lang="ko-KR" altLang="en-US" sz="1800" kern="0" dirty="0">
                <a:solidFill>
                  <a:srgbClr val="000000"/>
                </a:solidFill>
                <a:latin typeface="휴먼고딕"/>
                <a:ea typeface="휴먼고딕"/>
              </a:rPr>
              <a:t>평생교육 강사 및 활동가</a:t>
            </a:r>
            <a:r>
              <a:rPr lang="en-US" altLang="ko-KR" sz="1800" kern="0" dirty="0">
                <a:solidFill>
                  <a:srgbClr val="000000"/>
                </a:solidFill>
                <a:latin typeface="휴먼고딕"/>
                <a:ea typeface="휴먼고딕"/>
              </a:rPr>
              <a:t>, </a:t>
            </a:r>
            <a:r>
              <a:rPr lang="ko-KR" altLang="en-US" sz="1800" kern="0" dirty="0">
                <a:solidFill>
                  <a:srgbClr val="000000"/>
                </a:solidFill>
                <a:latin typeface="휴먼고딕"/>
                <a:ea typeface="휴먼고딕"/>
              </a:rPr>
              <a:t>학습자 대상 심층면담 </a:t>
            </a:r>
            <a:r>
              <a:rPr lang="en-US" altLang="ko-KR" sz="1800" kern="0" dirty="0">
                <a:solidFill>
                  <a:srgbClr val="000000"/>
                </a:solidFill>
                <a:latin typeface="휴먼고딕"/>
                <a:ea typeface="휴먼고딕"/>
              </a:rPr>
              <a:t>(FGI: Focus Group Interview) </a:t>
            </a:r>
            <a:r>
              <a:rPr lang="ko-KR" altLang="en-US" sz="1800" kern="0" dirty="0">
                <a:solidFill>
                  <a:srgbClr val="000000"/>
                </a:solidFill>
                <a:latin typeface="휴먼고딕"/>
                <a:ea typeface="휴먼고딕"/>
              </a:rPr>
              <a:t>실시</a:t>
            </a:r>
            <a:endParaRPr lang="en-US" altLang="ko-KR" sz="1800" kern="0" dirty="0">
              <a:solidFill>
                <a:srgbClr val="000000"/>
              </a:solidFill>
              <a:latin typeface="휴먼고딕"/>
              <a:ea typeface="휴먼고딕"/>
            </a:endParaRPr>
          </a:p>
        </p:txBody>
      </p:sp>
    </p:spTree>
    <p:extLst>
      <p:ext uri="{BB962C8B-B14F-4D97-AF65-F5344CB8AC3E}">
        <p14:creationId xmlns:p14="http://schemas.microsoft.com/office/powerpoint/2010/main" val="3212476871"/>
      </p:ext>
    </p:extLst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ko-KR" altLang="en-US" smtClean="0"/>
              <a:pPr lvl="0">
                <a:defRPr/>
              </a:pPr>
              <a:t>49</a:t>
            </a:fld>
            <a:endParaRPr lang="ko-KR" altLang="en-US"/>
          </a:p>
        </p:txBody>
      </p:sp>
      <p:cxnSp>
        <p:nvCxnSpPr>
          <p:cNvPr id="5" name="직선 연결선 4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B90BE6B4-2D69-414F-AEB4-8911E1C95E95}"/>
              </a:ext>
            </a:extLst>
          </p:cNvPr>
          <p:cNvSpPr txBox="1"/>
          <p:nvPr/>
        </p:nvSpPr>
        <p:spPr>
          <a:xfrm>
            <a:off x="5383636" y="156517"/>
            <a:ext cx="61029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/>
              <a:t>(</a:t>
            </a:r>
            <a:r>
              <a:rPr lang="ko-KR" altLang="en-US" dirty="0"/>
              <a:t>평생학습 관계자 및 수강자대상 </a:t>
            </a:r>
            <a:r>
              <a:rPr lang="en-US" altLang="ko-KR" dirty="0"/>
              <a:t>2</a:t>
            </a:r>
            <a:r>
              <a:rPr lang="ko-KR" altLang="en-US" dirty="0"/>
              <a:t>차례 실시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2BC6479-BF13-C753-142E-43DF07FE7466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5.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집단심층면접 조사결과 요약 및 분석 </a:t>
            </a: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C6116F74-878F-FC29-7D0B-6C56B82ADC6A}"/>
              </a:ext>
            </a:extLst>
          </p:cNvPr>
          <p:cNvCxnSpPr/>
          <p:nvPr/>
        </p:nvCxnSpPr>
        <p:spPr>
          <a:xfrm>
            <a:off x="0" y="619392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직사각형 17">
            <a:extLst>
              <a:ext uri="{FF2B5EF4-FFF2-40B4-BE49-F238E27FC236}">
                <a16:creationId xmlns:a16="http://schemas.microsoft.com/office/drawing/2014/main" id="{7DC747FD-B0A7-CB53-7C44-0D6650243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>
              <a:defRPr/>
            </a:pPr>
            <a:r>
              <a:rPr lang="ko-KR" altLang="en-US" b="1" dirty="0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2" name="한쪽 모서리가 잘린 사각형 9">
            <a:extLst>
              <a:ext uri="{FF2B5EF4-FFF2-40B4-BE49-F238E27FC236}">
                <a16:creationId xmlns:a16="http://schemas.microsoft.com/office/drawing/2014/main" id="{5C61C793-B572-3144-E16E-478C4583B96C}"/>
              </a:ext>
            </a:extLst>
          </p:cNvPr>
          <p:cNvSpPr/>
          <p:nvPr/>
        </p:nvSpPr>
        <p:spPr>
          <a:xfrm>
            <a:off x="645028" y="1334275"/>
            <a:ext cx="1728192" cy="1348448"/>
          </a:xfrm>
          <a:prstGeom prst="snip1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평생학습관계자</a:t>
            </a:r>
            <a:endParaRPr lang="en-US" altLang="ko-K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en-US" altLang="ko-KR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26</a:t>
            </a:r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명</a:t>
            </a:r>
            <a:endParaRPr lang="en-US" altLang="ko-K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심층면담</a:t>
            </a:r>
            <a:endParaRPr lang="en-US" altLang="ko-K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한쪽 모서리가 잘린 사각형 10">
            <a:extLst>
              <a:ext uri="{FF2B5EF4-FFF2-40B4-BE49-F238E27FC236}">
                <a16:creationId xmlns:a16="http://schemas.microsoft.com/office/drawing/2014/main" id="{1FA80F46-9F9A-14B3-C2C3-AA86A87B9E8C}"/>
              </a:ext>
            </a:extLst>
          </p:cNvPr>
          <p:cNvSpPr/>
          <p:nvPr/>
        </p:nvSpPr>
        <p:spPr>
          <a:xfrm>
            <a:off x="645028" y="2789414"/>
            <a:ext cx="1728192" cy="627078"/>
          </a:xfrm>
          <a:prstGeom prst="snip1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평생학습 실태</a:t>
            </a:r>
            <a:endParaRPr lang="en-US" altLang="ko-K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및 요구 파악</a:t>
            </a:r>
            <a:endParaRPr lang="en-US" altLang="ko-K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" name="한쪽 모서리가 잘린 사각형 11">
            <a:extLst>
              <a:ext uri="{FF2B5EF4-FFF2-40B4-BE49-F238E27FC236}">
                <a16:creationId xmlns:a16="http://schemas.microsoft.com/office/drawing/2014/main" id="{0E829A4E-E22E-3DEA-FB22-8C148A6E0BFE}"/>
              </a:ext>
            </a:extLst>
          </p:cNvPr>
          <p:cNvSpPr/>
          <p:nvPr/>
        </p:nvSpPr>
        <p:spPr>
          <a:xfrm>
            <a:off x="2537927" y="1334275"/>
            <a:ext cx="8953061" cy="1337706"/>
          </a:xfrm>
          <a:prstGeom prst="snip1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심층면담은 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2023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년 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6~7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월 사이에 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회 실시되었으며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목포시 평생학습 관계자 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26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명을 대상으로 모둠을 구성하여 면담을 실시함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심층면담은 모두 면담 참가자의 사전 동의를 얻어 녹음을 하였으며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녹음된 내용은 문서화를 실시하여 분석에 용이하게 작업한 뒤 활용하였음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비교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․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분석하여 본 연구주제에 유의미한 내용으로 간주되는 개념을 추출하였고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추출된 개념들을 유사한 내용으로 분류하는 범주화 작업을 실시함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200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" name="한쪽 모서리가 잘린 사각형 12">
            <a:extLst>
              <a:ext uri="{FF2B5EF4-FFF2-40B4-BE49-F238E27FC236}">
                <a16:creationId xmlns:a16="http://schemas.microsoft.com/office/drawing/2014/main" id="{56FB7EC7-DC8D-BA2D-E333-74541459DF99}"/>
              </a:ext>
            </a:extLst>
          </p:cNvPr>
          <p:cNvSpPr/>
          <p:nvPr/>
        </p:nvSpPr>
        <p:spPr>
          <a:xfrm>
            <a:off x="2537927" y="2789414"/>
            <a:ext cx="8953061" cy="627077"/>
          </a:xfrm>
          <a:prstGeom prst="snip1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분석을 통해 목포시 평생학습 실태 및 요구를 파악하고 향후 발전방안과 전략과제를 도출하였으며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세부추진과제 수립에 필요한 시사점을 파악함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200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" name="한쪽 모서리가 잘린 사각형 10">
            <a:extLst>
              <a:ext uri="{FF2B5EF4-FFF2-40B4-BE49-F238E27FC236}">
                <a16:creationId xmlns:a16="http://schemas.microsoft.com/office/drawing/2014/main" id="{4468786B-A31A-0609-C3B5-8C806E087FEB}"/>
              </a:ext>
            </a:extLst>
          </p:cNvPr>
          <p:cNvSpPr/>
          <p:nvPr/>
        </p:nvSpPr>
        <p:spPr>
          <a:xfrm>
            <a:off x="645028" y="3523183"/>
            <a:ext cx="1728192" cy="1191846"/>
          </a:xfrm>
          <a:prstGeom prst="snip1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현장 전문가</a:t>
            </a:r>
            <a:endParaRPr lang="en-US" altLang="ko-K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목적표집 방법</a:t>
            </a:r>
            <a:endParaRPr lang="en-US" altLang="ko-K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" name="한쪽 모서리가 잘린 사각형 12">
            <a:extLst>
              <a:ext uri="{FF2B5EF4-FFF2-40B4-BE49-F238E27FC236}">
                <a16:creationId xmlns:a16="http://schemas.microsoft.com/office/drawing/2014/main" id="{02FAF45F-A80B-5D7B-43F6-73A12F6B670C}"/>
              </a:ext>
            </a:extLst>
          </p:cNvPr>
          <p:cNvSpPr/>
          <p:nvPr/>
        </p:nvSpPr>
        <p:spPr>
          <a:xfrm>
            <a:off x="2537927" y="3523184"/>
            <a:ext cx="8953061" cy="1191846"/>
          </a:xfrm>
          <a:prstGeom prst="snip1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심층면담 참가자 선정은 목포시 평생학습에 있어 현장 중심적이고 미래지향적인 방향을 제시할 수 있도록 목포시 평생학습팀 관계자의 추천을 고려하였으며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코로나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19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상황에서의 교육운영 실태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교육적 요구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향후 발전방안과 전략수립에 적절한 답변을 해 줄 수 있을 것으로 예상되는 현장 전문가들을 목적표집 방법을 통해 선정하였음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200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" name="한쪽 모서리가 잘린 사각형 10">
            <a:extLst>
              <a:ext uri="{FF2B5EF4-FFF2-40B4-BE49-F238E27FC236}">
                <a16:creationId xmlns:a16="http://schemas.microsoft.com/office/drawing/2014/main" id="{B79A0AF6-7B61-FD6E-784C-22C484E29FF2}"/>
              </a:ext>
            </a:extLst>
          </p:cNvPr>
          <p:cNvSpPr/>
          <p:nvPr/>
        </p:nvSpPr>
        <p:spPr>
          <a:xfrm>
            <a:off x="645028" y="4832463"/>
            <a:ext cx="1728192" cy="1044271"/>
          </a:xfrm>
          <a:prstGeom prst="snip1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학습 프로그램의 차별화</a:t>
            </a:r>
          </a:p>
        </p:txBody>
      </p:sp>
      <p:sp>
        <p:nvSpPr>
          <p:cNvPr id="16" name="한쪽 모서리가 잘린 사각형 12">
            <a:extLst>
              <a:ext uri="{FF2B5EF4-FFF2-40B4-BE49-F238E27FC236}">
                <a16:creationId xmlns:a16="http://schemas.microsoft.com/office/drawing/2014/main" id="{3B8A744A-E0B0-B038-2104-3F8134F4A187}"/>
              </a:ext>
            </a:extLst>
          </p:cNvPr>
          <p:cNvSpPr/>
          <p:nvPr/>
        </p:nvSpPr>
        <p:spPr>
          <a:xfrm>
            <a:off x="2537927" y="4832463"/>
            <a:ext cx="8953061" cy="1044272"/>
          </a:xfrm>
          <a:prstGeom prst="snip1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목포시 평생학습 정책을 관장하는 평생학습팀 공무원부터 목포시로부터 평생학습 사업을 위탁 받아 운영하고 있는 평생학습 민간단체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평생교육법상 명시된 평생학습사업 담당자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교육기획 및 운영실무자와 더불어 평생학습 영역에서 활동하고 있는 강사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학습동아리 대표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평생학습 </a:t>
            </a:r>
            <a:r>
              <a:rPr lang="ko-KR" altLang="en-US" sz="1600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코디네이터를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대상으로 면담을 실시함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200" kern="0" spc="0" dirty="0">
              <a:solidFill>
                <a:srgbClr val="00000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13E1D6B-1092-250D-ACA9-DD55E09A4858}"/>
              </a:ext>
            </a:extLst>
          </p:cNvPr>
          <p:cNvSpPr txBox="1"/>
          <p:nvPr/>
        </p:nvSpPr>
        <p:spPr>
          <a:xfrm>
            <a:off x="487275" y="714724"/>
            <a:ext cx="5365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나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. 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조사방법 </a:t>
            </a:r>
          </a:p>
        </p:txBody>
      </p:sp>
    </p:spTree>
    <p:extLst>
      <p:ext uri="{BB962C8B-B14F-4D97-AF65-F5344CB8AC3E}">
        <p14:creationId xmlns:p14="http://schemas.microsoft.com/office/powerpoint/2010/main" val="4004349249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5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 dirty="0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pic>
        <p:nvPicPr>
          <p:cNvPr id="19" name="그림 18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6685085" y="4642282"/>
            <a:ext cx="3760512" cy="1606735"/>
          </a:xfrm>
          <a:prstGeom prst="rect">
            <a:avLst/>
          </a:prstGeom>
        </p:spPr>
      </p:pic>
      <p:sp>
        <p:nvSpPr>
          <p:cNvPr id="24" name="가로 글상자 23"/>
          <p:cNvSpPr txBox="1"/>
          <p:nvPr/>
        </p:nvSpPr>
        <p:spPr>
          <a:xfrm>
            <a:off x="514165" y="1261109"/>
            <a:ext cx="6096000" cy="525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b="0" i="0" u="none" strike="noStrike">
                <a:solidFill>
                  <a:srgbClr val="00AB6C"/>
                </a:solidFill>
                <a:latin typeface="HY헤드라인M"/>
                <a:ea typeface="HY헤드라인M"/>
                <a:cs typeface="HY헤드라인M"/>
              </a:rPr>
              <a:t>“</a:t>
            </a:r>
            <a:r>
              <a:rPr b="0" i="0" u="none" strike="noStrike">
                <a:solidFill>
                  <a:srgbClr val="00AB6C"/>
                </a:solidFill>
                <a:latin typeface="HY헤드라인M"/>
                <a:ea typeface="HY헤드라인M"/>
                <a:cs typeface="HY헤드라인M"/>
              </a:rPr>
              <a:t>누구나 누리는 맞춤형 평생학습 진흥</a:t>
            </a:r>
            <a:r>
              <a:rPr lang="EN-US" b="0" i="0" u="none" strike="noStrike">
                <a:solidFill>
                  <a:srgbClr val="00AB6C"/>
                </a:solidFill>
                <a:latin typeface="HY헤드라인M"/>
                <a:ea typeface="HY헤드라인M"/>
                <a:cs typeface="HY헤드라인M"/>
              </a:rPr>
              <a:t>”</a:t>
            </a:r>
            <a:endParaRPr lang="ko-KR" altLang="en-US"/>
          </a:p>
        </p:txBody>
      </p:sp>
      <p:sp>
        <p:nvSpPr>
          <p:cNvPr id="25" name="가로 글상자 24"/>
          <p:cNvSpPr txBox="1"/>
          <p:nvPr/>
        </p:nvSpPr>
        <p:spPr>
          <a:xfrm>
            <a:off x="366204" y="1747819"/>
            <a:ext cx="11727772" cy="2158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0" lvl="0" indent="-381000" algn="just">
              <a:spcBef>
                <a:spcPts val="0"/>
              </a:spcBef>
              <a:spcAft>
                <a:spcPts val="0"/>
              </a:spcAft>
              <a:defRPr/>
            </a:pP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이제는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새로운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교육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패러다임이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필요한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시점</a:t>
            </a:r>
            <a:endParaRPr b="1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  <a:p>
            <a:pPr marL="277426" lvl="0" indent="-277426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우리나라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교육시스템은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유치원에서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출발하여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대학으로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끝나는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단선적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성장경로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에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집중투자하는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형태</a:t>
            </a:r>
            <a:endParaRPr sz="1600" b="0" i="0" u="none" strike="noStrike" spc="-2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277426" lvl="0" indent="-277426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spc="-2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지금은</a:t>
            </a:r>
            <a:r>
              <a:rPr sz="1600" b="0" i="0" u="none" strike="noStrike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2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미래</a:t>
            </a:r>
            <a:r>
              <a:rPr sz="1600" b="0" i="0" u="none" strike="noStrike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spc="-2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불확실성의</a:t>
            </a:r>
            <a:r>
              <a:rPr sz="1600" b="0" i="0" u="none" strike="noStrike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spc="-2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증가로</a:t>
            </a:r>
            <a:r>
              <a:rPr lang="EN-US" sz="1600" b="0" i="0" u="none" strike="noStrike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</a:t>
            </a:r>
            <a:r>
              <a:rPr sz="1600" b="0" i="0" u="none" strike="noStrike" spc="-2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생애초기</a:t>
            </a:r>
            <a:r>
              <a:rPr sz="1600" b="0" i="0" u="none" strike="noStrike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2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성장경로를잘</a:t>
            </a:r>
            <a:r>
              <a:rPr sz="1600" b="0" i="0" u="none" strike="noStrike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2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마친</a:t>
            </a:r>
            <a:r>
              <a:rPr sz="1600" b="0" i="0" u="none" strike="noStrike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2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것만으로는</a:t>
            </a:r>
            <a:r>
              <a:rPr sz="1600" b="0" i="0" u="none" strike="noStrike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3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안정적인</a:t>
            </a:r>
            <a:r>
              <a:rPr sz="1600" b="0" i="0" u="none" strike="noStrike" spc="-3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spc="-3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삶을</a:t>
            </a:r>
            <a:r>
              <a:rPr sz="1600" b="0" i="0" u="none" strike="noStrike" spc="-3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spc="-3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보장할</a:t>
            </a:r>
            <a:r>
              <a:rPr sz="1600" b="0" i="0" u="none" strike="noStrike" spc="-3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수 </a:t>
            </a:r>
            <a:r>
              <a:rPr sz="1600" b="0" i="0" u="none" strike="noStrike" spc="-3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없는</a:t>
            </a:r>
            <a:r>
              <a:rPr sz="1600" b="0" i="0" u="none" strike="noStrike" spc="-3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spc="-3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시대</a:t>
            </a:r>
            <a:r>
              <a:rPr sz="1600" b="0" i="0" u="none" strike="noStrike" spc="-2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에</a:t>
            </a:r>
            <a:r>
              <a:rPr sz="1600" b="0" i="0" u="none" strike="noStrike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2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직면</a:t>
            </a:r>
            <a:endParaRPr sz="1600" b="0" i="0" u="none" strike="noStrike" spc="-2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469900" lvl="0" indent="-469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  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*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   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디지털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대전환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인공지능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(AI)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발달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등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기술혁신에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따른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지식의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폭발적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증가로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학습이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계속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필요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  <a:p>
            <a:pPr marL="330200" lvl="0" indent="-1651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* “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모든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근로자의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lang="EN-US" sz="1600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50%</a:t>
            </a:r>
            <a:r>
              <a:rPr sz="1600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는 </a:t>
            </a:r>
            <a:r>
              <a:rPr lang="EN-US" sz="1600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5</a:t>
            </a:r>
            <a:r>
              <a:rPr sz="1600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년 내 </a:t>
            </a:r>
            <a:r>
              <a:rPr sz="1600"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재교육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(re-skilling)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필요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” (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세계경제포럼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, ’20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년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)</a:t>
            </a:r>
          </a:p>
          <a:p>
            <a:pPr marL="277426" lvl="0" indent="-277426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이제는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생애초기에</a:t>
            </a:r>
            <a:r>
              <a:rPr lang="EN-US"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‘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교육을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마친다라는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생각에서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벗어나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</a:t>
            </a:r>
            <a:r>
              <a:rPr sz="1600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전 </a:t>
            </a:r>
            <a:r>
              <a:rPr sz="1600"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생애에</a:t>
            </a:r>
            <a:r>
              <a:rPr sz="1600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걸쳐</a:t>
            </a:r>
            <a:r>
              <a:rPr sz="1600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삶과</a:t>
            </a:r>
            <a:r>
              <a:rPr sz="1600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학습이</a:t>
            </a:r>
            <a:r>
              <a:rPr sz="1600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하나가</a:t>
            </a:r>
            <a:r>
              <a:rPr sz="1600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되는</a:t>
            </a:r>
            <a:r>
              <a:rPr sz="1600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교육</a:t>
            </a:r>
            <a:r>
              <a:rPr sz="1600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패러다임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필요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</p:txBody>
      </p:sp>
      <p:pic>
        <p:nvPicPr>
          <p:cNvPr id="28" name="그림 27"/>
          <p:cNvPicPr/>
          <p:nvPr/>
        </p:nvPicPr>
        <p:blipFill rotWithShape="1">
          <a:blip r:embed="rId3"/>
          <a:stretch>
            <a:fillRect/>
          </a:stretch>
        </p:blipFill>
        <p:spPr>
          <a:xfrm>
            <a:off x="1359393" y="4605291"/>
            <a:ext cx="4987921" cy="157053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A76094B-6DB8-A098-A8F2-C2E57A9820F2}"/>
              </a:ext>
            </a:extLst>
          </p:cNvPr>
          <p:cNvSpPr txBox="1"/>
          <p:nvPr/>
        </p:nvSpPr>
        <p:spPr>
          <a:xfrm>
            <a:off x="242596" y="750499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2000" dirty="0">
                <a:solidFill>
                  <a:srgbClr val="002060"/>
                </a:solidFill>
                <a:latin typeface="나눔고딕 ExtraBold"/>
                <a:ea typeface="나눔고딕 ExtraBold"/>
              </a:rPr>
              <a:t>가</a:t>
            </a:r>
            <a:r>
              <a:rPr lang="en-US" altLang="ko-KR" sz="2000" dirty="0">
                <a:solidFill>
                  <a:srgbClr val="002060"/>
                </a:solidFill>
                <a:latin typeface="나눔고딕 ExtraBold"/>
                <a:ea typeface="나눔고딕 ExtraBold"/>
              </a:rPr>
              <a:t>. </a:t>
            </a:r>
            <a:r>
              <a:rPr lang="ko-KR" altLang="en-US" sz="2000" dirty="0">
                <a:solidFill>
                  <a:srgbClr val="002060"/>
                </a:solidFill>
                <a:latin typeface="나눔고딕 ExtraBold"/>
                <a:ea typeface="나눔고딕 ExtraBold"/>
              </a:rPr>
              <a:t>제</a:t>
            </a:r>
            <a:r>
              <a:rPr lang="en-US" altLang="ko-KR" sz="2000" dirty="0">
                <a:solidFill>
                  <a:srgbClr val="002060"/>
                </a:solidFill>
                <a:latin typeface="나눔고딕 ExtraBold"/>
                <a:ea typeface="나눔고딕 ExtraBold"/>
              </a:rPr>
              <a:t>5</a:t>
            </a:r>
            <a:r>
              <a:rPr lang="ko-KR" altLang="en-US" sz="2000" dirty="0">
                <a:solidFill>
                  <a:srgbClr val="002060"/>
                </a:solidFill>
                <a:latin typeface="나눔고딕 ExtraBold"/>
                <a:ea typeface="나눔고딕 ExtraBold"/>
              </a:rPr>
              <a:t>차 평생교육진흥 기본계획</a:t>
            </a:r>
            <a:r>
              <a:rPr lang="en-US" altLang="ko-KR" sz="2000" dirty="0">
                <a:solidFill>
                  <a:srgbClr val="002060"/>
                </a:solidFill>
                <a:latin typeface="나눔고딕 ExtraBold"/>
                <a:ea typeface="나눔고딕 ExtraBold"/>
              </a:rPr>
              <a:t>(2023-2027)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FAD85F-8EEE-06CE-2F03-836E1680A764}"/>
              </a:ext>
            </a:extLst>
          </p:cNvPr>
          <p:cNvSpPr txBox="1"/>
          <p:nvPr/>
        </p:nvSpPr>
        <p:spPr>
          <a:xfrm>
            <a:off x="242596" y="141128"/>
            <a:ext cx="69233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dirty="0">
                <a:solidFill>
                  <a:srgbClr val="002060"/>
                </a:solidFill>
                <a:latin typeface="나눔고딕 ExtraBold"/>
                <a:ea typeface="나눔고딕 ExtraBold"/>
              </a:rPr>
              <a:t>2.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평생교육정책 및 필요성</a:t>
            </a:r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15FEE132-A309-27D3-2D0D-8DEE5890D9B1}"/>
              </a:ext>
            </a:extLst>
          </p:cNvPr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486673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ko-KR" altLang="en-US" smtClean="0"/>
              <a:pPr lvl="0">
                <a:defRPr/>
              </a:pPr>
              <a:t>50</a:t>
            </a:fld>
            <a:endParaRPr lang="ko-KR" altLang="en-US"/>
          </a:p>
        </p:txBody>
      </p:sp>
      <p:cxnSp>
        <p:nvCxnSpPr>
          <p:cNvPr id="5" name="직선 연결선 4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B90BE6B4-2D69-414F-AEB4-8911E1C95E95}"/>
              </a:ext>
            </a:extLst>
          </p:cNvPr>
          <p:cNvSpPr txBox="1"/>
          <p:nvPr/>
        </p:nvSpPr>
        <p:spPr>
          <a:xfrm>
            <a:off x="5383636" y="156517"/>
            <a:ext cx="61029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/>
              <a:t>(</a:t>
            </a:r>
            <a:r>
              <a:rPr lang="ko-KR" altLang="en-US" dirty="0"/>
              <a:t>평생학습 관계자 및 수강자대상 </a:t>
            </a:r>
            <a:r>
              <a:rPr lang="en-US" altLang="ko-KR" dirty="0"/>
              <a:t>2</a:t>
            </a:r>
            <a:r>
              <a:rPr lang="ko-KR" altLang="en-US" dirty="0"/>
              <a:t>차례 실시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A24028-2A29-B8D4-E1B4-51A104EFA01A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5.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집단심층면접 조사결과 요약 및 분석 </a:t>
            </a: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33102B18-B077-7C53-0621-D7A66726A98F}"/>
              </a:ext>
            </a:extLst>
          </p:cNvPr>
          <p:cNvCxnSpPr/>
          <p:nvPr/>
        </p:nvCxnSpPr>
        <p:spPr>
          <a:xfrm>
            <a:off x="0" y="619392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직사각형 17">
            <a:extLst>
              <a:ext uri="{FF2B5EF4-FFF2-40B4-BE49-F238E27FC236}">
                <a16:creationId xmlns:a16="http://schemas.microsoft.com/office/drawing/2014/main" id="{1AF3E92A-E551-A065-A0EC-C3B243C14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>
              <a:defRPr/>
            </a:pPr>
            <a:r>
              <a:rPr lang="ko-KR" altLang="en-US" b="1" dirty="0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2" name="한쪽 모서리가 잘린 사각형 9">
            <a:extLst>
              <a:ext uri="{FF2B5EF4-FFF2-40B4-BE49-F238E27FC236}">
                <a16:creationId xmlns:a16="http://schemas.microsoft.com/office/drawing/2014/main" id="{755435FE-7F34-C8DF-E13B-1359FBED73BB}"/>
              </a:ext>
            </a:extLst>
          </p:cNvPr>
          <p:cNvSpPr/>
          <p:nvPr/>
        </p:nvSpPr>
        <p:spPr>
          <a:xfrm>
            <a:off x="645028" y="1334274"/>
            <a:ext cx="1728192" cy="1617267"/>
          </a:xfrm>
          <a:prstGeom prst="snip1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현장경험을</a:t>
            </a:r>
            <a:endParaRPr lang="en-US" altLang="ko-K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고려한</a:t>
            </a:r>
            <a:endParaRPr lang="en-US" altLang="ko-K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질문내용</a:t>
            </a:r>
            <a:endParaRPr lang="en-US" altLang="ko-K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한쪽 모서리가 잘린 사각형 10">
            <a:extLst>
              <a:ext uri="{FF2B5EF4-FFF2-40B4-BE49-F238E27FC236}">
                <a16:creationId xmlns:a16="http://schemas.microsoft.com/office/drawing/2014/main" id="{5603DD87-AC5F-C2A7-2F36-7856EC0D0ABA}"/>
              </a:ext>
            </a:extLst>
          </p:cNvPr>
          <p:cNvSpPr/>
          <p:nvPr/>
        </p:nvSpPr>
        <p:spPr>
          <a:xfrm>
            <a:off x="640666" y="3114219"/>
            <a:ext cx="1728192" cy="627078"/>
          </a:xfrm>
          <a:prstGeom prst="snip1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질적분석방법</a:t>
            </a:r>
            <a:endParaRPr lang="en-US" altLang="ko-K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" name="한쪽 모서리가 잘린 사각형 11">
            <a:extLst>
              <a:ext uri="{FF2B5EF4-FFF2-40B4-BE49-F238E27FC236}">
                <a16:creationId xmlns:a16="http://schemas.microsoft.com/office/drawing/2014/main" id="{84294897-BA46-9D5C-EFDD-97E0BA95439B}"/>
              </a:ext>
            </a:extLst>
          </p:cNvPr>
          <p:cNvSpPr/>
          <p:nvPr/>
        </p:nvSpPr>
        <p:spPr>
          <a:xfrm>
            <a:off x="2537927" y="1334275"/>
            <a:ext cx="8953061" cy="1617520"/>
          </a:xfrm>
          <a:prstGeom prst="snip1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600" kern="0" dirty="0">
                <a:solidFill>
                  <a:srgbClr val="000000"/>
                </a:solidFill>
                <a:latin typeface="휴먼고딕"/>
                <a:ea typeface="휴먼고딕"/>
              </a:rPr>
              <a:t>면담 실시 전 연구진 회의 및 목포시 관계자와의 협의를 통해 </a:t>
            </a:r>
            <a:r>
              <a:rPr lang="ko-KR" altLang="en-US" sz="1600" kern="0" dirty="0" err="1">
                <a:solidFill>
                  <a:srgbClr val="000000"/>
                </a:solidFill>
                <a:latin typeface="휴먼고딕"/>
                <a:ea typeface="휴먼고딕"/>
              </a:rPr>
              <a:t>반구조화된</a:t>
            </a:r>
            <a:r>
              <a:rPr lang="ko-KR" altLang="en-US" sz="1600" kern="0" dirty="0">
                <a:solidFill>
                  <a:srgbClr val="000000"/>
                </a:solidFill>
                <a:latin typeface="휴먼고딕"/>
                <a:ea typeface="휴먼고딕"/>
              </a:rPr>
              <a:t> 질문지를 구성함</a:t>
            </a:r>
            <a:r>
              <a:rPr lang="en-US" altLang="ko-KR" sz="1600" kern="0" dirty="0">
                <a:solidFill>
                  <a:srgbClr val="000000"/>
                </a:solidFill>
                <a:latin typeface="휴먼고딕"/>
                <a:ea typeface="휴먼고딕"/>
              </a:rPr>
              <a:t>. </a:t>
            </a:r>
          </a:p>
          <a:p>
            <a:r>
              <a:rPr lang="ko-KR" altLang="en-US" sz="1600" kern="0" dirty="0">
                <a:solidFill>
                  <a:srgbClr val="000000"/>
                </a:solidFill>
                <a:latin typeface="휴먼고딕"/>
                <a:ea typeface="휴먼고딕"/>
              </a:rPr>
              <a:t>우선</a:t>
            </a:r>
            <a:r>
              <a:rPr lang="en-US" altLang="ko-KR" sz="1600" kern="0" dirty="0">
                <a:solidFill>
                  <a:srgbClr val="000000"/>
                </a:solidFill>
                <a:latin typeface="휴먼고딕"/>
                <a:ea typeface="휴먼고딕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휴먼고딕"/>
                <a:ea typeface="휴먼고딕"/>
              </a:rPr>
              <a:t>목포시 평생교육기관 및 유관시설의 교육운영 실태 조사를 위해 평생교육 학습환경</a:t>
            </a:r>
            <a:r>
              <a:rPr lang="en-US" altLang="ko-KR" sz="1600" kern="0" dirty="0">
                <a:solidFill>
                  <a:srgbClr val="000000"/>
                </a:solidFill>
                <a:latin typeface="휴먼고딕"/>
                <a:ea typeface="휴먼고딕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휴먼고딕"/>
                <a:ea typeface="휴먼고딕"/>
              </a:rPr>
              <a:t>인프라 구축 현황</a:t>
            </a:r>
            <a:r>
              <a:rPr lang="en-US" altLang="ko-KR" sz="1600" kern="0" dirty="0">
                <a:solidFill>
                  <a:srgbClr val="000000"/>
                </a:solidFill>
                <a:latin typeface="휴먼고딕"/>
                <a:ea typeface="휴먼고딕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휴먼고딕"/>
                <a:ea typeface="휴먼고딕"/>
              </a:rPr>
              <a:t>기관 간 네트워크 연계 현황에 대한 질문을 구성함</a:t>
            </a:r>
            <a:r>
              <a:rPr lang="en-US" altLang="ko-KR" sz="1600" kern="0" dirty="0">
                <a:solidFill>
                  <a:srgbClr val="000000"/>
                </a:solidFill>
                <a:latin typeface="휴먼고딕"/>
                <a:ea typeface="휴먼고딕"/>
              </a:rPr>
              <a:t>. </a:t>
            </a:r>
            <a:r>
              <a:rPr lang="ko-KR" altLang="en-US" sz="1600" kern="0" dirty="0">
                <a:solidFill>
                  <a:srgbClr val="000000"/>
                </a:solidFill>
                <a:latin typeface="휴먼고딕"/>
                <a:ea typeface="휴먼고딕"/>
              </a:rPr>
              <a:t>더불어 코로나</a:t>
            </a:r>
            <a:r>
              <a:rPr lang="en-US" altLang="ko-KR" sz="1600" kern="0" dirty="0">
                <a:solidFill>
                  <a:srgbClr val="000000"/>
                </a:solidFill>
                <a:latin typeface="휴먼고딕"/>
                <a:ea typeface="휴먼고딕"/>
              </a:rPr>
              <a:t>19 </a:t>
            </a:r>
            <a:r>
              <a:rPr lang="ko-KR" altLang="en-US" sz="1600" kern="0" dirty="0">
                <a:solidFill>
                  <a:srgbClr val="000000"/>
                </a:solidFill>
                <a:latin typeface="휴먼고딕"/>
                <a:ea typeface="휴먼고딕"/>
              </a:rPr>
              <a:t>이후 변화한 학습환경에 있어 대응방안 및 학습요구에 대해 기관 차원의 대응</a:t>
            </a:r>
            <a:r>
              <a:rPr lang="en-US" altLang="ko-KR" sz="1600" kern="0" dirty="0">
                <a:solidFill>
                  <a:srgbClr val="000000"/>
                </a:solidFill>
                <a:latin typeface="휴먼고딕"/>
                <a:ea typeface="휴먼고딕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휴먼고딕"/>
                <a:ea typeface="휴먼고딕"/>
              </a:rPr>
              <a:t>평생교육정책 및 사업 관련 지원요구</a:t>
            </a:r>
            <a:r>
              <a:rPr lang="en-US" altLang="ko-KR" sz="1600" kern="0" dirty="0">
                <a:solidFill>
                  <a:srgbClr val="000000"/>
                </a:solidFill>
                <a:latin typeface="휴먼고딕"/>
                <a:ea typeface="휴먼고딕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휴먼고딕"/>
                <a:ea typeface="휴먼고딕"/>
              </a:rPr>
              <a:t>평생교육기관 간 연계 협력 방안</a:t>
            </a:r>
            <a:r>
              <a:rPr lang="en-US" altLang="ko-KR" sz="1600" kern="0" dirty="0">
                <a:solidFill>
                  <a:srgbClr val="000000"/>
                </a:solidFill>
                <a:latin typeface="휴먼고딕"/>
                <a:ea typeface="휴먼고딕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휴먼고딕"/>
                <a:ea typeface="휴먼고딕"/>
              </a:rPr>
              <a:t>사업 활성화와 지속성 확보를 위해 필요하거나 개선할 점</a:t>
            </a:r>
            <a:r>
              <a:rPr lang="en-US" altLang="ko-KR" sz="1600" kern="0" dirty="0">
                <a:solidFill>
                  <a:srgbClr val="000000"/>
                </a:solidFill>
                <a:latin typeface="휴먼고딕"/>
                <a:ea typeface="휴먼고딕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휴먼고딕"/>
                <a:ea typeface="휴먼고딕"/>
              </a:rPr>
              <a:t>발전방향에 대한 질문으로 구성함</a:t>
            </a:r>
            <a:r>
              <a:rPr lang="en-US" altLang="ko-KR" sz="1600" kern="0" dirty="0">
                <a:solidFill>
                  <a:srgbClr val="000000"/>
                </a:solidFill>
                <a:latin typeface="휴먼고딕"/>
                <a:ea typeface="휴먼고딕"/>
              </a:rPr>
              <a:t>. </a:t>
            </a:r>
            <a:r>
              <a:rPr lang="ko-KR" altLang="en-US" sz="1600" kern="0" dirty="0">
                <a:solidFill>
                  <a:srgbClr val="000000"/>
                </a:solidFill>
                <a:latin typeface="휴먼고딕"/>
                <a:ea typeface="휴먼고딕"/>
              </a:rPr>
              <a:t>이러한 질문들은 현장경험을 고려하였음</a:t>
            </a:r>
            <a:r>
              <a:rPr lang="en-US" altLang="ko-KR" sz="1600" kern="0" dirty="0">
                <a:solidFill>
                  <a:srgbClr val="000000"/>
                </a:solidFill>
                <a:latin typeface="휴먼고딕"/>
                <a:ea typeface="휴먼고딕"/>
              </a:rPr>
              <a:t>.</a:t>
            </a:r>
            <a:endParaRPr lang="en-US" altLang="ko-KR" sz="1600" kern="0" dirty="0">
              <a:solidFill>
                <a:srgbClr val="000000"/>
              </a:solidFill>
              <a:latin typeface="함초롬바탕" panose="02030604000101010101" pitchFamily="18" charset="-127"/>
            </a:endParaRPr>
          </a:p>
        </p:txBody>
      </p:sp>
      <p:sp>
        <p:nvSpPr>
          <p:cNvPr id="12" name="한쪽 모서리가 잘린 사각형 12">
            <a:extLst>
              <a:ext uri="{FF2B5EF4-FFF2-40B4-BE49-F238E27FC236}">
                <a16:creationId xmlns:a16="http://schemas.microsoft.com/office/drawing/2014/main" id="{1D959607-0328-0E30-F7DB-8391E12F118C}"/>
              </a:ext>
            </a:extLst>
          </p:cNvPr>
          <p:cNvSpPr/>
          <p:nvPr/>
        </p:nvSpPr>
        <p:spPr>
          <a:xfrm>
            <a:off x="2533565" y="3114219"/>
            <a:ext cx="8953061" cy="627077"/>
          </a:xfrm>
          <a:prstGeom prst="snip1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600" kern="0" dirty="0">
                <a:solidFill>
                  <a:srgbClr val="000000"/>
                </a:solidFill>
                <a:latin typeface="휴먼고딕"/>
                <a:ea typeface="휴먼고딕"/>
              </a:rPr>
              <a:t>심층면담을 통해 수집된 자료는 질적 분석 작업을 통해 유형별로 범주 구분</a:t>
            </a:r>
            <a:endParaRPr lang="en-US" altLang="ko-KR" sz="1600" kern="0" dirty="0">
              <a:solidFill>
                <a:srgbClr val="000000"/>
              </a:solidFill>
              <a:latin typeface="함초롬바탕" panose="02030604000101010101" pitchFamily="18" charset="-127"/>
            </a:endParaRPr>
          </a:p>
        </p:txBody>
      </p:sp>
      <p:sp>
        <p:nvSpPr>
          <p:cNvPr id="13" name="한쪽 모서리가 잘린 사각형 10">
            <a:extLst>
              <a:ext uri="{FF2B5EF4-FFF2-40B4-BE49-F238E27FC236}">
                <a16:creationId xmlns:a16="http://schemas.microsoft.com/office/drawing/2014/main" id="{F6E096A9-BCC5-57C1-8CF4-D7D1CAB81D57}"/>
              </a:ext>
            </a:extLst>
          </p:cNvPr>
          <p:cNvSpPr/>
          <p:nvPr/>
        </p:nvSpPr>
        <p:spPr>
          <a:xfrm>
            <a:off x="640666" y="3903974"/>
            <a:ext cx="1728192" cy="1191846"/>
          </a:xfrm>
          <a:prstGeom prst="snip1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의미단위추출</a:t>
            </a:r>
            <a:endParaRPr lang="en-US" altLang="ko-K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및</a:t>
            </a:r>
            <a:endParaRPr lang="en-US" altLang="ko-K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범주화</a:t>
            </a:r>
            <a:endParaRPr lang="en-US" altLang="ko-K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" name="한쪽 모서리가 잘린 사각형 12">
            <a:extLst>
              <a:ext uri="{FF2B5EF4-FFF2-40B4-BE49-F238E27FC236}">
                <a16:creationId xmlns:a16="http://schemas.microsoft.com/office/drawing/2014/main" id="{50C7676E-0647-B02E-2C6C-4EC6D77AC60C}"/>
              </a:ext>
            </a:extLst>
          </p:cNvPr>
          <p:cNvSpPr/>
          <p:nvPr/>
        </p:nvSpPr>
        <p:spPr>
          <a:xfrm>
            <a:off x="2533565" y="3903975"/>
            <a:ext cx="8953061" cy="1191846"/>
          </a:xfrm>
          <a:prstGeom prst="snip1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600" kern="0" dirty="0">
                <a:solidFill>
                  <a:srgbClr val="000000"/>
                </a:solidFill>
                <a:latin typeface="휴먼고딕"/>
                <a:ea typeface="휴먼고딕"/>
              </a:rPr>
              <a:t>면담참가자들의 의견 중 연구주제와 관련이 있다고 생각되는 내용은 모두 의미단위로 추출하였고</a:t>
            </a:r>
            <a:r>
              <a:rPr lang="en-US" altLang="ko-KR" sz="1600" kern="0" dirty="0">
                <a:solidFill>
                  <a:srgbClr val="000000"/>
                </a:solidFill>
                <a:latin typeface="휴먼고딕"/>
                <a:ea typeface="휴먼고딕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휴먼고딕"/>
                <a:ea typeface="휴먼고딕"/>
              </a:rPr>
              <a:t>추출된 내용은 다시 유사 내용들로 분류하는 범주화 작업을 통해 구분을 실시함</a:t>
            </a:r>
            <a:r>
              <a:rPr lang="en-US" altLang="ko-KR" sz="1600" kern="0" dirty="0">
                <a:solidFill>
                  <a:srgbClr val="000000"/>
                </a:solidFill>
                <a:latin typeface="휴먼고딕"/>
                <a:ea typeface="휴먼고딕"/>
              </a:rPr>
              <a:t>. </a:t>
            </a:r>
            <a:r>
              <a:rPr lang="ko-KR" altLang="en-US" sz="1600" kern="0" dirty="0">
                <a:solidFill>
                  <a:srgbClr val="000000"/>
                </a:solidFill>
                <a:latin typeface="휴먼고딕"/>
                <a:ea typeface="휴먼고딕"/>
              </a:rPr>
              <a:t>내용에 따라 각기 다른 범주로 구분하였으며 ‘학습 환경 변화로 인한 어려움’</a:t>
            </a:r>
            <a:r>
              <a:rPr lang="en-US" altLang="ko-KR" sz="1600" kern="0" dirty="0">
                <a:solidFill>
                  <a:srgbClr val="000000"/>
                </a:solidFill>
                <a:latin typeface="휴먼고딕"/>
                <a:ea typeface="휴먼고딕"/>
              </a:rPr>
              <a:t>, ‘</a:t>
            </a:r>
            <a:r>
              <a:rPr lang="ko-KR" altLang="en-US" sz="1600" kern="0" dirty="0">
                <a:solidFill>
                  <a:srgbClr val="000000"/>
                </a:solidFill>
                <a:latin typeface="휴먼고딕"/>
                <a:ea typeface="휴먼고딕"/>
              </a:rPr>
              <a:t>학습환경 변화에 따른 요구 및 개선 과제’</a:t>
            </a:r>
            <a:r>
              <a:rPr lang="en-US" altLang="ko-KR" sz="1600" kern="0" dirty="0">
                <a:solidFill>
                  <a:srgbClr val="000000"/>
                </a:solidFill>
                <a:latin typeface="휴먼고딕"/>
                <a:ea typeface="휴먼고딕"/>
              </a:rPr>
              <a:t>, ‘</a:t>
            </a:r>
            <a:r>
              <a:rPr lang="ko-KR" altLang="en-US" sz="1600" kern="0" dirty="0">
                <a:solidFill>
                  <a:srgbClr val="000000"/>
                </a:solidFill>
                <a:latin typeface="휴먼고딕"/>
                <a:ea typeface="휴먼고딕"/>
              </a:rPr>
              <a:t>평생학습도시 활성화 방안’ 등으로 구분됨</a:t>
            </a:r>
            <a:r>
              <a:rPr lang="en-US" altLang="ko-KR" sz="1600" kern="0" dirty="0">
                <a:solidFill>
                  <a:srgbClr val="000000"/>
                </a:solidFill>
                <a:latin typeface="휴먼고딕"/>
                <a:ea typeface="휴먼고딕"/>
              </a:rPr>
              <a:t>.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9A24116-C6AB-9E46-AA25-EFD33AABD527}"/>
              </a:ext>
            </a:extLst>
          </p:cNvPr>
          <p:cNvSpPr txBox="1"/>
          <p:nvPr/>
        </p:nvSpPr>
        <p:spPr>
          <a:xfrm>
            <a:off x="487275" y="714724"/>
            <a:ext cx="5365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다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. 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심층면담의 질문내용 </a:t>
            </a:r>
          </a:p>
        </p:txBody>
      </p:sp>
    </p:spTree>
    <p:extLst>
      <p:ext uri="{BB962C8B-B14F-4D97-AF65-F5344CB8AC3E}">
        <p14:creationId xmlns:p14="http://schemas.microsoft.com/office/powerpoint/2010/main" val="2518841487"/>
      </p:ext>
    </p:extLst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51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90BE6B4-2D69-414F-AEB4-8911E1C95E95}"/>
              </a:ext>
            </a:extLst>
          </p:cNvPr>
          <p:cNvSpPr txBox="1"/>
          <p:nvPr/>
        </p:nvSpPr>
        <p:spPr>
          <a:xfrm>
            <a:off x="5383636" y="156517"/>
            <a:ext cx="61029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/>
              <a:t>(</a:t>
            </a:r>
            <a:r>
              <a:rPr lang="ko-KR" altLang="en-US" dirty="0"/>
              <a:t>평생학습 관계자 및 수강자대상 </a:t>
            </a:r>
            <a:r>
              <a:rPr lang="en-US" altLang="ko-KR" dirty="0"/>
              <a:t>2</a:t>
            </a:r>
            <a:r>
              <a:rPr lang="ko-KR" altLang="en-US" dirty="0"/>
              <a:t>차례 실시</a:t>
            </a:r>
            <a:r>
              <a:rPr lang="en-US" altLang="ko-KR" dirty="0"/>
              <a:t>)</a:t>
            </a:r>
            <a:endParaRPr lang="ko-KR" altLang="en-US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0B948D82-6E3C-448C-AB95-208706AF3B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4702"/>
          <a:stretch/>
        </p:blipFill>
        <p:spPr>
          <a:xfrm>
            <a:off x="401098" y="1214685"/>
            <a:ext cx="7958959" cy="4612564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8637B126-54B0-47AA-BF31-F88D6DA77F9C}"/>
              </a:ext>
            </a:extLst>
          </p:cNvPr>
          <p:cNvSpPr/>
          <p:nvPr/>
        </p:nvSpPr>
        <p:spPr>
          <a:xfrm>
            <a:off x="8516223" y="1214685"/>
            <a:ext cx="3397541" cy="2396262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BCB24289-8026-4C5A-9E05-996D8F8C4A9C}"/>
              </a:ext>
            </a:extLst>
          </p:cNvPr>
          <p:cNvSpPr/>
          <p:nvPr/>
        </p:nvSpPr>
        <p:spPr>
          <a:xfrm>
            <a:off x="8516222" y="3818753"/>
            <a:ext cx="3397541" cy="2120467"/>
          </a:xfrm>
          <a:prstGeom prst="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ED8ADBA-BBCC-4D43-1306-C5F3F975E6D6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5.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집단심층면접 조사결과 요약 및 분석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10C4FE-0936-1072-1A8D-4E65382D777E}"/>
              </a:ext>
            </a:extLst>
          </p:cNvPr>
          <p:cNvSpPr txBox="1"/>
          <p:nvPr/>
        </p:nvSpPr>
        <p:spPr>
          <a:xfrm>
            <a:off x="487275" y="714724"/>
            <a:ext cx="5365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라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. 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분석결과 </a:t>
            </a:r>
          </a:p>
        </p:txBody>
      </p:sp>
    </p:spTree>
    <p:extLst>
      <p:ext uri="{BB962C8B-B14F-4D97-AF65-F5344CB8AC3E}">
        <p14:creationId xmlns:p14="http://schemas.microsoft.com/office/powerpoint/2010/main" val="3918524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52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90BE6B4-2D69-414F-AEB4-8911E1C95E95}"/>
              </a:ext>
            </a:extLst>
          </p:cNvPr>
          <p:cNvSpPr txBox="1"/>
          <p:nvPr/>
        </p:nvSpPr>
        <p:spPr>
          <a:xfrm>
            <a:off x="5383636" y="156517"/>
            <a:ext cx="61029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/>
              <a:t>(</a:t>
            </a:r>
            <a:r>
              <a:rPr lang="ko-KR" altLang="en-US" dirty="0"/>
              <a:t>평생학습 관계자 및 수강자대상 </a:t>
            </a:r>
            <a:r>
              <a:rPr lang="en-US" altLang="ko-KR" dirty="0"/>
              <a:t>2</a:t>
            </a:r>
            <a:r>
              <a:rPr lang="ko-KR" altLang="en-US" dirty="0"/>
              <a:t>차례 실시</a:t>
            </a:r>
            <a:r>
              <a:rPr lang="en-US" altLang="ko-KR" dirty="0"/>
              <a:t>)</a:t>
            </a:r>
            <a:endParaRPr lang="ko-KR" altLang="en-US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0B948D82-6E3C-448C-AB95-208706AF3B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5298"/>
          <a:stretch/>
        </p:blipFill>
        <p:spPr>
          <a:xfrm>
            <a:off x="476172" y="1015869"/>
            <a:ext cx="7958959" cy="2422466"/>
          </a:xfrm>
          <a:prstGeom prst="rect">
            <a:avLst/>
          </a:prstGeom>
        </p:spPr>
      </p:pic>
      <p:sp>
        <p:nvSpPr>
          <p:cNvPr id="19" name="직사각형 18">
            <a:extLst>
              <a:ext uri="{FF2B5EF4-FFF2-40B4-BE49-F238E27FC236}">
                <a16:creationId xmlns:a16="http://schemas.microsoft.com/office/drawing/2014/main" id="{5BFB18A1-F907-48B7-B2AA-8039818074B1}"/>
              </a:ext>
            </a:extLst>
          </p:cNvPr>
          <p:cNvSpPr/>
          <p:nvPr/>
        </p:nvSpPr>
        <p:spPr>
          <a:xfrm>
            <a:off x="8544214" y="1149612"/>
            <a:ext cx="3397541" cy="2277785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ED8ADBA-BBCC-4D43-1306-C5F3F975E6D6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5.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집단심층면접 조사결과 요약 및 분석 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16017DF-831E-632C-34CB-CBD6D94B0B3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64669"/>
          <a:stretch/>
        </p:blipFill>
        <p:spPr>
          <a:xfrm>
            <a:off x="476172" y="3475659"/>
            <a:ext cx="7794812" cy="2778569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B20E251A-C7DB-6A94-4EA1-55E9DE245DCE}"/>
              </a:ext>
            </a:extLst>
          </p:cNvPr>
          <p:cNvSpPr/>
          <p:nvPr/>
        </p:nvSpPr>
        <p:spPr>
          <a:xfrm>
            <a:off x="8544213" y="3631712"/>
            <a:ext cx="3397541" cy="2076676"/>
          </a:xfrm>
          <a:prstGeom prst="rect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8539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53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90BE6B4-2D69-414F-AEB4-8911E1C95E95}"/>
              </a:ext>
            </a:extLst>
          </p:cNvPr>
          <p:cNvSpPr txBox="1"/>
          <p:nvPr/>
        </p:nvSpPr>
        <p:spPr>
          <a:xfrm>
            <a:off x="5383636" y="156517"/>
            <a:ext cx="61029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/>
              <a:t>(</a:t>
            </a:r>
            <a:r>
              <a:rPr lang="ko-KR" altLang="en-US" dirty="0"/>
              <a:t>평생학습 관계자 및 수강자대상 </a:t>
            </a:r>
            <a:r>
              <a:rPr lang="en-US" altLang="ko-KR" dirty="0"/>
              <a:t>2</a:t>
            </a:r>
            <a:r>
              <a:rPr lang="ko-KR" altLang="en-US" dirty="0"/>
              <a:t>차례 실시</a:t>
            </a:r>
            <a:r>
              <a:rPr lang="en-US" altLang="ko-KR" dirty="0"/>
              <a:t>)</a:t>
            </a:r>
            <a:endParaRPr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3DF9177-6AA4-4C53-9186-FCB7E3B5E5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6487"/>
          <a:stretch/>
        </p:blipFill>
        <p:spPr>
          <a:xfrm>
            <a:off x="394159" y="1082353"/>
            <a:ext cx="8028388" cy="5005138"/>
          </a:xfrm>
          <a:prstGeom prst="rect">
            <a:avLst/>
          </a:prstGeom>
        </p:spPr>
      </p:pic>
      <p:sp>
        <p:nvSpPr>
          <p:cNvPr id="16" name="직사각형 15">
            <a:extLst>
              <a:ext uri="{FF2B5EF4-FFF2-40B4-BE49-F238E27FC236}">
                <a16:creationId xmlns:a16="http://schemas.microsoft.com/office/drawing/2014/main" id="{C8C3F4C4-8430-4F68-A191-180D9463B3B4}"/>
              </a:ext>
            </a:extLst>
          </p:cNvPr>
          <p:cNvSpPr/>
          <p:nvPr/>
        </p:nvSpPr>
        <p:spPr>
          <a:xfrm>
            <a:off x="8524610" y="1272464"/>
            <a:ext cx="3397541" cy="2263838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476E69C9-1EF2-4DF3-8634-20DD72BEE84C}"/>
              </a:ext>
            </a:extLst>
          </p:cNvPr>
          <p:cNvSpPr/>
          <p:nvPr/>
        </p:nvSpPr>
        <p:spPr>
          <a:xfrm>
            <a:off x="8524611" y="3853543"/>
            <a:ext cx="3397541" cy="2168916"/>
          </a:xfrm>
          <a:prstGeom prst="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6AA840-FDCE-6E87-7D1F-01F2AECF7444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5.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집단심층면접 조사결과 요약 및 분석 </a:t>
            </a:r>
          </a:p>
        </p:txBody>
      </p:sp>
    </p:spTree>
    <p:extLst>
      <p:ext uri="{BB962C8B-B14F-4D97-AF65-F5344CB8AC3E}">
        <p14:creationId xmlns:p14="http://schemas.microsoft.com/office/powerpoint/2010/main" val="1697205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54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90BE6B4-2D69-414F-AEB4-8911E1C95E95}"/>
              </a:ext>
            </a:extLst>
          </p:cNvPr>
          <p:cNvSpPr txBox="1"/>
          <p:nvPr/>
        </p:nvSpPr>
        <p:spPr>
          <a:xfrm>
            <a:off x="5383636" y="156517"/>
            <a:ext cx="61029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/>
              <a:t>(</a:t>
            </a:r>
            <a:r>
              <a:rPr lang="ko-KR" altLang="en-US" dirty="0"/>
              <a:t>평생학습 관계자 및 수강자대상 </a:t>
            </a:r>
            <a:r>
              <a:rPr lang="en-US" altLang="ko-KR" dirty="0"/>
              <a:t>2</a:t>
            </a:r>
            <a:r>
              <a:rPr lang="ko-KR" altLang="en-US" dirty="0"/>
              <a:t>차례 실시</a:t>
            </a:r>
            <a:r>
              <a:rPr lang="en-US" altLang="ko-KR" dirty="0"/>
              <a:t>)</a:t>
            </a:r>
            <a:endParaRPr lang="ko-KR" altLang="en-US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25C80EBD-0DF4-4EE4-878D-6319EA4EB8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176" y="647612"/>
            <a:ext cx="10945449" cy="556212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3CE7FEA-AE58-763B-09D1-2E1675126516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5.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집단심층면접 조사결과 요약 및 분석 </a:t>
            </a:r>
          </a:p>
        </p:txBody>
      </p:sp>
    </p:spTree>
    <p:extLst>
      <p:ext uri="{BB962C8B-B14F-4D97-AF65-F5344CB8AC3E}">
        <p14:creationId xmlns:p14="http://schemas.microsoft.com/office/powerpoint/2010/main" val="1379240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55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0BEC57-4893-7CBE-ACF9-5E7948292947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5.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집단심층면접 조사결과 요약 및 분석 </a:t>
            </a:r>
          </a:p>
        </p:txBody>
      </p:sp>
      <p:sp>
        <p:nvSpPr>
          <p:cNvPr id="5" name="한쪽 모서리가 잘린 사각형 10">
            <a:extLst>
              <a:ext uri="{FF2B5EF4-FFF2-40B4-BE49-F238E27FC236}">
                <a16:creationId xmlns:a16="http://schemas.microsoft.com/office/drawing/2014/main" id="{EE5CC41B-37F8-1265-6874-64527A697970}"/>
              </a:ext>
            </a:extLst>
          </p:cNvPr>
          <p:cNvSpPr/>
          <p:nvPr/>
        </p:nvSpPr>
        <p:spPr>
          <a:xfrm>
            <a:off x="461186" y="2196778"/>
            <a:ext cx="1728192" cy="1355066"/>
          </a:xfrm>
          <a:prstGeom prst="snip1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제안배경</a:t>
            </a:r>
            <a:endParaRPr lang="en-US" altLang="ko-K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" name="한쪽 모서리가 잘린 사각형 12">
            <a:extLst>
              <a:ext uri="{FF2B5EF4-FFF2-40B4-BE49-F238E27FC236}">
                <a16:creationId xmlns:a16="http://schemas.microsoft.com/office/drawing/2014/main" id="{1AF7A8A0-3ADF-5A7C-EF8E-EBA4D2D909C5}"/>
              </a:ext>
            </a:extLst>
          </p:cNvPr>
          <p:cNvSpPr/>
          <p:nvPr/>
        </p:nvSpPr>
        <p:spPr>
          <a:xfrm>
            <a:off x="2354085" y="2196778"/>
            <a:ext cx="9178551" cy="1333236"/>
          </a:xfrm>
          <a:prstGeom prst="snip1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지역사회 주민들의 평생교육 참여는 교육 기본권으로 인식되어야 함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평생교육권리는 평생에 걸쳐 학습할 권리인 학습권으로 학교제도를 넘어 보편적인 정당성을 갖는 기본적 인권으로 인식되어야 함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이에 지방정부는 제도와 정책을 통해 평생학습 권리 보장을 위한 구체적인 정책 목표를 수립하고 이를 기반으로 작동되어야 함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600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" name="한쪽 모서리가 잘린 사각형 10">
            <a:extLst>
              <a:ext uri="{FF2B5EF4-FFF2-40B4-BE49-F238E27FC236}">
                <a16:creationId xmlns:a16="http://schemas.microsoft.com/office/drawing/2014/main" id="{5AE35CB6-E440-DFB2-49F0-3C7C28BE22E6}"/>
              </a:ext>
            </a:extLst>
          </p:cNvPr>
          <p:cNvSpPr/>
          <p:nvPr/>
        </p:nvSpPr>
        <p:spPr>
          <a:xfrm>
            <a:off x="461186" y="3714267"/>
            <a:ext cx="1728192" cy="1294649"/>
          </a:xfrm>
          <a:prstGeom prst="snip1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평생학습</a:t>
            </a:r>
            <a:endParaRPr lang="en-US" altLang="ko-K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권리보장</a:t>
            </a:r>
            <a:endParaRPr lang="en-US" altLang="ko-K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한쪽 모서리가 잘린 사각형 12">
            <a:extLst>
              <a:ext uri="{FF2B5EF4-FFF2-40B4-BE49-F238E27FC236}">
                <a16:creationId xmlns:a16="http://schemas.microsoft.com/office/drawing/2014/main" id="{7FB86B37-C64C-4B18-9259-4100613D7D85}"/>
              </a:ext>
            </a:extLst>
          </p:cNvPr>
          <p:cNvSpPr/>
          <p:nvPr/>
        </p:nvSpPr>
        <p:spPr>
          <a:xfrm>
            <a:off x="2354085" y="3705243"/>
            <a:ext cx="9178551" cy="1333236"/>
          </a:xfrm>
          <a:prstGeom prst="snip1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지역주민의 평생학습 참여 및 평생학습권 보장에 대한 요구는 확대되고 있으며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평생교육은 지역사회 교육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문화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복지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고용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보건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환경 등 사회 전반의 모든 영역에서 그 의미와 가치가 중시되고 있음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그리고 지방자치단체 행정서비스영역 중 주민 체감도가 가장 높은 분야이기에 평생학습 권리보장은 교육 복지적 측면으로 접근되어야 하나 지역사회 평생교육 지원정책은 행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․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재정적 지원의 한계를 보임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600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6214E57F-AFDA-93BF-E161-B60D6DED89A5}"/>
              </a:ext>
            </a:extLst>
          </p:cNvPr>
          <p:cNvSpPr/>
          <p:nvPr/>
        </p:nvSpPr>
        <p:spPr>
          <a:xfrm>
            <a:off x="461186" y="1379828"/>
            <a:ext cx="11071450" cy="6502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정책제언 </a:t>
            </a:r>
            <a:r>
              <a:rPr lang="en-US" altLang="ko-KR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8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보편적 권리구현을 위한 평생교육</a:t>
            </a:r>
            <a:endParaRPr lang="en-US" altLang="ko-KR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" name="한쪽 모서리가 잘린 사각형 10">
            <a:extLst>
              <a:ext uri="{FF2B5EF4-FFF2-40B4-BE49-F238E27FC236}">
                <a16:creationId xmlns:a16="http://schemas.microsoft.com/office/drawing/2014/main" id="{896F28AA-83F7-8B38-7A44-3C24FB31799D}"/>
              </a:ext>
            </a:extLst>
          </p:cNvPr>
          <p:cNvSpPr/>
          <p:nvPr/>
        </p:nvSpPr>
        <p:spPr>
          <a:xfrm>
            <a:off x="461186" y="5173183"/>
            <a:ext cx="1771718" cy="787455"/>
          </a:xfrm>
          <a:prstGeom prst="snip1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자신의 가치와 </a:t>
            </a:r>
            <a:endParaRPr lang="en-US" altLang="ko-K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삶의 근간</a:t>
            </a:r>
          </a:p>
        </p:txBody>
      </p:sp>
      <p:sp>
        <p:nvSpPr>
          <p:cNvPr id="13" name="한쪽 모서리가 잘린 사각형 12">
            <a:extLst>
              <a:ext uri="{FF2B5EF4-FFF2-40B4-BE49-F238E27FC236}">
                <a16:creationId xmlns:a16="http://schemas.microsoft.com/office/drawing/2014/main" id="{1E77349E-1034-8194-1EEA-27EE1BE54340}"/>
              </a:ext>
            </a:extLst>
          </p:cNvPr>
          <p:cNvSpPr/>
          <p:nvPr/>
        </p:nvSpPr>
        <p:spPr>
          <a:xfrm>
            <a:off x="2354085" y="5213709"/>
            <a:ext cx="9178551" cy="746930"/>
          </a:xfrm>
          <a:prstGeom prst="snip1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평생학습은 단순히 여가를 위해 배우고 익히는 활동이 아니라 학습을 통해자신의 가치와 삶의 기술을 창출하고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나아가 공동체를 형성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․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유지시키는 활동임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C7A5CB-F772-06F1-34E8-EEF428822556}"/>
              </a:ext>
            </a:extLst>
          </p:cNvPr>
          <p:cNvSpPr txBox="1"/>
          <p:nvPr/>
        </p:nvSpPr>
        <p:spPr>
          <a:xfrm>
            <a:off x="487275" y="714724"/>
            <a:ext cx="5365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마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. 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정책제언 및 방안 제시</a:t>
            </a:r>
          </a:p>
        </p:txBody>
      </p:sp>
    </p:spTree>
    <p:extLst>
      <p:ext uri="{BB962C8B-B14F-4D97-AF65-F5344CB8AC3E}">
        <p14:creationId xmlns:p14="http://schemas.microsoft.com/office/powerpoint/2010/main" val="2528862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ko-KR" altLang="en-US" smtClean="0"/>
              <a:pPr lvl="0">
                <a:defRPr/>
              </a:pPr>
              <a:t>56</a:t>
            </a:fld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766808" y="989869"/>
            <a:ext cx="10658383" cy="158556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 fontAlgn="base">
              <a:lnSpc>
                <a:spcPct val="180000"/>
              </a:lnSpc>
            </a:pPr>
            <a:r>
              <a:rPr lang="en-US" altLang="ko-KR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지역 평생교육 전문가 제언</a:t>
            </a:r>
            <a:r>
              <a:rPr lang="en-US" altLang="ko-KR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지금 투자하지 않으면 나중에 </a:t>
            </a:r>
            <a:r>
              <a:rPr lang="ko-KR" altLang="en-US" sz="1400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사회간접비</a:t>
            </a:r>
            <a:r>
              <a:rPr lang="en-US" altLang="ko-KR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국민 세금을 다 막아야 함</a:t>
            </a:r>
            <a:r>
              <a:rPr lang="en-US" altLang="ko-KR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여성의 문제</a:t>
            </a:r>
            <a:r>
              <a:rPr lang="en-US" altLang="ko-KR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노인의 문제</a:t>
            </a:r>
            <a:r>
              <a:rPr lang="en-US" altLang="ko-KR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복지의 문제 그리고 사회적 나눔의 문제임</a:t>
            </a:r>
            <a:r>
              <a:rPr lang="en-US" altLang="ko-KR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고령화 사회가 되면 이 대상자들 다 사회적으로 정부</a:t>
            </a:r>
            <a:r>
              <a:rPr lang="en-US" altLang="ko-KR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지방정부가 돌봐야 함</a:t>
            </a:r>
            <a:r>
              <a:rPr lang="en-US" altLang="ko-KR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그래서 이 </a:t>
            </a:r>
            <a:r>
              <a:rPr lang="ko-KR" altLang="en-US" sz="1400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분들한테</a:t>
            </a:r>
            <a:r>
              <a:rPr lang="ko-KR" altLang="en-US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자기 스스로 그래도 자기 앞가림을 하게 하려면 제일 좋은 방법이 교육 방법밖에 없음</a:t>
            </a:r>
            <a:r>
              <a:rPr lang="en-US" altLang="ko-KR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계속 교육을 해서 자기 주도적으로 삶을 그래도 국가 보호 안 받고 어느 정도까지 지탱하게 해줘야 사회간접비를 줄이는 것임 </a:t>
            </a:r>
            <a:r>
              <a:rPr lang="en-US" altLang="ko-KR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400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766808" y="2938639"/>
            <a:ext cx="10894149" cy="13460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 fontAlgn="base">
              <a:lnSpc>
                <a:spcPct val="180000"/>
              </a:lnSpc>
              <a:buFont typeface="Wingdings" panose="05000000000000000000" pitchFamily="2" charset="2"/>
              <a:buChar char=""/>
            </a:pPr>
            <a:r>
              <a:rPr lang="ko-KR" altLang="en-US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평생교육은 취약계층에게 기본적인 사회 </a:t>
            </a:r>
            <a:r>
              <a:rPr lang="ko-KR" altLang="en-US" sz="1600" kern="0" dirty="0" err="1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지원망이며</a:t>
            </a:r>
            <a:r>
              <a:rPr lang="ko-KR" altLang="en-US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일반 학습자들에게는 사회적 상호작용의 기제로 삶의 질</a:t>
            </a:r>
            <a:r>
              <a:rPr lang="en-US" altLang="ko-KR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행복감</a:t>
            </a:r>
            <a:r>
              <a:rPr lang="en-US" altLang="ko-KR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관계망 확대</a:t>
            </a:r>
            <a:r>
              <a:rPr lang="en-US" altLang="ko-KR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공동체 의식 형성의근간이 되고 있음</a:t>
            </a:r>
            <a:r>
              <a:rPr lang="en-US" altLang="ko-KR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. </a:t>
            </a:r>
            <a:r>
              <a:rPr lang="ko-KR" altLang="en-US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코로나</a:t>
            </a:r>
            <a:r>
              <a:rPr lang="en-US" altLang="ko-KR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19 </a:t>
            </a:r>
            <a:r>
              <a:rPr lang="ko-KR" altLang="en-US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상황에서 평생교육이 중단되자 학습자들은 사회적 관계망 단절</a:t>
            </a:r>
            <a:r>
              <a:rPr lang="en-US" altLang="ko-KR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대인관계 축소</a:t>
            </a:r>
            <a:r>
              <a:rPr lang="en-US" altLang="ko-KR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인지기능 저하</a:t>
            </a:r>
            <a:r>
              <a:rPr lang="en-US" altLang="ko-KR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1600" kern="0" dirty="0" err="1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신체활동량</a:t>
            </a:r>
            <a:r>
              <a:rPr lang="ko-KR" altLang="en-US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감소로 인한 건강악화 등의 문제를 호소하고 있음</a:t>
            </a:r>
            <a:r>
              <a:rPr lang="en-US" altLang="ko-KR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.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66808" y="4716263"/>
            <a:ext cx="10743320" cy="8099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 fontAlgn="base">
              <a:lnSpc>
                <a:spcPct val="180000"/>
              </a:lnSpc>
            </a:pPr>
            <a:r>
              <a:rPr lang="en-US" altLang="ko-KR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지역 평생교육 전문가 제언</a:t>
            </a:r>
            <a:r>
              <a:rPr lang="en-US" altLang="ko-KR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평생교육이 이들을 끌어내는 이유는 일단 이분들이 사회 속에서 </a:t>
            </a:r>
            <a:r>
              <a:rPr lang="ko-KR" altLang="en-US" sz="1400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고독해지지</a:t>
            </a:r>
            <a:r>
              <a:rPr lang="ko-KR" altLang="en-US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않게 하기 위해서</a:t>
            </a:r>
            <a:r>
              <a:rPr lang="en-US" altLang="ko-KR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격리시키지 않으려고 하는 것 임</a:t>
            </a:r>
            <a:r>
              <a:rPr lang="en-US" altLang="ko-KR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일주일에 두 번 세 번 말을 섞고 친구분들하고 서로 안부도 묻고 </a:t>
            </a:r>
            <a:r>
              <a:rPr lang="ko-KR" altLang="en-US" sz="1400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하는게</a:t>
            </a:r>
            <a:r>
              <a:rPr lang="ko-KR" altLang="en-US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교육 이상으로 중요한 요소임</a:t>
            </a: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3160E714-C7D4-C4D4-F8AD-96D6543B44AD}"/>
              </a:ext>
            </a:extLst>
          </p:cNvPr>
          <p:cNvCxnSpPr/>
          <p:nvPr/>
        </p:nvCxnSpPr>
        <p:spPr>
          <a:xfrm>
            <a:off x="0" y="619392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직사각형 17">
            <a:extLst>
              <a:ext uri="{FF2B5EF4-FFF2-40B4-BE49-F238E27FC236}">
                <a16:creationId xmlns:a16="http://schemas.microsoft.com/office/drawing/2014/main" id="{ABBE80D7-0D35-2D3D-2CDF-36C5E9A79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>
              <a:defRPr/>
            </a:pPr>
            <a:r>
              <a:rPr lang="ko-KR" altLang="en-US" b="1" dirty="0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4FB93424-6044-FB62-4CEC-35852AED3F30}"/>
              </a:ext>
            </a:extLst>
          </p:cNvPr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D3975C9E-2F94-1D56-3246-A2DFC8C7BDE3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5.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집단심층면접 조사결과 요약 및 분석 </a:t>
            </a:r>
          </a:p>
        </p:txBody>
      </p:sp>
    </p:spTree>
    <p:extLst>
      <p:ext uri="{BB962C8B-B14F-4D97-AF65-F5344CB8AC3E}">
        <p14:creationId xmlns:p14="http://schemas.microsoft.com/office/powerpoint/2010/main" val="1804346037"/>
      </p:ext>
    </p:extLst>
  </p:cSld>
  <p:clrMapOvr>
    <a:masterClrMapping/>
  </p:clrMapOvr>
  <p:transition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ko-KR" altLang="en-US" smtClean="0"/>
              <a:pPr lvl="0">
                <a:defRPr/>
              </a:pPr>
              <a:t>57</a:t>
            </a:fld>
            <a:endParaRPr lang="ko-KR" altLang="en-US"/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30751BFC-06AD-B91C-DEE6-4AEAB1A7550D}"/>
              </a:ext>
            </a:extLst>
          </p:cNvPr>
          <p:cNvCxnSpPr/>
          <p:nvPr/>
        </p:nvCxnSpPr>
        <p:spPr>
          <a:xfrm>
            <a:off x="0" y="619392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직사각형 17">
            <a:extLst>
              <a:ext uri="{FF2B5EF4-FFF2-40B4-BE49-F238E27FC236}">
                <a16:creationId xmlns:a16="http://schemas.microsoft.com/office/drawing/2014/main" id="{C18CA041-C19A-4740-3562-31D9370F3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>
              <a:defRPr/>
            </a:pPr>
            <a:r>
              <a:rPr lang="ko-KR" altLang="en-US" b="1" dirty="0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1CFA811F-9DDE-9D7A-A114-EBA0093B8B31}"/>
              </a:ext>
            </a:extLst>
          </p:cNvPr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DAF9F16A-2425-CA85-B928-B4181AFD8A87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5.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집단심층면접 조사결과 요약 및 분석 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F41EC5CA-94A4-8F6A-ED47-0FB0D4D92D3A}"/>
              </a:ext>
            </a:extLst>
          </p:cNvPr>
          <p:cNvSpPr/>
          <p:nvPr/>
        </p:nvSpPr>
        <p:spPr>
          <a:xfrm>
            <a:off x="451856" y="950554"/>
            <a:ext cx="11071450" cy="6502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정책제언 </a:t>
            </a:r>
            <a:r>
              <a:rPr lang="en-US" altLang="ko-KR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ko-KR" altLang="en-US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평생교육권 보장을 위한 패러다임의 전환</a:t>
            </a:r>
            <a:endParaRPr lang="en-US" altLang="ko-KR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한쪽 모서리가 잘린 사각형 10">
            <a:extLst>
              <a:ext uri="{FF2B5EF4-FFF2-40B4-BE49-F238E27FC236}">
                <a16:creationId xmlns:a16="http://schemas.microsoft.com/office/drawing/2014/main" id="{2EDEC8FE-1534-8170-9BF7-33B120BF2C9D}"/>
              </a:ext>
            </a:extLst>
          </p:cNvPr>
          <p:cNvSpPr/>
          <p:nvPr/>
        </p:nvSpPr>
        <p:spPr>
          <a:xfrm>
            <a:off x="451856" y="1972844"/>
            <a:ext cx="1728192" cy="1355066"/>
          </a:xfrm>
          <a:prstGeom prst="snip1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제안배경</a:t>
            </a:r>
            <a:endParaRPr lang="en-US" altLang="ko-K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" name="한쪽 모서리가 잘린 사각형 12">
            <a:extLst>
              <a:ext uri="{FF2B5EF4-FFF2-40B4-BE49-F238E27FC236}">
                <a16:creationId xmlns:a16="http://schemas.microsoft.com/office/drawing/2014/main" id="{EB18B3B7-B452-1402-422A-153EDB3042B2}"/>
              </a:ext>
            </a:extLst>
          </p:cNvPr>
          <p:cNvSpPr/>
          <p:nvPr/>
        </p:nvSpPr>
        <p:spPr>
          <a:xfrm>
            <a:off x="2344755" y="1972844"/>
            <a:ext cx="9178551" cy="1333236"/>
          </a:xfrm>
          <a:prstGeom prst="snip1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목포시 인구는 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24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만 명 수준으로 전라남도에서도 그 대표위상을 읽어가고 있음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․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구도심 간의 편차가 심하게 나타나고 있으며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평생교육 정책에 대한 요구와 수준이 매우 다양하게 나타나고 있음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특히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100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여 개에 이르는 평생교육 관련 기관들이 있으나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평생교육사업 및 프로그램 운영실태 파악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정례적 관리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연계사업 등이 부재하고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목포시의 현재 추진체제로서 컨트롤 타워 역할을 수행하기에는 한계가 있음</a:t>
            </a:r>
          </a:p>
        </p:txBody>
      </p:sp>
      <p:sp>
        <p:nvSpPr>
          <p:cNvPr id="12" name="한쪽 모서리가 잘린 사각형 10">
            <a:extLst>
              <a:ext uri="{FF2B5EF4-FFF2-40B4-BE49-F238E27FC236}">
                <a16:creationId xmlns:a16="http://schemas.microsoft.com/office/drawing/2014/main" id="{16DA8A40-E72D-17B1-C82F-5C7D0907EEEC}"/>
              </a:ext>
            </a:extLst>
          </p:cNvPr>
          <p:cNvSpPr/>
          <p:nvPr/>
        </p:nvSpPr>
        <p:spPr>
          <a:xfrm>
            <a:off x="451856" y="3490334"/>
            <a:ext cx="1728192" cy="737906"/>
          </a:xfrm>
          <a:prstGeom prst="snip1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평생교육권</a:t>
            </a:r>
            <a:endParaRPr lang="en-US" altLang="ko-K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보장</a:t>
            </a:r>
            <a:endParaRPr lang="en-US" altLang="ko-K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" name="한쪽 모서리가 잘린 사각형 12">
            <a:extLst>
              <a:ext uri="{FF2B5EF4-FFF2-40B4-BE49-F238E27FC236}">
                <a16:creationId xmlns:a16="http://schemas.microsoft.com/office/drawing/2014/main" id="{CAFB24E7-8284-9109-018A-942657835C20}"/>
              </a:ext>
            </a:extLst>
          </p:cNvPr>
          <p:cNvSpPr/>
          <p:nvPr/>
        </p:nvSpPr>
        <p:spPr>
          <a:xfrm>
            <a:off x="2344755" y="3481309"/>
            <a:ext cx="9178551" cy="746930"/>
          </a:xfrm>
          <a:prstGeom prst="snip1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목포시민들의 평생학습권 보장과 공동체 가치회복을 위해서는 미래 지향적이고 적극적인 평생교육권 보장이 요구됨</a:t>
            </a:r>
          </a:p>
        </p:txBody>
      </p:sp>
      <p:sp>
        <p:nvSpPr>
          <p:cNvPr id="14" name="한쪽 모서리가 잘린 사각형 10">
            <a:extLst>
              <a:ext uri="{FF2B5EF4-FFF2-40B4-BE49-F238E27FC236}">
                <a16:creationId xmlns:a16="http://schemas.microsoft.com/office/drawing/2014/main" id="{3839967D-5497-98AA-6B7E-ACD41F0A9CE7}"/>
              </a:ext>
            </a:extLst>
          </p:cNvPr>
          <p:cNvSpPr/>
          <p:nvPr/>
        </p:nvSpPr>
        <p:spPr>
          <a:xfrm>
            <a:off x="451856" y="4403467"/>
            <a:ext cx="1771718" cy="1333237"/>
          </a:xfrm>
          <a:prstGeom prst="snip1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평생교육정책</a:t>
            </a:r>
            <a:endParaRPr lang="en-US" altLang="ko-K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패러다임의 전환</a:t>
            </a:r>
            <a:endParaRPr lang="en-US" altLang="ko-K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" name="한쪽 모서리가 잘린 사각형 12">
            <a:extLst>
              <a:ext uri="{FF2B5EF4-FFF2-40B4-BE49-F238E27FC236}">
                <a16:creationId xmlns:a16="http://schemas.microsoft.com/office/drawing/2014/main" id="{8404FEB4-4068-AA95-6CF2-E8A7A8A1DBA8}"/>
              </a:ext>
            </a:extLst>
          </p:cNvPr>
          <p:cNvSpPr/>
          <p:nvPr/>
        </p:nvSpPr>
        <p:spPr>
          <a:xfrm>
            <a:off x="2344755" y="4403468"/>
            <a:ext cx="9178551" cy="1333237"/>
          </a:xfrm>
          <a:prstGeom prst="snip1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평생교육권 보장을 위해 목포시 평생교육정책 패러다임의 전환이 요구됨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글로벌 </a:t>
            </a:r>
            <a:r>
              <a:rPr lang="ko-KR" altLang="en-US" sz="1600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평생학습도시로서의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대외적명성과 위상에 적합한 평생교육체제를 구축하는 것이 필요함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우선적으로 인구수에 적합한 예산 증액이 현 시점에서 시급한 선결 과제이며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목포시 인구규모를 고려한 평생교육추진체제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조직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가 확보되어야 함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49393604"/>
      </p:ext>
    </p:extLst>
  </p:cSld>
  <p:clrMapOvr>
    <a:masterClrMapping/>
  </p:clrMapOvr>
  <p:transition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ko-KR" altLang="en-US" smtClean="0"/>
              <a:pPr lvl="0">
                <a:defRPr/>
              </a:pPr>
              <a:t>58</a:t>
            </a:fld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451856" y="4394747"/>
            <a:ext cx="11071450" cy="164352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 fontAlgn="base">
              <a:lnSpc>
                <a:spcPct val="180000"/>
              </a:lnSpc>
            </a:pPr>
            <a:r>
              <a:rPr lang="en-US" altLang="ko-KR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(FGI </a:t>
            </a:r>
            <a:r>
              <a:rPr lang="ko-KR" altLang="en-US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참석자 발언 예</a:t>
            </a:r>
            <a:r>
              <a:rPr lang="en-US" altLang="ko-KR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현재 목포시에 평생학습관이 하나밖에 없어요</a:t>
            </a:r>
            <a:r>
              <a:rPr lang="en-US" altLang="ko-KR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전라남도 모든 시에 평생학습관이 있는데 인근에 전남도청이 있는 도시의 위상에 걸맞게 평생학습관이 있었으면 좋겠다</a:t>
            </a:r>
            <a:r>
              <a:rPr lang="en-US" altLang="ko-KR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대한민국에서 목포시와 </a:t>
            </a:r>
            <a:r>
              <a:rPr lang="ko-KR" altLang="en-US" sz="1400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남악신도심</a:t>
            </a:r>
            <a:r>
              <a:rPr lang="ko-KR" altLang="en-US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만큼 인프라가 완벽하게 갖춰진 지자체도 잘 없을 거예요</a:t>
            </a:r>
            <a:r>
              <a:rPr lang="en-US" altLang="ko-KR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전남도청이 인근에 있죠</a:t>
            </a:r>
            <a:r>
              <a:rPr lang="en-US" altLang="ko-KR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인근에 </a:t>
            </a:r>
            <a:r>
              <a:rPr lang="en-US" altLang="ko-KR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r>
              <a:rPr lang="ko-KR" altLang="en-US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년제 대학이 </a:t>
            </a:r>
            <a:r>
              <a:rPr lang="en-US" altLang="ko-KR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</a:t>
            </a:r>
            <a:r>
              <a:rPr lang="ko-KR" altLang="en-US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개나 돼요</a:t>
            </a:r>
            <a:r>
              <a:rPr lang="en-US" altLang="ko-KR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박물관 등 이 지역 자산은 엄청난 거거든요</a:t>
            </a:r>
            <a:r>
              <a:rPr lang="en-US" altLang="ko-KR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그래서 어떻게 잘 운영하느냐 하는 거만 남아 있는 건데</a:t>
            </a:r>
            <a:r>
              <a:rPr lang="en-US" altLang="ko-KR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평생학습관 없이는 안 될 거예요</a:t>
            </a:r>
            <a:r>
              <a:rPr lang="en-US" altLang="ko-KR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400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58283A4C-63AD-F886-57EE-297E52CABDE2}"/>
              </a:ext>
            </a:extLst>
          </p:cNvPr>
          <p:cNvCxnSpPr/>
          <p:nvPr/>
        </p:nvCxnSpPr>
        <p:spPr>
          <a:xfrm>
            <a:off x="0" y="619392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직사각형 17">
            <a:extLst>
              <a:ext uri="{FF2B5EF4-FFF2-40B4-BE49-F238E27FC236}">
                <a16:creationId xmlns:a16="http://schemas.microsoft.com/office/drawing/2014/main" id="{165491A9-55EB-3105-C237-2C5677F0F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>
              <a:defRPr/>
            </a:pPr>
            <a:r>
              <a:rPr lang="ko-KR" altLang="en-US" b="1" dirty="0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26EF7701-E5BE-56D2-3700-3D406179F382}"/>
              </a:ext>
            </a:extLst>
          </p:cNvPr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0E29D5A4-B0CE-A9BC-3199-0948C32E52C7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5.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집단심층면접 조사결과 요약 및 분석 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79445014-CB81-4BB8-5FA9-44C1FA019F66}"/>
              </a:ext>
            </a:extLst>
          </p:cNvPr>
          <p:cNvSpPr/>
          <p:nvPr/>
        </p:nvSpPr>
        <p:spPr>
          <a:xfrm>
            <a:off x="451856" y="950554"/>
            <a:ext cx="11071450" cy="6502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제안방안 </a:t>
            </a:r>
            <a:r>
              <a:rPr lang="en-US" altLang="ko-KR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평생교육 전달체계 강화</a:t>
            </a:r>
            <a:endParaRPr lang="en-US" altLang="ko-KR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" name="한쪽 모서리가 잘린 사각형 10">
            <a:extLst>
              <a:ext uri="{FF2B5EF4-FFF2-40B4-BE49-F238E27FC236}">
                <a16:creationId xmlns:a16="http://schemas.microsoft.com/office/drawing/2014/main" id="{FBC9FFE2-8A65-E95A-4CCC-8989C577D8C1}"/>
              </a:ext>
            </a:extLst>
          </p:cNvPr>
          <p:cNvSpPr/>
          <p:nvPr/>
        </p:nvSpPr>
        <p:spPr>
          <a:xfrm>
            <a:off x="451856" y="1879534"/>
            <a:ext cx="1728192" cy="1355066"/>
          </a:xfrm>
          <a:prstGeom prst="snip1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추진방향 </a:t>
            </a:r>
            <a:r>
              <a:rPr lang="en-US" altLang="ko-KR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</a:p>
        </p:txBody>
      </p:sp>
      <p:sp>
        <p:nvSpPr>
          <p:cNvPr id="12" name="한쪽 모서리가 잘린 사각형 12">
            <a:extLst>
              <a:ext uri="{FF2B5EF4-FFF2-40B4-BE49-F238E27FC236}">
                <a16:creationId xmlns:a16="http://schemas.microsoft.com/office/drawing/2014/main" id="{8649B4D8-5F04-93AE-1ECA-CC029C0BEDB4}"/>
              </a:ext>
            </a:extLst>
          </p:cNvPr>
          <p:cNvSpPr/>
          <p:nvPr/>
        </p:nvSpPr>
        <p:spPr>
          <a:xfrm>
            <a:off x="2344755" y="1879534"/>
            <a:ext cx="9178551" cy="1333236"/>
          </a:xfrm>
          <a:prstGeom prst="snip1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목포지역 평생교육은 학교교육에 비하여 상대적으로 관심이 낮고 대부분의 프로그램이 수요자 중심의 저비용으로 운영되므로 </a:t>
            </a:r>
            <a:r>
              <a:rPr lang="ko-KR" altLang="en-US" sz="1600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비대면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교육 인프라도 매우 열악한 수준임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  <a:p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평생교육 참여 제한으로 인한 시민들의 불편함은 아이러니하게도 유네스코의 평생교육 핵심 기둥인 ‘존재를 위한 </a:t>
            </a:r>
            <a:r>
              <a:rPr lang="ko-KR" altLang="en-US" sz="1600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학습’의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의미를 보여주는 계기가 됨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600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" name="한쪽 모서리가 잘린 사각형 10">
            <a:extLst>
              <a:ext uri="{FF2B5EF4-FFF2-40B4-BE49-F238E27FC236}">
                <a16:creationId xmlns:a16="http://schemas.microsoft.com/office/drawing/2014/main" id="{B3E6BCD5-CCD7-817C-5EEB-EE921E8023F6}"/>
              </a:ext>
            </a:extLst>
          </p:cNvPr>
          <p:cNvSpPr/>
          <p:nvPr/>
        </p:nvSpPr>
        <p:spPr>
          <a:xfrm>
            <a:off x="451856" y="3397024"/>
            <a:ext cx="1728192" cy="737906"/>
          </a:xfrm>
          <a:prstGeom prst="snip1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추진방향 </a:t>
            </a:r>
            <a:r>
              <a:rPr lang="en-US" altLang="ko-KR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</a:p>
        </p:txBody>
      </p:sp>
      <p:sp>
        <p:nvSpPr>
          <p:cNvPr id="14" name="한쪽 모서리가 잘린 사각형 12">
            <a:extLst>
              <a:ext uri="{FF2B5EF4-FFF2-40B4-BE49-F238E27FC236}">
                <a16:creationId xmlns:a16="http://schemas.microsoft.com/office/drawing/2014/main" id="{64B1A5D5-CA6E-934D-72F0-FDDE7852528A}"/>
              </a:ext>
            </a:extLst>
          </p:cNvPr>
          <p:cNvSpPr/>
          <p:nvPr/>
        </p:nvSpPr>
        <p:spPr>
          <a:xfrm>
            <a:off x="2344755" y="3387999"/>
            <a:ext cx="9178551" cy="746930"/>
          </a:xfrm>
          <a:prstGeom prst="snip1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목포시 생활권역별 평생학습을 지원할 수 있는 지원체계와 조직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인력이 확보되지 못한 실정임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평생교육 추진체제가 원활히 구동되기 위해서는 인력의 지원과 배치가 선결되어야 함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91010944"/>
      </p:ext>
    </p:extLst>
  </p:cSld>
  <p:clrMapOvr>
    <a:masterClrMapping/>
  </p:clrMapOvr>
  <p:transition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ko-KR" altLang="en-US" smtClean="0"/>
              <a:pPr lvl="0">
                <a:defRPr/>
              </a:pPr>
              <a:t>59</a:t>
            </a:fld>
            <a:endParaRPr lang="ko-KR" altLang="en-US"/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BCC3DB27-6BCB-3A06-5FA9-FCF4FAF715E7}"/>
              </a:ext>
            </a:extLst>
          </p:cNvPr>
          <p:cNvCxnSpPr/>
          <p:nvPr/>
        </p:nvCxnSpPr>
        <p:spPr>
          <a:xfrm>
            <a:off x="0" y="619392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직사각형 17">
            <a:extLst>
              <a:ext uri="{FF2B5EF4-FFF2-40B4-BE49-F238E27FC236}">
                <a16:creationId xmlns:a16="http://schemas.microsoft.com/office/drawing/2014/main" id="{720FBCE7-208E-4C87-6722-F763A6DA6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>
              <a:defRPr/>
            </a:pPr>
            <a:r>
              <a:rPr lang="ko-KR" altLang="en-US" b="1" dirty="0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6D52569C-ED5A-30CF-1FC3-2FA738D98E6B}"/>
              </a:ext>
            </a:extLst>
          </p:cNvPr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6BC860BF-22C0-5350-6518-F485F412390E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5.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집단심층면접 조사결과 요약 및 분석 </a:t>
            </a:r>
          </a:p>
        </p:txBody>
      </p:sp>
      <p:sp>
        <p:nvSpPr>
          <p:cNvPr id="2" name="한쪽 모서리가 잘린 사각형 10">
            <a:extLst>
              <a:ext uri="{FF2B5EF4-FFF2-40B4-BE49-F238E27FC236}">
                <a16:creationId xmlns:a16="http://schemas.microsoft.com/office/drawing/2014/main" id="{03E2C769-6075-6838-7698-26F116EF61F6}"/>
              </a:ext>
            </a:extLst>
          </p:cNvPr>
          <p:cNvSpPr/>
          <p:nvPr/>
        </p:nvSpPr>
        <p:spPr>
          <a:xfrm>
            <a:off x="451856" y="1879534"/>
            <a:ext cx="1728192" cy="1355066"/>
          </a:xfrm>
          <a:prstGeom prst="snip1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추진방향 </a:t>
            </a:r>
            <a:r>
              <a:rPr lang="en-US" altLang="ko-KR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</a:p>
        </p:txBody>
      </p:sp>
      <p:sp>
        <p:nvSpPr>
          <p:cNvPr id="9" name="한쪽 모서리가 잘린 사각형 12">
            <a:extLst>
              <a:ext uri="{FF2B5EF4-FFF2-40B4-BE49-F238E27FC236}">
                <a16:creationId xmlns:a16="http://schemas.microsoft.com/office/drawing/2014/main" id="{D28CFE39-2139-6A8C-E3E3-509428E6B1B7}"/>
              </a:ext>
            </a:extLst>
          </p:cNvPr>
          <p:cNvSpPr/>
          <p:nvPr/>
        </p:nvSpPr>
        <p:spPr>
          <a:xfrm>
            <a:off x="2344755" y="1879534"/>
            <a:ext cx="9178551" cy="1333236"/>
          </a:xfrm>
          <a:prstGeom prst="snip1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목포시 평생교육 실태조사를 위한 여러 조사의 결과 평생교육 유관기관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활동가들은 평생교육기관 및 자원 간 연계에 대한 요구가 매우 높은 것으로 나타남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평생교육정책 전달은 ‘</a:t>
            </a:r>
            <a:r>
              <a:rPr lang="ko-KR" altLang="en-US" sz="1600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평생학습원’이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일부 수행해야 하고 정책 및 제도의 기획 및 운영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네트워크 체제 구축 등은 중앙 전달체제인 ‘</a:t>
            </a:r>
            <a:r>
              <a:rPr lang="ko-KR" altLang="en-US" sz="1600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평생학습팀’이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600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컨트롤타워로서의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역할을 담당해야 함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600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한쪽 모서리가 잘린 사각형 10">
            <a:extLst>
              <a:ext uri="{FF2B5EF4-FFF2-40B4-BE49-F238E27FC236}">
                <a16:creationId xmlns:a16="http://schemas.microsoft.com/office/drawing/2014/main" id="{0580BBA0-F5AA-C2B0-6FC1-91BD5A9AA672}"/>
              </a:ext>
            </a:extLst>
          </p:cNvPr>
          <p:cNvSpPr/>
          <p:nvPr/>
        </p:nvSpPr>
        <p:spPr>
          <a:xfrm>
            <a:off x="451856" y="3397023"/>
            <a:ext cx="1728192" cy="1240285"/>
          </a:xfrm>
          <a:prstGeom prst="snip1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추진방향 </a:t>
            </a:r>
            <a:r>
              <a:rPr lang="en-US" altLang="ko-KR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</a:p>
        </p:txBody>
      </p:sp>
      <p:sp>
        <p:nvSpPr>
          <p:cNvPr id="11" name="한쪽 모서리가 잘린 사각형 12">
            <a:extLst>
              <a:ext uri="{FF2B5EF4-FFF2-40B4-BE49-F238E27FC236}">
                <a16:creationId xmlns:a16="http://schemas.microsoft.com/office/drawing/2014/main" id="{251DF2B5-B5BC-35A4-0311-3F4D71DBBB4E}"/>
              </a:ext>
            </a:extLst>
          </p:cNvPr>
          <p:cNvSpPr/>
          <p:nvPr/>
        </p:nvSpPr>
        <p:spPr>
          <a:xfrm>
            <a:off x="2344755" y="3387999"/>
            <a:ext cx="9178551" cy="1249313"/>
          </a:xfrm>
          <a:prstGeom prst="snip1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평생교육을 통한 시민사회 성장은 목포시의 발전으로 연계되는 직접적인 요인이라 할 수 있음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포스트코로나 시대의 사회적 불평등 해소와 지역사회 회복에 긍정적인 역할 수행을 위해 평생교육 서비스 전달체계가 확충되어야 하며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실질적이고 체감할 수 있는 정책수행을 위해서는 무엇보다 예산 증액이 선결되어야 할 부분으로 있음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7E9F7044-DCFF-1714-5008-49CEE91A2DF0}"/>
              </a:ext>
            </a:extLst>
          </p:cNvPr>
          <p:cNvSpPr/>
          <p:nvPr/>
        </p:nvSpPr>
        <p:spPr>
          <a:xfrm>
            <a:off x="451856" y="950554"/>
            <a:ext cx="11071450" cy="6502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제안방안 </a:t>
            </a:r>
            <a:r>
              <a:rPr lang="en-US" altLang="ko-KR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평생교육 전달체계 강화</a:t>
            </a:r>
            <a:endParaRPr lang="en-US" altLang="ko-KR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54B800BC-A06D-8D97-7B00-6EA211ACD414}"/>
              </a:ext>
            </a:extLst>
          </p:cNvPr>
          <p:cNvSpPr/>
          <p:nvPr/>
        </p:nvSpPr>
        <p:spPr>
          <a:xfrm>
            <a:off x="451856" y="4812541"/>
            <a:ext cx="11071450" cy="119795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 fontAlgn="base">
              <a:lnSpc>
                <a:spcPct val="180000"/>
              </a:lnSpc>
            </a:pPr>
            <a:r>
              <a:rPr lang="en-US" altLang="ko-KR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(FGI </a:t>
            </a:r>
            <a:r>
              <a:rPr lang="ko-KR" altLang="en-US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참석자 발언 예</a:t>
            </a:r>
            <a:r>
              <a:rPr lang="en-US" altLang="ko-KR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목포시에는 각 지역 별로 주민자치센터나 민간 평생교육원</a:t>
            </a:r>
            <a:r>
              <a:rPr lang="en-US" altLang="ko-KR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대학의 평생교육원에서 평생교육 과목을 개설해 운영하고 있지만 대부분의 과목이 중복되고 효율적인 관리가 되지 않고 있는 것 같아요</a:t>
            </a:r>
            <a:r>
              <a:rPr lang="en-US" altLang="ko-KR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체계적인 과목의 개발과 관리가 필요한데 지자체에서 그러한 관리를 담당하는 컨트롤타워 기능을 해야 되지 않나요</a:t>
            </a:r>
            <a:r>
              <a:rPr lang="en-US" altLang="ko-KR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?</a:t>
            </a:r>
            <a:endParaRPr lang="ko-KR" altLang="en-US" sz="1400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61833227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6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33" name="가로 글상자 32"/>
          <p:cNvSpPr txBox="1"/>
          <p:nvPr/>
        </p:nvSpPr>
        <p:spPr>
          <a:xfrm>
            <a:off x="242596" y="1186102"/>
            <a:ext cx="11718526" cy="5081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0" lvl="0" indent="-3810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평생학습으로의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교육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패러다임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전환은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시대적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요구</a:t>
            </a:r>
            <a:endParaRPr b="1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  <a:p>
            <a:pPr marL="323664" lvl="0" indent="-323664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기술혁신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미래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불확실성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증가로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지금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전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세계는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그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어느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때보다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계속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역량개발을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위한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평생학습의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중요성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강조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330200" lvl="0" indent="-1651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* </a:t>
            </a:r>
            <a:r>
              <a:rPr lang="EN-US" sz="1600" b="1" i="0" u="none" strike="noStrike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[</a:t>
            </a:r>
            <a:r>
              <a:rPr sz="1600" b="1" i="0" u="none" strike="noStrike" spc="-2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독일</a:t>
            </a:r>
            <a:r>
              <a:rPr lang="EN-US" sz="1600" b="1" i="0" u="none" strike="noStrike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]</a:t>
            </a:r>
            <a:r>
              <a:rPr lang="EN-US" sz="1600" b="0" i="0" u="none" strike="noStrike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’19</a:t>
            </a:r>
            <a:r>
              <a:rPr sz="1600" b="0" i="0" u="none" strike="noStrike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년</a:t>
            </a:r>
            <a:r>
              <a:rPr lang="EN-US" sz="1600" b="0" i="0" u="none" strike="noStrike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, </a:t>
            </a:r>
            <a:r>
              <a:rPr sz="1600" b="0" i="0" u="none" strike="noStrike" spc="-2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유연한</a:t>
            </a:r>
            <a:r>
              <a:rPr sz="1600" b="0" i="0" u="none" strike="noStrike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2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평생학습체제를</a:t>
            </a:r>
            <a:r>
              <a:rPr sz="1600" b="0" i="0" u="none" strike="noStrike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2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강조한</a:t>
            </a:r>
            <a:r>
              <a:rPr sz="1600" b="0" i="0" u="none" strike="noStrike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｢</a:t>
            </a:r>
            <a:r>
              <a:rPr sz="1600" b="0" i="0" u="none" strike="noStrike" spc="-2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평생학습</a:t>
            </a:r>
            <a:r>
              <a:rPr sz="1600" b="0" i="0" u="none" strike="noStrike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2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국가전략</a:t>
            </a:r>
            <a:r>
              <a:rPr sz="1600" b="0" i="0" u="none" strike="noStrike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｣ </a:t>
            </a:r>
            <a:r>
              <a:rPr sz="1600" b="0" i="0" u="none" strike="noStrike" spc="-2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수립</a:t>
            </a:r>
            <a:endParaRPr sz="1600" b="0" i="0" u="none" strike="noStrike" spc="-2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함초롬돋움"/>
            </a:endParaRPr>
          </a:p>
          <a:p>
            <a:pPr marL="330200" lvl="0" indent="-1651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* </a:t>
            </a:r>
            <a:r>
              <a:rPr lang="EN-US" sz="1600" b="0" i="0" u="none" strike="noStrike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“</a:t>
            </a:r>
            <a:r>
              <a:rPr sz="1600" b="0" i="0" u="none" strike="noStrike" spc="-2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계속</a:t>
            </a:r>
            <a:r>
              <a:rPr sz="1600" b="0" i="0" u="none" strike="noStrike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2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학습</a:t>
            </a:r>
            <a:r>
              <a:rPr lang="EN-US" sz="1600" b="0" i="0" u="none" strike="noStrike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(continuous learning)</a:t>
            </a:r>
            <a:r>
              <a:rPr sz="1600" b="0" i="0" u="none" strike="noStrike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의 </a:t>
            </a:r>
            <a:r>
              <a:rPr sz="1600" b="0" i="0" u="none" strike="noStrike" spc="-2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가치는</a:t>
            </a:r>
            <a:r>
              <a:rPr sz="1600" b="0" i="0" u="none" strike="noStrike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그 </a:t>
            </a:r>
            <a:r>
              <a:rPr sz="1600" b="0" i="0" u="none" strike="noStrike" spc="-2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어느</a:t>
            </a:r>
            <a:r>
              <a:rPr sz="1600" b="0" i="0" u="none" strike="noStrike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2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때보다</a:t>
            </a:r>
            <a:r>
              <a:rPr sz="1600" b="0" i="0" u="none" strike="noStrike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2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중요</a:t>
            </a:r>
            <a:r>
              <a:rPr lang="EN-US" sz="1600" b="0" i="0" u="none" strike="noStrike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” </a:t>
            </a:r>
            <a:r>
              <a:rPr lang="EN-US" sz="1600" b="0" i="0" u="none" strike="noStrike" spc="-3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(</a:t>
            </a:r>
            <a:r>
              <a:rPr sz="1600" b="0" i="0" u="none" strike="noStrike" spc="-3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포브스</a:t>
            </a:r>
            <a:r>
              <a:rPr lang="EN-US" sz="1600" b="0" i="0" u="none" strike="noStrike" spc="-3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, ’20</a:t>
            </a:r>
            <a:r>
              <a:rPr sz="1600" b="0" i="0" u="none" strike="noStrike" spc="-3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년</a:t>
            </a:r>
            <a:r>
              <a:rPr lang="EN-US" sz="1600" b="0" i="0" u="none" strike="noStrike" spc="-3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)</a:t>
            </a:r>
          </a:p>
          <a:p>
            <a:pPr marL="323664" lvl="0" indent="-323664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기업에서도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‘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업스킬</a:t>
            </a:r>
            <a:r>
              <a:rPr lang="EN-US"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·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리스킬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’(up-skilling and re-skilling)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을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핵심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키워드로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주목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하는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등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평생학습을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통한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역량강</a:t>
            </a:r>
            <a:r>
              <a:rPr lang="ko-KR" altLang="en-US"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화</a:t>
            </a:r>
          </a:p>
          <a:p>
            <a:pPr marL="482600" lvl="0" indent="-4826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 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* 23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년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기업교육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키워드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(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휴넷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, ’22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년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)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: </a:t>
            </a:r>
            <a:r>
              <a:rPr sz="1600"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업스킬</a:t>
            </a:r>
            <a:r>
              <a:rPr lang="EN-US" sz="1600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/</a:t>
            </a:r>
            <a:r>
              <a:rPr sz="1600"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리스킬</a:t>
            </a:r>
            <a:r>
              <a:rPr lang="EN-US" sz="1600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(40.7%)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디지털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전환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(26.9%),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맞춤형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큐레이션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(13.8%)</a:t>
            </a:r>
          </a:p>
          <a:p>
            <a:pPr marL="482600" lvl="0" indent="-4826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함초롬돋움"/>
            </a:endParaRPr>
          </a:p>
          <a:p>
            <a:pPr marL="381000" lvl="0" indent="-38100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 </a:t>
            </a:r>
            <a:r>
              <a:rPr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평생학습</a:t>
            </a:r>
            <a:r>
              <a:rPr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정책의</a:t>
            </a:r>
            <a:r>
              <a:rPr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대전환</a:t>
            </a:r>
            <a:r>
              <a:rPr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필요</a:t>
            </a:r>
            <a:endParaRPr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  <a:p>
            <a:pPr marL="323664" lvl="0" indent="-323664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그간의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평생학습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정책은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생애초기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성장경로에서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이탈한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사람에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대한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학력보완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또는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여가선용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수단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으로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주로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활용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330200" lvl="0" indent="-16510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* 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예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)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학점은행제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선취업</a:t>
            </a:r>
            <a:r>
              <a:rPr lang="EN-US"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-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후진학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복지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차원의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다양한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평생학습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프로그램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등 </a:t>
            </a:r>
          </a:p>
          <a:p>
            <a:pPr marL="482600" lvl="0" indent="-48260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  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- 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그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결과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평생학습은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제도권의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정규교육을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보완하거나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필수적인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교육이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아닌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선택적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교육이라는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이미지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  <a:p>
            <a:pPr marL="231189" lvl="0" indent="-231189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spc="-2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이제는</a:t>
            </a:r>
            <a:r>
              <a:rPr sz="1600" b="0" i="0" u="none" strike="noStrike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2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평생학습</a:t>
            </a:r>
            <a:r>
              <a:rPr sz="1600" b="0" i="0" u="none" strike="noStrike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2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정책을</a:t>
            </a:r>
            <a:r>
              <a:rPr sz="1600" b="0" i="0" u="none" strike="noStrike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2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기술혁신</a:t>
            </a:r>
            <a:r>
              <a:rPr sz="1600" b="0" i="0" u="none" strike="noStrike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2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시대에</a:t>
            </a:r>
            <a:r>
              <a:rPr sz="1600" b="0" i="0" u="none" strike="noStrike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spc="-2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미래</a:t>
            </a:r>
            <a:r>
              <a:rPr sz="1600" b="0" i="0" u="none" strike="noStrike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spc="-2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불확실성에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대처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할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수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있도록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돕는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필수적인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재교육</a:t>
            </a:r>
            <a:r>
              <a:rPr lang="EN-US"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·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향상교육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spc="-2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정책이자</a:t>
            </a:r>
            <a:r>
              <a:rPr lang="EN-US" sz="1600" b="0" i="0" u="none" strike="noStrike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</a:t>
            </a:r>
          </a:p>
          <a:p>
            <a:pPr marL="0" lvl="0" indent="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  <a:defRPr/>
            </a:pP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  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누구나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언제든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자신의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가치실현과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정신적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풍요를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누릴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수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있게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돕는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삶의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질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향상지원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정책으로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재정립할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필요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DDA5A76-4160-1F83-B204-495EE37AEE71}"/>
              </a:ext>
            </a:extLst>
          </p:cNvPr>
          <p:cNvSpPr txBox="1"/>
          <p:nvPr/>
        </p:nvSpPr>
        <p:spPr>
          <a:xfrm>
            <a:off x="242596" y="141128"/>
            <a:ext cx="69233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dirty="0">
                <a:solidFill>
                  <a:srgbClr val="002060"/>
                </a:solidFill>
                <a:latin typeface="나눔고딕 ExtraBold"/>
                <a:ea typeface="나눔고딕 ExtraBold"/>
              </a:rPr>
              <a:t>2.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평생교육정책 및 필요성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921AFD-8D7C-BCB7-A039-EA573CFBF066}"/>
              </a:ext>
            </a:extLst>
          </p:cNvPr>
          <p:cNvSpPr txBox="1"/>
          <p:nvPr/>
        </p:nvSpPr>
        <p:spPr>
          <a:xfrm>
            <a:off x="242596" y="750499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2000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나</a:t>
            </a:r>
            <a:r>
              <a:rPr lang="en-US" altLang="ko-KR" sz="2000" dirty="0">
                <a:solidFill>
                  <a:srgbClr val="002060"/>
                </a:solidFill>
                <a:latin typeface="나눔고딕 ExtraBold"/>
                <a:ea typeface="나눔고딕 ExtraBold"/>
              </a:rPr>
              <a:t>. </a:t>
            </a:r>
            <a:r>
              <a:rPr lang="ko-KR" altLang="en-US" sz="2000" dirty="0">
                <a:solidFill>
                  <a:srgbClr val="002060"/>
                </a:solidFill>
                <a:latin typeface="나눔고딕 ExtraBold"/>
                <a:ea typeface="나눔고딕 ExtraBold"/>
              </a:rPr>
              <a:t>평생학습 정책 대전화의 필요성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1308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ko-KR" altLang="en-US" smtClean="0"/>
              <a:pPr lvl="0">
                <a:defRPr/>
              </a:pPr>
              <a:t>60</a:t>
            </a:fld>
            <a:endParaRPr lang="ko-KR" altLang="en-US"/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2BFDB1E4-3C29-EF0A-CA0F-87B7038B442E}"/>
              </a:ext>
            </a:extLst>
          </p:cNvPr>
          <p:cNvCxnSpPr/>
          <p:nvPr/>
        </p:nvCxnSpPr>
        <p:spPr>
          <a:xfrm>
            <a:off x="0" y="619392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직사각형 17">
            <a:extLst>
              <a:ext uri="{FF2B5EF4-FFF2-40B4-BE49-F238E27FC236}">
                <a16:creationId xmlns:a16="http://schemas.microsoft.com/office/drawing/2014/main" id="{A2D64511-A2BF-D64B-20B1-4DA43AA38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>
              <a:defRPr/>
            </a:pPr>
            <a:r>
              <a:rPr lang="ko-KR" altLang="en-US" b="1" dirty="0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AC53219B-8549-DD9F-2AB6-6CBE8CF35891}"/>
              </a:ext>
            </a:extLst>
          </p:cNvPr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B04DF1EF-43AF-0859-5A21-66CFF7B443AD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5.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집단심층면접 조사결과 요약 및 분석 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F610407A-412D-540C-AC28-D8EC13E7B8F1}"/>
              </a:ext>
            </a:extLst>
          </p:cNvPr>
          <p:cNvSpPr/>
          <p:nvPr/>
        </p:nvSpPr>
        <p:spPr>
          <a:xfrm>
            <a:off x="451856" y="950554"/>
            <a:ext cx="11071450" cy="6502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추진방안 </a:t>
            </a:r>
            <a:r>
              <a:rPr lang="en-US" altLang="ko-KR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평생교육 전달체계 강화</a:t>
            </a:r>
            <a:endParaRPr lang="en-US" altLang="ko-KR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" name="한쪽 모서리가 잘린 사각형 10">
            <a:extLst>
              <a:ext uri="{FF2B5EF4-FFF2-40B4-BE49-F238E27FC236}">
                <a16:creationId xmlns:a16="http://schemas.microsoft.com/office/drawing/2014/main" id="{AE114581-90BF-219C-A3E2-B985F3D0A366}"/>
              </a:ext>
            </a:extLst>
          </p:cNvPr>
          <p:cNvSpPr/>
          <p:nvPr/>
        </p:nvSpPr>
        <p:spPr>
          <a:xfrm>
            <a:off x="451856" y="1879534"/>
            <a:ext cx="1728192" cy="1771224"/>
          </a:xfrm>
          <a:prstGeom prst="snip1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추진방안 </a:t>
            </a:r>
            <a:r>
              <a:rPr lang="en-US" altLang="ko-KR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</a:p>
        </p:txBody>
      </p:sp>
      <p:sp>
        <p:nvSpPr>
          <p:cNvPr id="13" name="한쪽 모서리가 잘린 사각형 12">
            <a:extLst>
              <a:ext uri="{FF2B5EF4-FFF2-40B4-BE49-F238E27FC236}">
                <a16:creationId xmlns:a16="http://schemas.microsoft.com/office/drawing/2014/main" id="{26A2075D-BC90-3E02-0DC7-8ACB2FCE032B}"/>
              </a:ext>
            </a:extLst>
          </p:cNvPr>
          <p:cNvSpPr/>
          <p:nvPr/>
        </p:nvSpPr>
        <p:spPr>
          <a:xfrm>
            <a:off x="2344755" y="1879533"/>
            <a:ext cx="9178551" cy="1771225"/>
          </a:xfrm>
          <a:prstGeom prst="snip1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정책방안으로 평생교육 서비스 전달체계 강화에 있어 가장 중요한 것은 추진조직 확충임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목포시 평생교육은 대내외적인 좋은 평가와 선도적 이미지에도 불구하고 지역 특화사업 발굴 필요성이 꾸준히 제기됨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변화된 평생학습 요구와 목포시 </a:t>
            </a:r>
            <a:r>
              <a:rPr lang="ko-KR" altLang="en-US" sz="1600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평생교육기관들과의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평생학습 체제 강화를 위한 정책 지원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디지털교육 기반구축을 통한 </a:t>
            </a:r>
            <a:r>
              <a:rPr lang="ko-KR" altLang="en-US" sz="1600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세대ㆍ계층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간 평생교육 격차 해소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생애주기별 평생학습서비스 지원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평생학습 네트워크 구축 및 자원 연계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·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협력사업 추진 등의 정책추진을 위해서는 현재의 조직체제는 한계가 있으므로 조직 및 인원 보강이 필요함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600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" name="한쪽 모서리가 잘린 사각형 10">
            <a:extLst>
              <a:ext uri="{FF2B5EF4-FFF2-40B4-BE49-F238E27FC236}">
                <a16:creationId xmlns:a16="http://schemas.microsoft.com/office/drawing/2014/main" id="{9356FB68-C7AF-D8AA-8408-42B2DD645785}"/>
              </a:ext>
            </a:extLst>
          </p:cNvPr>
          <p:cNvSpPr/>
          <p:nvPr/>
        </p:nvSpPr>
        <p:spPr>
          <a:xfrm>
            <a:off x="451856" y="3822207"/>
            <a:ext cx="1728192" cy="1358447"/>
          </a:xfrm>
          <a:prstGeom prst="snip1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추진방안 </a:t>
            </a:r>
            <a:r>
              <a:rPr lang="en-US" altLang="ko-KR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</a:p>
        </p:txBody>
      </p:sp>
      <p:sp>
        <p:nvSpPr>
          <p:cNvPr id="15" name="한쪽 모서리가 잘린 사각형 12">
            <a:extLst>
              <a:ext uri="{FF2B5EF4-FFF2-40B4-BE49-F238E27FC236}">
                <a16:creationId xmlns:a16="http://schemas.microsoft.com/office/drawing/2014/main" id="{40DC52A5-E7E4-7545-524A-E3ED6B2C4E3B}"/>
              </a:ext>
            </a:extLst>
          </p:cNvPr>
          <p:cNvSpPr/>
          <p:nvPr/>
        </p:nvSpPr>
        <p:spPr>
          <a:xfrm>
            <a:off x="2344755" y="3813182"/>
            <a:ext cx="9178551" cy="1358449"/>
          </a:xfrm>
          <a:prstGeom prst="snip1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이러한 상황 속에서 타기관과의 </a:t>
            </a:r>
            <a:r>
              <a:rPr lang="ko-KR" altLang="en-US" sz="1600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비대면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교육 관련 정보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인프라 및 강사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콘텐츠 등 교육 운영 전반에 교류를 위한 네트워크 구축에 대한 요청이 증대되고 있음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평생교육 추진 조직 확충을 위해 목포시 내 평생학습원 설치와 함께 권역별로 평생교육 공간이 위치할 수 있도록 행정복지센터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도서관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평생교육 유관시설을 대상으로 평생교육 서비스 거점 전달체제를 구축함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600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94334780"/>
      </p:ext>
    </p:extLst>
  </p:cSld>
  <p:clrMapOvr>
    <a:masterClrMapping/>
  </p:clrMapOvr>
  <p:transition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ko-KR" altLang="en-US" smtClean="0"/>
              <a:pPr lvl="0">
                <a:defRPr/>
              </a:pPr>
              <a:t>61</a:t>
            </a:fld>
            <a:endParaRPr lang="ko-KR" altLang="en-US"/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D3E4C528-C916-6DA2-01F3-3CD251574F5E}"/>
              </a:ext>
            </a:extLst>
          </p:cNvPr>
          <p:cNvCxnSpPr/>
          <p:nvPr/>
        </p:nvCxnSpPr>
        <p:spPr>
          <a:xfrm>
            <a:off x="0" y="619392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직사각형 17">
            <a:extLst>
              <a:ext uri="{FF2B5EF4-FFF2-40B4-BE49-F238E27FC236}">
                <a16:creationId xmlns:a16="http://schemas.microsoft.com/office/drawing/2014/main" id="{010EB3AC-95AF-E945-14F2-0993DBE2E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>
              <a:defRPr/>
            </a:pPr>
            <a:r>
              <a:rPr lang="ko-KR" altLang="en-US" b="1" dirty="0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8C2869F2-5058-7A64-96CB-4AFB84C91379}"/>
              </a:ext>
            </a:extLst>
          </p:cNvPr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F64AB315-617C-E420-30CD-CE900357DDFA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5.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집단심층면접 조사결과 요약 및 분석 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114FA4BC-E6A7-2261-AB35-81656E964531}"/>
              </a:ext>
            </a:extLst>
          </p:cNvPr>
          <p:cNvSpPr/>
          <p:nvPr/>
        </p:nvSpPr>
        <p:spPr>
          <a:xfrm>
            <a:off x="451856" y="950554"/>
            <a:ext cx="11071450" cy="6502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제안방안 </a:t>
            </a:r>
            <a:r>
              <a:rPr lang="en-US" altLang="ko-KR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ko-KR" altLang="en-US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평생학습 참여의 포용성 강화</a:t>
            </a:r>
            <a:endParaRPr lang="en-US" altLang="ko-KR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한쪽 모서리가 잘린 사각형 10">
            <a:extLst>
              <a:ext uri="{FF2B5EF4-FFF2-40B4-BE49-F238E27FC236}">
                <a16:creationId xmlns:a16="http://schemas.microsoft.com/office/drawing/2014/main" id="{25C692B2-50E0-E8DE-CF7A-2370D4FD651F}"/>
              </a:ext>
            </a:extLst>
          </p:cNvPr>
          <p:cNvSpPr/>
          <p:nvPr/>
        </p:nvSpPr>
        <p:spPr>
          <a:xfrm>
            <a:off x="451856" y="1879533"/>
            <a:ext cx="1728192" cy="2431209"/>
          </a:xfrm>
          <a:prstGeom prst="snip1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추진방향</a:t>
            </a:r>
            <a:endParaRPr lang="en-US" altLang="ko-K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한쪽 모서리가 잘린 사각형 12">
            <a:extLst>
              <a:ext uri="{FF2B5EF4-FFF2-40B4-BE49-F238E27FC236}">
                <a16:creationId xmlns:a16="http://schemas.microsoft.com/office/drawing/2014/main" id="{DF78A8ED-1F64-52BF-388D-3F174CBE5FBA}"/>
              </a:ext>
            </a:extLst>
          </p:cNvPr>
          <p:cNvSpPr/>
          <p:nvPr/>
        </p:nvSpPr>
        <p:spPr>
          <a:xfrm>
            <a:off x="2344755" y="1879534"/>
            <a:ext cx="9178551" cy="1333236"/>
          </a:xfrm>
          <a:prstGeom prst="snip1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노인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사회적 취약계층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장애인 학습자 등을 평생학습 참여를 밀착해서 지원하는 자원 활동가를 투입하여 평생학습 참여의 포용적 </a:t>
            </a:r>
            <a:r>
              <a:rPr lang="ko-KR" altLang="en-US" sz="1600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접근권을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보장토록 함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평생교육 참여지원을 위한 기자재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학습도구 등을 제공하고 학습에 접근할 수 있도록 지원해 주는 보조강사 형태의 자원 활동가 투입이 필요함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600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" name="한쪽 모서리가 잘린 사각형 10">
            <a:extLst>
              <a:ext uri="{FF2B5EF4-FFF2-40B4-BE49-F238E27FC236}">
                <a16:creationId xmlns:a16="http://schemas.microsoft.com/office/drawing/2014/main" id="{98166941-788D-44CA-6794-8DE004B76698}"/>
              </a:ext>
            </a:extLst>
          </p:cNvPr>
          <p:cNvSpPr/>
          <p:nvPr/>
        </p:nvSpPr>
        <p:spPr>
          <a:xfrm>
            <a:off x="451856" y="4443591"/>
            <a:ext cx="1728192" cy="1324203"/>
          </a:xfrm>
          <a:prstGeom prst="snip1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정책방안</a:t>
            </a:r>
            <a:endParaRPr lang="en-US" altLang="ko-K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" name="한쪽 모서리가 잘린 사각형 12">
            <a:extLst>
              <a:ext uri="{FF2B5EF4-FFF2-40B4-BE49-F238E27FC236}">
                <a16:creationId xmlns:a16="http://schemas.microsoft.com/office/drawing/2014/main" id="{127364CF-5FAD-BBD2-9446-C8D5FC7E4148}"/>
              </a:ext>
            </a:extLst>
          </p:cNvPr>
          <p:cNvSpPr/>
          <p:nvPr/>
        </p:nvSpPr>
        <p:spPr>
          <a:xfrm>
            <a:off x="2344755" y="4434566"/>
            <a:ext cx="9178551" cy="1333231"/>
          </a:xfrm>
          <a:prstGeom prst="snip1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평생학습 활동가들을 온라인 평생학습 </a:t>
            </a:r>
            <a:r>
              <a:rPr lang="ko-KR" altLang="en-US" sz="1600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접근권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보장과 학습 지원을 위한 보조강사 및 학습 멘토로 지정하여 취약계층의 비대면 평생학습 참여를 지원하여 학습에 소외되지 않도록 학습참여 및 개인학습을 지원하며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동아리 활동 지원을 통해 평생교육을 통한 일상생활 지원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지속적 사회교류와 참여의 기제로 활용 될 수 있도록 평생학습 접근권을 지원해 줌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" name="한쪽 모서리가 잘린 사각형 12">
            <a:extLst>
              <a:ext uri="{FF2B5EF4-FFF2-40B4-BE49-F238E27FC236}">
                <a16:creationId xmlns:a16="http://schemas.microsoft.com/office/drawing/2014/main" id="{459B2B92-9DF5-08A1-1B98-520C3F9AF06F}"/>
              </a:ext>
            </a:extLst>
          </p:cNvPr>
          <p:cNvSpPr/>
          <p:nvPr/>
        </p:nvSpPr>
        <p:spPr>
          <a:xfrm>
            <a:off x="2344754" y="3336595"/>
            <a:ext cx="9178551" cy="974147"/>
          </a:xfrm>
          <a:prstGeom prst="snip1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학습기회 제공만으로 원활한 학습이 어려운 계층을 대상으로 하며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평생학습자원활동가들을 보조강사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600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학습멘토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등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로 선발하여 보조강사 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인과 학습자 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인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또는 장기적 학습 지원을 위한 학습 멘토를 매칭해 주는 정책을 제안함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600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32992071"/>
      </p:ext>
    </p:extLst>
  </p:cSld>
  <p:clrMapOvr>
    <a:masterClrMapping/>
  </p:clrMapOvr>
  <p:transition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ko-KR" altLang="en-US" smtClean="0"/>
              <a:pPr lvl="0">
                <a:defRPr/>
              </a:pPr>
              <a:t>62</a:t>
            </a:fld>
            <a:endParaRPr lang="ko-KR" altLang="en-US"/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D3E4C528-C916-6DA2-01F3-3CD251574F5E}"/>
              </a:ext>
            </a:extLst>
          </p:cNvPr>
          <p:cNvCxnSpPr/>
          <p:nvPr/>
        </p:nvCxnSpPr>
        <p:spPr>
          <a:xfrm>
            <a:off x="0" y="619392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직사각형 17">
            <a:extLst>
              <a:ext uri="{FF2B5EF4-FFF2-40B4-BE49-F238E27FC236}">
                <a16:creationId xmlns:a16="http://schemas.microsoft.com/office/drawing/2014/main" id="{010EB3AC-95AF-E945-14F2-0993DBE2E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>
              <a:defRPr/>
            </a:pPr>
            <a:r>
              <a:rPr lang="ko-KR" altLang="en-US" b="1" dirty="0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8C2869F2-5058-7A64-96CB-4AFB84C91379}"/>
              </a:ext>
            </a:extLst>
          </p:cNvPr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F64AB315-617C-E420-30CD-CE900357DDFA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5.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집단심층면접 조사결과 요약 및 분석 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114FA4BC-E6A7-2261-AB35-81656E964531}"/>
              </a:ext>
            </a:extLst>
          </p:cNvPr>
          <p:cNvSpPr/>
          <p:nvPr/>
        </p:nvSpPr>
        <p:spPr>
          <a:xfrm>
            <a:off x="451856" y="950554"/>
            <a:ext cx="11071450" cy="6502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제안방안 </a:t>
            </a:r>
            <a:r>
              <a:rPr lang="en-US" altLang="ko-KR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r>
              <a:rPr lang="ko-KR" altLang="en-US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평생학습 디지털 역량강화</a:t>
            </a:r>
            <a:endParaRPr lang="en-US" altLang="ko-KR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한쪽 모서리가 잘린 사각형 10">
            <a:extLst>
              <a:ext uri="{FF2B5EF4-FFF2-40B4-BE49-F238E27FC236}">
                <a16:creationId xmlns:a16="http://schemas.microsoft.com/office/drawing/2014/main" id="{25C692B2-50E0-E8DE-CF7A-2370D4FD651F}"/>
              </a:ext>
            </a:extLst>
          </p:cNvPr>
          <p:cNvSpPr/>
          <p:nvPr/>
        </p:nvSpPr>
        <p:spPr>
          <a:xfrm>
            <a:off x="451856" y="1770052"/>
            <a:ext cx="1728192" cy="4191499"/>
          </a:xfrm>
          <a:prstGeom prst="snip1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추진방향</a:t>
            </a:r>
            <a:endParaRPr lang="en-US" altLang="ko-K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한쪽 모서리가 잘린 사각형 12">
            <a:extLst>
              <a:ext uri="{FF2B5EF4-FFF2-40B4-BE49-F238E27FC236}">
                <a16:creationId xmlns:a16="http://schemas.microsoft.com/office/drawing/2014/main" id="{DF78A8ED-1F64-52BF-388D-3F174CBE5FBA}"/>
              </a:ext>
            </a:extLst>
          </p:cNvPr>
          <p:cNvSpPr/>
          <p:nvPr/>
        </p:nvSpPr>
        <p:spPr>
          <a:xfrm>
            <a:off x="2344752" y="1770053"/>
            <a:ext cx="9178551" cy="1124923"/>
          </a:xfrm>
          <a:prstGeom prst="snip1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디지털 역량을 획득하는 것은 일상생활과 직업세계에서 기본 요건이 되고 있음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더욱이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코로나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19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가 가져온 사회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․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경제적 영향은 언택트 사회 속에서 정보격차의 심각성을 더욱 가중시키고 있음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원격학습 무인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․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비대면 중심의 생활이 확산됨에 따라 디지털 기기 활용에 취약한 계층은 일상을 살아가는 데 불편함을 넘어 기본적인 생존권이 위협을 받기도 함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600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" name="한쪽 모서리가 잘린 사각형 12">
            <a:extLst>
              <a:ext uri="{FF2B5EF4-FFF2-40B4-BE49-F238E27FC236}">
                <a16:creationId xmlns:a16="http://schemas.microsoft.com/office/drawing/2014/main" id="{127364CF-5FAD-BBD2-9446-C8D5FC7E4148}"/>
              </a:ext>
            </a:extLst>
          </p:cNvPr>
          <p:cNvSpPr/>
          <p:nvPr/>
        </p:nvSpPr>
        <p:spPr>
          <a:xfrm>
            <a:off x="2344751" y="4272855"/>
            <a:ext cx="9178551" cy="954773"/>
          </a:xfrm>
          <a:prstGeom prst="snip1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첫째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비대면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평생교육을 위한 인적 자원의 디지털 역량강화가 요청됨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우선적으로 </a:t>
            </a:r>
            <a:r>
              <a:rPr lang="ko-KR" altLang="en-US" sz="1600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비대면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교육 콘텐츠개발과 교수학습 진행을 위한 강사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그리고 평생교육 학습자의 특성상 강의를 모니터링하고 옆에서 지원해 주는 인력이 필요함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600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" name="한쪽 모서리가 잘린 사각형 12">
            <a:extLst>
              <a:ext uri="{FF2B5EF4-FFF2-40B4-BE49-F238E27FC236}">
                <a16:creationId xmlns:a16="http://schemas.microsoft.com/office/drawing/2014/main" id="{459B2B92-9DF5-08A1-1B98-520C3F9AF06F}"/>
              </a:ext>
            </a:extLst>
          </p:cNvPr>
          <p:cNvSpPr/>
          <p:nvPr/>
        </p:nvSpPr>
        <p:spPr>
          <a:xfrm>
            <a:off x="2344751" y="2978667"/>
            <a:ext cx="9178551" cy="1201447"/>
          </a:xfrm>
          <a:prstGeom prst="snip1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디지털 전환기에서 모든 국민이 소외됨 없이 살아가기 위해서는 국민들이 자신이 필요로 하는 역량을 개발할 수 있는 기회를 충분히 제공받을 수 있도록 지방정부의 디지털 역량강화가 선결 되어야함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그리고 모든 국민들이 자기학습에 대한 결정권을 보장받고 혁신적인 학습 기회를 제공받으며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학습 참여의 결과가 삶의 질 향상과 연결되는 평생교육 시스템 개편이 선행되어야 함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4" name="한쪽 모서리가 잘린 사각형 12">
            <a:extLst>
              <a:ext uri="{FF2B5EF4-FFF2-40B4-BE49-F238E27FC236}">
                <a16:creationId xmlns:a16="http://schemas.microsoft.com/office/drawing/2014/main" id="{895C4C05-15DB-5BFD-0D2C-CF8BA309C15A}"/>
              </a:ext>
            </a:extLst>
          </p:cNvPr>
          <p:cNvSpPr/>
          <p:nvPr/>
        </p:nvSpPr>
        <p:spPr>
          <a:xfrm>
            <a:off x="2344753" y="5311319"/>
            <a:ext cx="9178551" cy="650233"/>
          </a:xfrm>
          <a:prstGeom prst="snip1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둘째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디지털 평생교육을 위한 수업이수 및 평가기준 정비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강사료기준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교재발간 지침 등과 규정의 개정 및 보완이 필요함</a:t>
            </a:r>
            <a:r>
              <a:rPr lang="en-US" altLang="ko-KR" sz="16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49441530"/>
      </p:ext>
    </p:extLst>
  </p:cSld>
  <p:clrMapOvr>
    <a:masterClrMapping/>
  </p:clrMapOvr>
  <p:transition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ko-KR" altLang="en-US" smtClean="0"/>
              <a:pPr lvl="0">
                <a:defRPr/>
              </a:pPr>
              <a:t>63</a:t>
            </a:fld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729006" y="807160"/>
            <a:ext cx="10762268" cy="119795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 fontAlgn="base">
              <a:lnSpc>
                <a:spcPct val="180000"/>
              </a:lnSpc>
            </a:pPr>
            <a:r>
              <a:rPr lang="en-US" altLang="ko-KR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 FGI </a:t>
            </a:r>
            <a:r>
              <a:rPr lang="ko-KR" altLang="en-US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참석자 발언 예</a:t>
            </a:r>
            <a:r>
              <a:rPr lang="en-US" altLang="ko-KR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sz="1400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비대면의</a:t>
            </a:r>
            <a:r>
              <a:rPr lang="ko-KR" altLang="en-US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홍수 속에서 양질의 과정을 하려면 아무래도 강사료가 높은 분을 모셔야 하는데 그런 게 또 현실적으로 불가능</a:t>
            </a:r>
            <a:r>
              <a:rPr lang="en-US" altLang="ko-KR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그러니까 개수만 늘리는 비대면 수업이 되면 안 되는데 현재 강좌를 가지고 </a:t>
            </a:r>
            <a:r>
              <a:rPr lang="ko-KR" altLang="en-US" sz="1400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비대면으로</a:t>
            </a:r>
            <a:r>
              <a:rPr lang="ko-KR" altLang="en-US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400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끌어낼수</a:t>
            </a:r>
            <a:r>
              <a:rPr lang="ko-KR" altLang="en-US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있는 데는 좀 한계가 있어서</a:t>
            </a:r>
            <a:r>
              <a:rPr lang="en-US" altLang="ko-KR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400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615884" y="1986958"/>
            <a:ext cx="10875390" cy="1789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 fontAlgn="base">
              <a:lnSpc>
                <a:spcPct val="180000"/>
              </a:lnSpc>
              <a:buFont typeface="Wingdings" panose="05000000000000000000" pitchFamily="2" charset="2"/>
              <a:buChar char=""/>
            </a:pPr>
            <a:r>
              <a:rPr lang="ko-KR" altLang="en-US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셋째</a:t>
            </a:r>
            <a:r>
              <a:rPr lang="en-US" altLang="ko-KR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디지털역량은 활용의 능력뿐만 가치와 인식의 전환이 필요함</a:t>
            </a:r>
            <a:r>
              <a:rPr lang="en-US" altLang="ko-KR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. </a:t>
            </a:r>
            <a:r>
              <a:rPr lang="ko-KR" altLang="en-US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즉</a:t>
            </a:r>
            <a:r>
              <a:rPr lang="en-US" altLang="ko-KR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비대면 교육방식은 지금까지는 대면 교육의 보완적 체제로만 이해됨</a:t>
            </a:r>
            <a:r>
              <a:rPr lang="en-US" altLang="ko-KR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. </a:t>
            </a:r>
            <a:r>
              <a:rPr lang="ko-KR" altLang="en-US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통상 비대면 교육을 인터넷 강의와 동일시하여 평생교육에서는 적절치 못한 학습방식으로 이해되거나 반복</a:t>
            </a:r>
            <a:r>
              <a:rPr lang="en-US" altLang="ko-KR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․</a:t>
            </a:r>
            <a:r>
              <a:rPr lang="ko-KR" altLang="en-US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재생이라는 기능적 편의만을 중심으로 이해하는 경향이 있음</a:t>
            </a:r>
            <a:r>
              <a:rPr lang="en-US" altLang="ko-KR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. </a:t>
            </a:r>
            <a:r>
              <a:rPr lang="ko-KR" altLang="en-US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평생학습 추진 행정조직의 디지털 기술에 대한 선도적인 이해와 인식의 전환은 지역주민 평생교육 정책수립에 긍정적 영향을 미침</a:t>
            </a:r>
            <a:r>
              <a:rPr lang="en-US" altLang="ko-KR" sz="16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.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29006" y="4053153"/>
            <a:ext cx="10762268" cy="19735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 fontAlgn="base">
              <a:lnSpc>
                <a:spcPct val="180000"/>
              </a:lnSpc>
            </a:pPr>
            <a:r>
              <a:rPr lang="en-US" altLang="ko-KR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 FGI </a:t>
            </a:r>
            <a:r>
              <a:rPr lang="ko-KR" altLang="en-US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참석자 발언 예</a:t>
            </a:r>
            <a:r>
              <a:rPr lang="en-US" altLang="ko-KR" sz="14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대면 상황에서의 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시간과 온라인 상황에서의 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시간은 좀 차이가 있잖아요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밀도 차이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준비도 차이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그러다 보니 지침 중 하나가 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40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분이면 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시간으로 인정한다고 이렇게 나왔듯이 확실히 </a:t>
            </a:r>
            <a:r>
              <a:rPr lang="ko-KR" altLang="en-US" sz="14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강사분들이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준비하는 그런 것들이 좀 더 많이 필요한 것 같다는 그런 의견들도 자연스럽게 나왔습니다 학습자 상담 중 왜 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20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분밖에 수업 안 했는데 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시간 강의를 </a:t>
            </a:r>
            <a:r>
              <a:rPr lang="ko-KR" altLang="en-US" sz="14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줬느냐는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불평도 나옴 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45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분 수업을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시간을 정확하게 측정하는 게 중요한 게 아니라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그 시간 내에 담으려고 하는 </a:t>
            </a:r>
            <a:r>
              <a:rPr lang="ko-KR" altLang="en-US" sz="14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콘텐츠라든지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이런 것들을 보고 평가해야 하지 않을까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44DABECC-096E-AE8E-7F58-BC6E668295CD}"/>
              </a:ext>
            </a:extLst>
          </p:cNvPr>
          <p:cNvCxnSpPr/>
          <p:nvPr/>
        </p:nvCxnSpPr>
        <p:spPr>
          <a:xfrm>
            <a:off x="0" y="619392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직사각형 17">
            <a:extLst>
              <a:ext uri="{FF2B5EF4-FFF2-40B4-BE49-F238E27FC236}">
                <a16:creationId xmlns:a16="http://schemas.microsoft.com/office/drawing/2014/main" id="{E838B69F-0D74-1537-5EF3-2C30CD0CC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>
              <a:defRPr/>
            </a:pPr>
            <a:r>
              <a:rPr lang="ko-KR" altLang="en-US" b="1" dirty="0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DEF0BC72-940B-B40D-3645-C1CD1BA57D18}"/>
              </a:ext>
            </a:extLst>
          </p:cNvPr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B583DE41-6394-A622-20D6-7D5B839907B6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5.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집단심층면접 조사결과 요약 및 분석 </a:t>
            </a:r>
          </a:p>
        </p:txBody>
      </p:sp>
    </p:spTree>
    <p:extLst>
      <p:ext uri="{BB962C8B-B14F-4D97-AF65-F5344CB8AC3E}">
        <p14:creationId xmlns:p14="http://schemas.microsoft.com/office/powerpoint/2010/main" val="235516096"/>
      </p:ext>
    </p:extLst>
  </p:cSld>
  <p:clrMapOvr>
    <a:masterClrMapping/>
  </p:clrMapOvr>
  <p:transition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ko-KR" altLang="en-US" smtClean="0"/>
              <a:pPr lvl="0">
                <a:defRPr/>
              </a:pPr>
              <a:t>64</a:t>
            </a:fld>
            <a:endParaRPr lang="ko-KR" altLang="en-US"/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823BCAE4-8D58-692B-8E2C-93BDAF79A147}"/>
              </a:ext>
            </a:extLst>
          </p:cNvPr>
          <p:cNvCxnSpPr/>
          <p:nvPr/>
        </p:nvCxnSpPr>
        <p:spPr>
          <a:xfrm>
            <a:off x="0" y="619392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직사각형 17">
            <a:extLst>
              <a:ext uri="{FF2B5EF4-FFF2-40B4-BE49-F238E27FC236}">
                <a16:creationId xmlns:a16="http://schemas.microsoft.com/office/drawing/2014/main" id="{E69A6949-82D0-EA89-D66B-E96888D0C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>
              <a:defRPr/>
            </a:pPr>
            <a:r>
              <a:rPr lang="ko-KR" altLang="en-US" b="1" dirty="0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50F6C741-953D-105F-8CAB-00A882AD9236}"/>
              </a:ext>
            </a:extLst>
          </p:cNvPr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3707F701-35EF-D95D-7E5F-B98CBC13914E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5.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집단심층면접 조사결과 요약 및 분석 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9E533549-4B8E-51AE-B98E-67C8C12881AE}"/>
              </a:ext>
            </a:extLst>
          </p:cNvPr>
          <p:cNvSpPr/>
          <p:nvPr/>
        </p:nvSpPr>
        <p:spPr>
          <a:xfrm>
            <a:off x="451856" y="950554"/>
            <a:ext cx="11071450" cy="6502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정책방안</a:t>
            </a:r>
            <a:endParaRPr lang="en-US" altLang="ko-KR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3F0FD753-057A-00F3-90E8-52E5A69AD7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511" y="1763212"/>
            <a:ext cx="10720290" cy="420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589251"/>
      </p:ext>
    </p:extLst>
  </p:cSld>
  <p:clrMapOvr>
    <a:masterClrMapping/>
  </p:clrMapOvr>
  <p:transition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6.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 목포시 평생학습관 후보지 평가  </a:t>
            </a:r>
          </a:p>
        </p:txBody>
      </p: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65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25" name="가로 글상자 24"/>
          <p:cNvSpPr txBox="1"/>
          <p:nvPr/>
        </p:nvSpPr>
        <p:spPr>
          <a:xfrm>
            <a:off x="329919" y="1194460"/>
            <a:ext cx="11201632" cy="2127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480" lvl="0" indent="-228480"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기 간 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: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23.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6.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23-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28</a:t>
            </a:r>
          </a:p>
          <a:p>
            <a:pPr marL="277426" lvl="0" indent="-277426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대상지 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: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목포시내 교육복합 가능시설 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16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개소</a:t>
            </a:r>
            <a:endParaRPr lang="en-US" altLang="ko-KR"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277426" lvl="0" indent="-277426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목포시 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: 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해관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1987,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오거리문화센터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,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트윈타워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,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lang="ko-KR" altLang="en-US"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목포어울림도서관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,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lang="ko-KR" altLang="en-US"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목포벤처문화산업지원센터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,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목포문학관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,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lang="ko-KR" altLang="en-US"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유달산목재체험관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,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lang="ko-KR" altLang="en-US"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만인게터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,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lang="ko-KR" altLang="en-US"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김대중노벨평화기념관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,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문화예술회관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,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목포자연사박물관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,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어린이바다과학관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,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목포시립도서관 등</a:t>
            </a:r>
            <a:endParaRPr lang="en-US" altLang="ko-KR"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함초롬돋움"/>
            </a:endParaRPr>
          </a:p>
          <a:p>
            <a:pPr marL="277426" lvl="0" indent="-277426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ko-KR" altLang="en-US" sz="16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전남도교육청 </a:t>
            </a:r>
            <a:r>
              <a:rPr lang="en-US" altLang="ko-KR" sz="16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:</a:t>
            </a:r>
            <a:r>
              <a:rPr lang="ko-KR" altLang="en-US" sz="16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구 청호중학교</a:t>
            </a:r>
          </a:p>
          <a:p>
            <a:pPr marL="277426" lvl="0" indent="-277426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선정기준 </a:t>
            </a:r>
          </a:p>
        </p:txBody>
      </p:sp>
      <p:graphicFrame>
        <p:nvGraphicFramePr>
          <p:cNvPr id="29" name="표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7453205"/>
              </p:ext>
            </p:extLst>
          </p:nvPr>
        </p:nvGraphicFramePr>
        <p:xfrm>
          <a:off x="2198513" y="3382022"/>
          <a:ext cx="8869861" cy="2565400"/>
        </p:xfrm>
        <a:graphic>
          <a:graphicData uri="http://schemas.openxmlformats.org/drawingml/2006/table">
            <a:tbl>
              <a:tblPr firstRow="1" bandRow="1">
                <a:tableStyleId>{01A66EDD-3DAB-4C5B-A090-DC80EC1FD486}</a:tableStyleId>
              </a:tblPr>
              <a:tblGrid>
                <a:gridCol w="28127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22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49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평가지표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세부지표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비고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9615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ko-KR" altLang="en-US" sz="1400"/>
                        <a:t>교통접근성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57040" lvl="0" indent="-257040">
                        <a:buFont typeface="Arial"/>
                        <a:buChar char="•"/>
                        <a:defRPr/>
                      </a:pPr>
                      <a:r>
                        <a:rPr lang="ko-KR" altLang="en-US" sz="1400"/>
                        <a:t>대중교통접근성</a:t>
                      </a:r>
                    </a:p>
                    <a:p>
                      <a:pPr marL="257040" lvl="0" indent="-257040">
                        <a:buFont typeface="Arial"/>
                        <a:buChar char="•"/>
                        <a:defRPr/>
                      </a:pPr>
                      <a:r>
                        <a:rPr lang="ko-KR" altLang="en-US" sz="1400"/>
                        <a:t>승용차 주차공간</a:t>
                      </a:r>
                    </a:p>
                    <a:p>
                      <a:pPr marL="257040" lvl="0" indent="-257040">
                        <a:buFont typeface="Arial"/>
                        <a:buChar char="•"/>
                        <a:defRPr/>
                      </a:pPr>
                      <a:r>
                        <a:rPr lang="ko-KR" altLang="en-US" sz="1400"/>
                        <a:t>주변 주거지역 유무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57040" lvl="0" indent="-257040">
                        <a:buFont typeface="Arial"/>
                        <a:buChar char="•"/>
                        <a:defRPr/>
                      </a:pPr>
                      <a:endParaRPr lang="ko-KR" altLang="en-US" sz="140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9615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ko-KR" altLang="en-US" sz="1400"/>
                        <a:t>시설물적정성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57040" lvl="0" indent="-257040">
                        <a:buFont typeface="Arial"/>
                        <a:buChar char="•"/>
                        <a:defRPr/>
                      </a:pPr>
                      <a:r>
                        <a:rPr lang="ko-KR" altLang="en-US" sz="1400"/>
                        <a:t>공간규모의 적절성</a:t>
                      </a:r>
                    </a:p>
                    <a:p>
                      <a:pPr marL="257040" lvl="0" indent="-257040">
                        <a:buFont typeface="Arial"/>
                        <a:buChar char="•"/>
                        <a:defRPr/>
                      </a:pPr>
                      <a:r>
                        <a:rPr lang="ko-KR" altLang="en-US" sz="1400"/>
                        <a:t>정보통신 등 지원시설 </a:t>
                      </a:r>
                    </a:p>
                    <a:p>
                      <a:pPr marL="257040" lvl="0" indent="-257040">
                        <a:buFont typeface="Arial"/>
                        <a:buChar char="•"/>
                        <a:defRPr/>
                      </a:pPr>
                      <a:r>
                        <a:rPr lang="ko-KR" altLang="en-US" sz="1400"/>
                        <a:t>휴게 및 교육지원시설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57040" lvl="0" indent="-257040">
                        <a:buFont typeface="Arial"/>
                        <a:buChar char="•"/>
                        <a:defRPr/>
                      </a:pPr>
                      <a:endParaRPr lang="ko-KR" altLang="en-US" sz="140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9615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ko-KR" altLang="en-US" sz="1400"/>
                        <a:t>주변공간적정성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99920" lvl="0" indent="-199920">
                        <a:buFont typeface="Arial"/>
                        <a:buChar char="•"/>
                        <a:defRPr/>
                      </a:pPr>
                      <a:r>
                        <a:rPr lang="ko-KR" altLang="en-US" sz="1400"/>
                        <a:t>주변지역 상권 활용성</a:t>
                      </a:r>
                    </a:p>
                    <a:p>
                      <a:pPr marL="199920" lvl="0" indent="-199920">
                        <a:buFont typeface="Arial"/>
                        <a:buChar char="•"/>
                        <a:defRPr/>
                      </a:pPr>
                      <a:r>
                        <a:rPr lang="ko-KR" altLang="en-US" sz="1400"/>
                        <a:t>교육시설의 도시발전 기여성</a:t>
                      </a:r>
                    </a:p>
                    <a:p>
                      <a:pPr marL="199920" lvl="0" indent="-199920">
                        <a:buFont typeface="Arial"/>
                        <a:buChar char="•"/>
                        <a:defRPr/>
                      </a:pPr>
                      <a:r>
                        <a:rPr lang="ko-KR" altLang="en-US" sz="1400"/>
                        <a:t>기타 지역 학습시설과 연계성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99920" lvl="0" indent="-199920">
                        <a:buFont typeface="Arial"/>
                        <a:buChar char="•"/>
                        <a:defRPr/>
                      </a:pPr>
                      <a:endParaRPr lang="ko-KR" altLang="en-US" sz="14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42C2B5D2-EE8A-BB87-A156-BEB53599A5B6}"/>
              </a:ext>
            </a:extLst>
          </p:cNvPr>
          <p:cNvSpPr txBox="1"/>
          <p:nvPr/>
        </p:nvSpPr>
        <p:spPr>
          <a:xfrm>
            <a:off x="487275" y="714724"/>
            <a:ext cx="53630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가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. 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 평생학습관 예상 후보지 현지 실사 </a:t>
            </a:r>
          </a:p>
        </p:txBody>
      </p:sp>
    </p:spTree>
    <p:extLst>
      <p:ext uri="{BB962C8B-B14F-4D97-AF65-F5344CB8AC3E}">
        <p14:creationId xmlns:p14="http://schemas.microsoft.com/office/powerpoint/2010/main" val="2876577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66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graphicFrame>
        <p:nvGraphicFramePr>
          <p:cNvPr id="29" name="표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0760981"/>
              </p:ext>
            </p:extLst>
          </p:nvPr>
        </p:nvGraphicFramePr>
        <p:xfrm>
          <a:off x="573497" y="1354668"/>
          <a:ext cx="7169542" cy="4863453"/>
        </p:xfrm>
        <a:graphic>
          <a:graphicData uri="http://schemas.openxmlformats.org/drawingml/2006/table">
            <a:tbl>
              <a:tblPr firstRow="1" bandRow="1">
                <a:tableStyleId>{01A66EDD-3DAB-4C5B-A090-DC80EC1FD486}</a:tableStyleId>
              </a:tblPr>
              <a:tblGrid>
                <a:gridCol w="12388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665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722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918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5230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추천후보지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  <a:defRPr/>
                      </a:pPr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장점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현안문제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ko-KR" altLang="en-US" sz="1400" dirty="0">
                          <a:solidFill>
                            <a:schemeClr val="tx1"/>
                          </a:solidFill>
                        </a:rPr>
                        <a:t>비고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64675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ko-KR" altLang="en-US" sz="1400" dirty="0"/>
                        <a:t>트윈스타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199920" lvl="0" indent="-199920">
                        <a:lnSpc>
                          <a:spcPct val="150000"/>
                        </a:lnSpc>
                        <a:buFont typeface="Arial"/>
                        <a:buChar char="•"/>
                        <a:defRPr/>
                      </a:pPr>
                      <a:r>
                        <a:rPr lang="ko-KR" altLang="en-US" sz="1400" dirty="0"/>
                        <a:t>주민 접근성 양호</a:t>
                      </a:r>
                    </a:p>
                    <a:p>
                      <a:pPr marL="199920" lvl="0" indent="-199920">
                        <a:lnSpc>
                          <a:spcPct val="150000"/>
                        </a:lnSpc>
                        <a:buFont typeface="Arial"/>
                        <a:buChar char="•"/>
                        <a:defRPr/>
                      </a:pPr>
                      <a:r>
                        <a:rPr lang="ko-KR" altLang="en-US" sz="1400" dirty="0"/>
                        <a:t>시설물 적정성 </a:t>
                      </a:r>
                    </a:p>
                    <a:p>
                      <a:pPr marL="199920" lvl="0" indent="-199920">
                        <a:lnSpc>
                          <a:spcPct val="150000"/>
                        </a:lnSpc>
                        <a:buFont typeface="Arial"/>
                        <a:buChar char="•"/>
                        <a:defRPr/>
                      </a:pPr>
                      <a:r>
                        <a:rPr lang="ko-KR" altLang="en-US" sz="1400" dirty="0"/>
                        <a:t>주변 공간 적정성</a:t>
                      </a:r>
                    </a:p>
                    <a:p>
                      <a:pPr marL="199920" lvl="0" indent="-199920">
                        <a:lnSpc>
                          <a:spcPct val="150000"/>
                        </a:lnSpc>
                        <a:buFont typeface="Arial"/>
                        <a:buChar char="•"/>
                        <a:defRPr/>
                      </a:pPr>
                      <a:r>
                        <a:rPr lang="ko-KR" altLang="en-US" sz="1400" dirty="0"/>
                        <a:t>원도심 활성화 기여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57040" lvl="0" indent="-257040">
                        <a:lnSpc>
                          <a:spcPct val="150000"/>
                        </a:lnSpc>
                        <a:buFont typeface="Arial"/>
                        <a:buChar char="•"/>
                        <a:defRPr/>
                      </a:pPr>
                      <a:r>
                        <a:rPr lang="ko-KR" altLang="en-US" sz="1400" dirty="0"/>
                        <a:t>트윈스타 </a:t>
                      </a:r>
                      <a:r>
                        <a:rPr lang="en-US" altLang="ko-KR" sz="1400" dirty="0"/>
                        <a:t>2</a:t>
                      </a:r>
                      <a:r>
                        <a:rPr lang="ko-KR" altLang="en-US" sz="1400" dirty="0"/>
                        <a:t>층 입주기관 정리</a:t>
                      </a:r>
                    </a:p>
                    <a:p>
                      <a:pPr marL="257040" lvl="0" indent="-257040">
                        <a:lnSpc>
                          <a:spcPct val="150000"/>
                        </a:lnSpc>
                        <a:buFont typeface="Arial"/>
                        <a:buChar char="•"/>
                        <a:defRPr/>
                      </a:pPr>
                      <a:r>
                        <a:rPr lang="ko-KR" altLang="en-US" sz="1400" dirty="0"/>
                        <a:t>주차장 문제</a:t>
                      </a:r>
                    </a:p>
                    <a:p>
                      <a:pPr marL="257040" lvl="0" indent="-257040">
                        <a:lnSpc>
                          <a:spcPct val="150000"/>
                        </a:lnSpc>
                        <a:buFont typeface="Arial"/>
                        <a:buChar char="•"/>
                        <a:defRPr/>
                      </a:pPr>
                      <a:r>
                        <a:rPr lang="ko-KR" altLang="en-US" sz="1400" dirty="0"/>
                        <a:t>강의실 등 학습관 리모델링</a:t>
                      </a:r>
                    </a:p>
                    <a:p>
                      <a:pPr marL="257040" lvl="0" indent="-257040">
                        <a:lnSpc>
                          <a:spcPct val="150000"/>
                        </a:lnSpc>
                        <a:buFont typeface="Arial"/>
                        <a:buChar char="•"/>
                        <a:defRPr/>
                      </a:pPr>
                      <a:endParaRPr lang="ko-KR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57040" lvl="0" indent="-257040">
                        <a:buFont typeface="Arial"/>
                        <a:buChar char="•"/>
                        <a:defRPr/>
                      </a:pPr>
                      <a:endParaRPr lang="ko-KR" altLang="en-US" sz="140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83548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ko-KR" altLang="en-US" sz="1400"/>
                        <a:t>구</a:t>
                      </a:r>
                      <a:r>
                        <a:rPr lang="en-US" altLang="ko-KR" sz="1400"/>
                        <a:t>,</a:t>
                      </a:r>
                      <a:r>
                        <a:rPr lang="ko-KR" altLang="en-US" sz="1400"/>
                        <a:t>청호중학교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9920" lvl="0" indent="-199920">
                        <a:lnSpc>
                          <a:spcPct val="150000"/>
                        </a:lnSpc>
                        <a:buFont typeface="Arial"/>
                        <a:buChar char="•"/>
                        <a:defRPr/>
                      </a:pPr>
                      <a:r>
                        <a:rPr lang="ko-KR" altLang="en-US" sz="1400" dirty="0"/>
                        <a:t>주민 접근성 양호</a:t>
                      </a:r>
                    </a:p>
                    <a:p>
                      <a:pPr marL="199920" lvl="0" indent="-199920">
                        <a:lnSpc>
                          <a:spcPct val="150000"/>
                        </a:lnSpc>
                        <a:buFont typeface="Arial"/>
                        <a:buChar char="•"/>
                        <a:defRPr/>
                      </a:pPr>
                      <a:r>
                        <a:rPr lang="ko-KR" altLang="en-US" sz="1400" dirty="0"/>
                        <a:t>시설물 적정성 </a:t>
                      </a:r>
                    </a:p>
                    <a:p>
                      <a:pPr marL="199920" lvl="0" indent="-199920">
                        <a:lnSpc>
                          <a:spcPct val="150000"/>
                        </a:lnSpc>
                        <a:buFont typeface="Arial"/>
                        <a:buChar char="•"/>
                        <a:defRPr/>
                      </a:pPr>
                      <a:r>
                        <a:rPr lang="ko-KR" altLang="en-US" sz="1400" dirty="0"/>
                        <a:t>주변 공간 적정성</a:t>
                      </a:r>
                    </a:p>
                    <a:p>
                      <a:pPr marL="199920" lvl="0" indent="-199920">
                        <a:lnSpc>
                          <a:spcPct val="150000"/>
                        </a:lnSpc>
                        <a:buFont typeface="Arial"/>
                        <a:buChar char="•"/>
                        <a:defRPr/>
                      </a:pPr>
                      <a:r>
                        <a:rPr lang="ko-KR" altLang="en-US" sz="1400" dirty="0"/>
                        <a:t>휴게 및 교육지원시설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7040" lvl="0" indent="-257040">
                        <a:lnSpc>
                          <a:spcPct val="150000"/>
                        </a:lnSpc>
                        <a:buFont typeface="Arial"/>
                        <a:buChar char="•"/>
                        <a:defRPr/>
                      </a:pPr>
                      <a:r>
                        <a:rPr lang="ko-KR" altLang="en-US" sz="1400" dirty="0"/>
                        <a:t>건물 안전진단 필요</a:t>
                      </a:r>
                    </a:p>
                    <a:p>
                      <a:pPr marL="257040" lvl="0" indent="-257040">
                        <a:lnSpc>
                          <a:spcPct val="150000"/>
                        </a:lnSpc>
                        <a:buFont typeface="Arial"/>
                        <a:buChar char="•"/>
                        <a:defRPr/>
                      </a:pPr>
                      <a:r>
                        <a:rPr lang="ko-KR" altLang="en-US" sz="1400" dirty="0"/>
                        <a:t>전남교육청과 협의 사항</a:t>
                      </a:r>
                    </a:p>
                    <a:p>
                      <a:pPr marL="257040" lvl="0" indent="-257040">
                        <a:lnSpc>
                          <a:spcPct val="150000"/>
                        </a:lnSpc>
                        <a:buFont typeface="Arial"/>
                        <a:buChar char="•"/>
                        <a:defRPr/>
                      </a:pPr>
                      <a:r>
                        <a:rPr lang="ko-KR" altLang="en-US" sz="1400" dirty="0"/>
                        <a:t>강의실 등 학습관 리모델링</a:t>
                      </a:r>
                    </a:p>
                    <a:p>
                      <a:pPr marL="257040" lvl="0" indent="-257040">
                        <a:lnSpc>
                          <a:spcPct val="150000"/>
                        </a:lnSpc>
                        <a:buFont typeface="Arial"/>
                        <a:buChar char="•"/>
                        <a:defRPr/>
                      </a:pPr>
                      <a:endParaRPr lang="ko-KR" altLang="en-US" sz="14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7040" lvl="0" indent="-257040">
                        <a:buFont typeface="Arial"/>
                        <a:buChar char="•"/>
                        <a:defRPr/>
                      </a:pPr>
                      <a:r>
                        <a:rPr lang="ko-KR" altLang="en-US" sz="1400" dirty="0"/>
                        <a:t>목포교육지원청과 긍정적 협의 </a:t>
                      </a:r>
                    </a:p>
                    <a:p>
                      <a:pPr marL="257040" lvl="0" indent="-257040">
                        <a:buFont typeface="Arial"/>
                        <a:buChar char="•"/>
                        <a:defRPr/>
                      </a:pPr>
                      <a:endParaRPr lang="ko-KR" altLang="en-US" sz="1400" dirty="0"/>
                    </a:p>
                    <a:p>
                      <a:pPr marL="257040" lvl="0" indent="-257040">
                        <a:buFont typeface="Arial"/>
                        <a:buChar char="•"/>
                        <a:defRPr/>
                      </a:pPr>
                      <a:endParaRPr lang="ko-KR" altLang="en-US" sz="1400" dirty="0"/>
                    </a:p>
                    <a:p>
                      <a:pPr marL="257040" lvl="0" indent="-257040">
                        <a:buFont typeface="Arial"/>
                        <a:buChar char="•"/>
                        <a:defRPr/>
                      </a:pPr>
                      <a:endParaRPr lang="ko-KR" altLang="en-US" sz="1400" dirty="0"/>
                    </a:p>
                    <a:p>
                      <a:pPr marL="257040" lvl="0" indent="-257040">
                        <a:buFont typeface="Arial"/>
                        <a:buChar char="•"/>
                        <a:defRPr/>
                      </a:pPr>
                      <a:endParaRPr lang="ko-KR" altLang="en-US" sz="14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5" name="그림 4">
            <a:extLst>
              <a:ext uri="{FF2B5EF4-FFF2-40B4-BE49-F238E27FC236}">
                <a16:creationId xmlns:a16="http://schemas.microsoft.com/office/drawing/2014/main" id="{D2538D97-D421-4076-83F9-7908E0C117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4374" y="4077050"/>
            <a:ext cx="3976382" cy="2141071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5F336300-3139-497F-8564-E275C9155E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4374" y="1291906"/>
            <a:ext cx="3976381" cy="264972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8EA716B-2110-0291-9DFE-968447745750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6.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 목포시 평생학습관 후보지 평가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AF7372-9B70-5134-BE26-7744BA9137C4}"/>
              </a:ext>
            </a:extLst>
          </p:cNvPr>
          <p:cNvSpPr txBox="1"/>
          <p:nvPr/>
        </p:nvSpPr>
        <p:spPr>
          <a:xfrm>
            <a:off x="487275" y="714724"/>
            <a:ext cx="53630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나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. 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 평생학습관 예상 후보지  추천 </a:t>
            </a:r>
          </a:p>
        </p:txBody>
      </p:sp>
    </p:spTree>
    <p:extLst>
      <p:ext uri="{BB962C8B-B14F-4D97-AF65-F5344CB8AC3E}">
        <p14:creationId xmlns:p14="http://schemas.microsoft.com/office/powerpoint/2010/main" val="521084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67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EA716B-2110-0291-9DFE-968447745750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6.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 목포시 평생학습관 후보지 평가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AF7372-9B70-5134-BE26-7744BA9137C4}"/>
              </a:ext>
            </a:extLst>
          </p:cNvPr>
          <p:cNvSpPr txBox="1"/>
          <p:nvPr/>
        </p:nvSpPr>
        <p:spPr>
          <a:xfrm>
            <a:off x="487275" y="714724"/>
            <a:ext cx="53630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다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. 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 평생학습관 사무실 구성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(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안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)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 </a:t>
            </a:r>
          </a:p>
        </p:txBody>
      </p:sp>
      <p:sp>
        <p:nvSpPr>
          <p:cNvPr id="6" name="가로 글상자 26">
            <a:extLst>
              <a:ext uri="{FF2B5EF4-FFF2-40B4-BE49-F238E27FC236}">
                <a16:creationId xmlns:a16="http://schemas.microsoft.com/office/drawing/2014/main" id="{B92E6466-1568-A404-3540-E70ACE3B0ED3}"/>
              </a:ext>
            </a:extLst>
          </p:cNvPr>
          <p:cNvSpPr txBox="1"/>
          <p:nvPr/>
        </p:nvSpPr>
        <p:spPr>
          <a:xfrm>
            <a:off x="842453" y="1177659"/>
            <a:ext cx="10507093" cy="5015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0" lvl="0" indent="-3810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b="0" i="0" u="none" strike="noStrike" dirty="0">
                <a:solidFill>
                  <a:srgbClr val="000000"/>
                </a:solidFill>
                <a:latin typeface="HY그래픽M"/>
                <a:ea typeface="HY그래픽M"/>
                <a:cs typeface="HY헤드라인M"/>
              </a:rPr>
              <a:t>□ </a:t>
            </a:r>
            <a:r>
              <a:rPr b="1" i="0" u="none" strike="noStrike" dirty="0" err="1">
                <a:solidFill>
                  <a:srgbClr val="000000"/>
                </a:solidFill>
                <a:latin typeface="HY그래픽M"/>
                <a:ea typeface="HY그래픽M"/>
                <a:cs typeface="HY헤드라인M"/>
              </a:rPr>
              <a:t>평생학</a:t>
            </a:r>
            <a:r>
              <a:rPr lang="ko-KR" altLang="en-US" b="1" i="0" u="none" strike="noStrike" dirty="0">
                <a:solidFill>
                  <a:srgbClr val="000000"/>
                </a:solidFill>
                <a:latin typeface="HY그래픽M"/>
                <a:ea typeface="HY그래픽M"/>
                <a:cs typeface="HY헤드라인M"/>
              </a:rPr>
              <a:t>습관 사무실 위치 </a:t>
            </a:r>
          </a:p>
          <a:p>
            <a:pPr marL="323664" lvl="0" indent="-323664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ko-KR" altLang="en-US" sz="1600" b="0" i="0" u="none" strike="noStrike" dirty="0">
                <a:solidFill>
                  <a:srgbClr val="000000"/>
                </a:solidFill>
                <a:latin typeface="HY그래픽M"/>
                <a:ea typeface="HY그래픽M"/>
                <a:cs typeface="휴먼명조"/>
              </a:rPr>
              <a:t>위치 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HY그래픽M"/>
                <a:ea typeface="HY그래픽M"/>
                <a:cs typeface="휴먼명조"/>
              </a:rPr>
              <a:t>: 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HY그래픽M"/>
                <a:ea typeface="HY그래픽M"/>
                <a:cs typeface="휴먼명조"/>
              </a:rPr>
              <a:t>전남 목포시 </a:t>
            </a:r>
            <a:r>
              <a:rPr lang="ko-KR" altLang="en-US" sz="1600" b="0" i="0" u="none" strike="noStrike" dirty="0" err="1">
                <a:solidFill>
                  <a:srgbClr val="000000"/>
                </a:solidFill>
                <a:latin typeface="HY그래픽M"/>
                <a:ea typeface="HY그래픽M"/>
                <a:cs typeface="휴먼명조"/>
              </a:rPr>
              <a:t>수문로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HY그래픽M"/>
                <a:ea typeface="HY그래픽M"/>
                <a:cs typeface="휴먼명조"/>
              </a:rPr>
              <a:t> 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HY그래픽M"/>
                <a:ea typeface="HY그래픽M"/>
                <a:cs typeface="휴먼명조"/>
              </a:rPr>
              <a:t>32,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HY그래픽M"/>
                <a:ea typeface="HY그래픽M"/>
                <a:cs typeface="휴먼명조"/>
              </a:rPr>
              <a:t> 트윈스타빌딩 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HY그래픽M"/>
                <a:ea typeface="HY그래픽M"/>
                <a:cs typeface="휴먼명조"/>
              </a:rPr>
              <a:t>4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HY그래픽M"/>
                <a:ea typeface="HY그래픽M"/>
                <a:cs typeface="휴먼명조"/>
              </a:rPr>
              <a:t>층</a:t>
            </a:r>
          </a:p>
          <a:p>
            <a:pPr marL="323664" lvl="0" indent="-323664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ko-KR" altLang="en-US" sz="1600" b="0" i="0" u="none" strike="noStrike" dirty="0">
                <a:solidFill>
                  <a:srgbClr val="000000"/>
                </a:solidFill>
                <a:latin typeface="HY그래픽M"/>
                <a:ea typeface="HY그래픽M"/>
                <a:cs typeface="휴먼명조"/>
              </a:rPr>
              <a:t>연면적 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HY그래픽M"/>
                <a:ea typeface="HY그래픽M"/>
                <a:cs typeface="휴먼명조"/>
              </a:rPr>
              <a:t>: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HY그래픽M"/>
                <a:ea typeface="HY그래픽M"/>
                <a:cs typeface="휴먼명조"/>
              </a:rPr>
              <a:t> 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HY그래픽M"/>
                <a:ea typeface="HY그래픽M"/>
                <a:cs typeface="휴먼명조"/>
              </a:rPr>
              <a:t>52,948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HY그래픽M"/>
                <a:ea typeface="HY그래픽M"/>
                <a:cs typeface="휴먼명조"/>
              </a:rPr>
              <a:t>㎡ 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HY그래픽M"/>
                <a:ea typeface="HY그래픽M"/>
                <a:cs typeface="휴먼명조"/>
              </a:rPr>
              <a:t>(4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HY그래픽M"/>
                <a:ea typeface="HY그래픽M"/>
                <a:cs typeface="휴먼명조"/>
              </a:rPr>
              <a:t>층 약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HY그래픽M"/>
                <a:ea typeface="HY그래픽M"/>
                <a:cs typeface="휴먼명조"/>
              </a:rPr>
              <a:t>1,600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HY그래픽M"/>
                <a:ea typeface="HY그래픽M"/>
                <a:cs typeface="휴먼명조"/>
              </a:rPr>
              <a:t>㎡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HY그래픽M"/>
                <a:ea typeface="HY그래픽M"/>
                <a:cs typeface="휴먼명조"/>
              </a:rPr>
              <a:t>)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HY그래픽M"/>
                <a:ea typeface="HY그래픽M"/>
                <a:cs typeface="휴먼명조"/>
              </a:rPr>
              <a:t> </a:t>
            </a:r>
          </a:p>
          <a:p>
            <a:pPr marL="0" lv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  <a:defRPr/>
            </a:pPr>
            <a:endParaRPr lang="ko-KR" altLang="en-US" sz="1000" b="0" i="0" u="none" strike="noStrike" dirty="0">
              <a:solidFill>
                <a:srgbClr val="000000"/>
              </a:solidFill>
              <a:latin typeface="HY그래픽M"/>
              <a:ea typeface="HY그래픽M"/>
              <a:cs typeface="휴먼명조"/>
            </a:endParaRPr>
          </a:p>
          <a:p>
            <a:pPr marL="381000" lvl="0" indent="-3810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b="0" i="0" u="none" strike="noStrike" dirty="0">
                <a:solidFill>
                  <a:srgbClr val="000000"/>
                </a:solidFill>
                <a:latin typeface="HY그래픽M"/>
                <a:ea typeface="HY그래픽M"/>
                <a:cs typeface="HY헤드라인M"/>
              </a:rPr>
              <a:t>□ </a:t>
            </a:r>
            <a:r>
              <a:rPr b="1" i="0" u="none" strike="noStrike" dirty="0" err="1">
                <a:solidFill>
                  <a:srgbClr val="000000"/>
                </a:solidFill>
                <a:latin typeface="HY그래픽M"/>
                <a:ea typeface="HY그래픽M"/>
                <a:cs typeface="HY헤드라인M"/>
              </a:rPr>
              <a:t>평생학</a:t>
            </a:r>
            <a:r>
              <a:rPr lang="ko-KR" altLang="en-US" b="1" i="0" u="none" strike="noStrike" dirty="0">
                <a:solidFill>
                  <a:srgbClr val="000000"/>
                </a:solidFill>
                <a:latin typeface="HY그래픽M"/>
                <a:ea typeface="HY그래픽M"/>
                <a:cs typeface="HY헤드라인M"/>
              </a:rPr>
              <a:t>습관 사무실 구성</a:t>
            </a:r>
            <a:r>
              <a:rPr lang="en-US" altLang="ko-KR" b="1" i="0" u="none" strike="noStrike" dirty="0">
                <a:solidFill>
                  <a:srgbClr val="000000"/>
                </a:solidFill>
                <a:latin typeface="HY그래픽M"/>
                <a:ea typeface="HY그래픽M"/>
                <a:cs typeface="HY헤드라인M"/>
              </a:rPr>
              <a:t>(</a:t>
            </a:r>
            <a:r>
              <a:rPr lang="ko-KR" altLang="en-US" b="1" i="0" u="none" strike="noStrike" dirty="0">
                <a:solidFill>
                  <a:srgbClr val="000000"/>
                </a:solidFill>
                <a:latin typeface="HY그래픽M"/>
                <a:ea typeface="HY그래픽M"/>
                <a:cs typeface="HY헤드라인M"/>
              </a:rPr>
              <a:t>안</a:t>
            </a:r>
            <a:r>
              <a:rPr lang="en-US" altLang="ko-KR" b="1" i="0" u="none" strike="noStrike" dirty="0">
                <a:solidFill>
                  <a:srgbClr val="000000"/>
                </a:solidFill>
                <a:latin typeface="HY그래픽M"/>
                <a:ea typeface="HY그래픽M"/>
                <a:cs typeface="HY헤드라인M"/>
              </a:rPr>
              <a:t>)</a:t>
            </a:r>
          </a:p>
          <a:p>
            <a:pPr marL="0" lvl="0" indent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  <a:defRPr/>
            </a:pPr>
            <a:r>
              <a:rPr lang="en-US" altLang="ko-KR" sz="1200" b="1" i="0" u="none" strike="noStrike" dirty="0">
                <a:solidFill>
                  <a:srgbClr val="000000"/>
                </a:solidFill>
                <a:latin typeface="HY그래픽M"/>
                <a:ea typeface="HY그래픽M"/>
                <a:cs typeface="HY헤드라인M"/>
              </a:rPr>
              <a:t>(</a:t>
            </a:r>
            <a:r>
              <a:rPr lang="ko-KR" altLang="en-US" sz="1200" b="1" i="0" u="none" strike="noStrike" dirty="0">
                <a:solidFill>
                  <a:srgbClr val="000000"/>
                </a:solidFill>
                <a:latin typeface="HY그래픽M"/>
                <a:ea typeface="HY그래픽M"/>
                <a:cs typeface="HY헤드라인M"/>
              </a:rPr>
              <a:t>단위</a:t>
            </a:r>
            <a:r>
              <a:rPr lang="en-US" altLang="ko-KR" sz="1200" b="1" i="0" u="none" strike="noStrike" dirty="0">
                <a:solidFill>
                  <a:srgbClr val="000000"/>
                </a:solidFill>
                <a:latin typeface="HY그래픽M"/>
                <a:ea typeface="HY그래픽M"/>
                <a:cs typeface="HY헤드라인M"/>
              </a:rPr>
              <a:t>:</a:t>
            </a:r>
            <a:r>
              <a:rPr lang="ko-KR" altLang="en-US" sz="1200" b="1" i="0" u="none" strike="noStrike" dirty="0">
                <a:solidFill>
                  <a:srgbClr val="000000"/>
                </a:solidFill>
                <a:latin typeface="HY그래픽M"/>
                <a:ea typeface="HY그래픽M"/>
                <a:cs typeface="휴먼명조"/>
              </a:rPr>
              <a:t>㎡</a:t>
            </a:r>
            <a:r>
              <a:rPr lang="en-US" altLang="ko-KR" sz="1200" b="1" i="0" u="none" strike="noStrike" dirty="0">
                <a:solidFill>
                  <a:srgbClr val="000000"/>
                </a:solidFill>
                <a:latin typeface="HY그래픽M"/>
                <a:ea typeface="HY그래픽M"/>
                <a:cs typeface="휴먼명조"/>
              </a:rPr>
              <a:t>)</a:t>
            </a:r>
            <a:endParaRPr lang="en-US" altLang="ko-KR" b="0" i="0" u="none" strike="noStrike" dirty="0">
              <a:solidFill>
                <a:srgbClr val="000000"/>
              </a:solidFill>
              <a:latin typeface="HY그래픽M"/>
              <a:ea typeface="HY그래픽M"/>
              <a:cs typeface="휴먼명조"/>
            </a:endParaRPr>
          </a:p>
          <a:p>
            <a:pPr marL="381000" lvl="0" indent="-3810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b="1" i="0" u="none" strike="noStrike" dirty="0">
              <a:solidFill>
                <a:srgbClr val="000000"/>
              </a:solidFill>
              <a:latin typeface="HY그래픽M"/>
              <a:ea typeface="HY그래픽M"/>
              <a:cs typeface="HY헤드라인M"/>
            </a:endParaRPr>
          </a:p>
          <a:p>
            <a:pPr marL="381000" lvl="0" indent="-3810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b="1" i="0" u="none" strike="noStrike" dirty="0">
              <a:solidFill>
                <a:srgbClr val="000000"/>
              </a:solidFill>
              <a:latin typeface="HY그래픽M"/>
              <a:ea typeface="HY그래픽M"/>
              <a:cs typeface="HY헤드라인M"/>
            </a:endParaRPr>
          </a:p>
          <a:p>
            <a:pPr marL="381000" lvl="0" indent="-3810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b="1" i="0" u="none" strike="noStrike" dirty="0">
              <a:solidFill>
                <a:srgbClr val="000000"/>
              </a:solidFill>
              <a:latin typeface="HY그래픽M"/>
              <a:ea typeface="HY그래픽M"/>
              <a:cs typeface="HY헤드라인M"/>
            </a:endParaRPr>
          </a:p>
          <a:p>
            <a:pPr marL="381000" lvl="0" indent="-3810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b="1" i="0" u="none" strike="noStrike" dirty="0">
              <a:solidFill>
                <a:srgbClr val="000000"/>
              </a:solidFill>
              <a:latin typeface="HY그래픽M"/>
              <a:ea typeface="HY그래픽M"/>
              <a:cs typeface="HY헤드라인M"/>
            </a:endParaRPr>
          </a:p>
          <a:p>
            <a:pPr marL="381000" lvl="0" indent="-3810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b="1" i="0" u="none" strike="noStrike" dirty="0">
              <a:solidFill>
                <a:srgbClr val="000000"/>
              </a:solidFill>
              <a:latin typeface="HY그래픽M"/>
              <a:ea typeface="HY그래픽M"/>
              <a:cs typeface="HY헤드라인M"/>
            </a:endParaRPr>
          </a:p>
          <a:p>
            <a:pPr marL="381000" lvl="0" indent="-3810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b="1" i="0" u="none" strike="noStrike" dirty="0">
              <a:solidFill>
                <a:srgbClr val="000000"/>
              </a:solidFill>
              <a:latin typeface="HY그래픽M"/>
              <a:ea typeface="HY그래픽M"/>
              <a:cs typeface="HY헤드라인M"/>
            </a:endParaRPr>
          </a:p>
          <a:p>
            <a:pPr marL="381000" lvl="0" indent="-3810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b="1" i="0" u="none" strike="noStrike" dirty="0">
              <a:solidFill>
                <a:srgbClr val="000000"/>
              </a:solidFill>
              <a:latin typeface="HY그래픽M"/>
              <a:ea typeface="HY그래픽M"/>
              <a:cs typeface="HY헤드라인M"/>
            </a:endParaRPr>
          </a:p>
        </p:txBody>
      </p:sp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id="{BBB55CC1-FAE1-04C1-5549-B6B694BBDF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9469689"/>
              </p:ext>
            </p:extLst>
          </p:nvPr>
        </p:nvGraphicFramePr>
        <p:xfrm>
          <a:off x="899173" y="3254317"/>
          <a:ext cx="10393346" cy="2749682"/>
        </p:xfrm>
        <a:graphic>
          <a:graphicData uri="http://schemas.openxmlformats.org/drawingml/2006/table">
            <a:tbl>
              <a:tblPr firstRow="1" bandRow="1">
                <a:tableStyleId>{01A66EDD-3DAB-4C5B-A090-DC80EC1FD486}</a:tableStyleId>
              </a:tblPr>
              <a:tblGrid>
                <a:gridCol w="14438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45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45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68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0536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369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구분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단계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단계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합계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비고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670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ko-KR" altLang="en-US" sz="1600"/>
                        <a:t>사무실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r">
                        <a:defRPr/>
                      </a:pPr>
                      <a:r>
                        <a:rPr lang="en-US" altLang="ko-KR" sz="1600"/>
                        <a:t>231.38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r">
                        <a:defRPr/>
                      </a:pPr>
                      <a:r>
                        <a:rPr lang="en-US" altLang="ko-KR" sz="1600"/>
                        <a:t>-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r">
                        <a:defRPr/>
                      </a:pPr>
                      <a:r>
                        <a:rPr lang="en-US" altLang="ko-KR" sz="1600" dirty="0"/>
                        <a:t>66.1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defRPr/>
                      </a:pPr>
                      <a:r>
                        <a:rPr lang="en-US" altLang="ko-KR" sz="1600" dirty="0"/>
                        <a:t>.</a:t>
                      </a:r>
                      <a:r>
                        <a:rPr lang="ko-KR" altLang="en-US" sz="1600" dirty="0" err="1"/>
                        <a:t>관장실</a:t>
                      </a:r>
                      <a:r>
                        <a:rPr lang="en-US" altLang="ko-KR" sz="1600" dirty="0"/>
                        <a:t>(33.05),</a:t>
                      </a:r>
                      <a:r>
                        <a:rPr lang="ko-KR" altLang="en-US" sz="1600" dirty="0"/>
                        <a:t> 사무실</a:t>
                      </a:r>
                      <a:r>
                        <a:rPr lang="en-US" altLang="ko-KR" sz="1600" dirty="0"/>
                        <a:t>(33.05)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4820">
                <a:tc rowSpan="2"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ko-KR" altLang="en-US" sz="1600"/>
                        <a:t>강의실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r">
                        <a:defRPr/>
                      </a:pPr>
                      <a:r>
                        <a:rPr lang="en-US" altLang="ko-KR" sz="1600" dirty="0"/>
                        <a:t>297.5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r">
                        <a:defRPr/>
                      </a:pPr>
                      <a:r>
                        <a:rPr lang="en-US" altLang="ko-KR" sz="1600"/>
                        <a:t>-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r">
                        <a:defRPr/>
                      </a:pPr>
                      <a:r>
                        <a:rPr lang="en-US" altLang="ko-KR" sz="1600" dirty="0"/>
                        <a:t>297.5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defRPr/>
                      </a:pPr>
                      <a:r>
                        <a:rPr lang="en-US" altLang="ko-KR" sz="1600" dirty="0"/>
                        <a:t>.</a:t>
                      </a:r>
                      <a:r>
                        <a:rPr lang="ko-KR" altLang="en-US" sz="1600" dirty="0" err="1"/>
                        <a:t>소강의실</a:t>
                      </a:r>
                      <a:r>
                        <a:rPr lang="ko-KR" altLang="en-US" sz="1600" dirty="0"/>
                        <a:t> </a:t>
                      </a:r>
                      <a:r>
                        <a:rPr lang="en-US" altLang="ko-KR" sz="1600" dirty="0"/>
                        <a:t>3</a:t>
                      </a:r>
                      <a:r>
                        <a:rPr lang="ko-KR" altLang="en-US" sz="1600" dirty="0"/>
                        <a:t>실 </a:t>
                      </a:r>
                      <a:r>
                        <a:rPr lang="en-US" altLang="ko-KR" sz="1600" dirty="0"/>
                        <a:t>(66.11×3=198.33)</a:t>
                      </a:r>
                      <a:r>
                        <a:rPr lang="ko-KR" altLang="en-US" sz="1600" dirty="0"/>
                        <a:t> </a:t>
                      </a:r>
                      <a:r>
                        <a:rPr lang="ko-KR" altLang="en-US" sz="1600" dirty="0" err="1"/>
                        <a:t>대강의실</a:t>
                      </a:r>
                      <a:r>
                        <a:rPr lang="en-US" altLang="ko-KR" sz="1600" dirty="0"/>
                        <a:t>(165.28),</a:t>
                      </a:r>
                      <a:r>
                        <a:rPr lang="ko-KR" altLang="en-US" sz="1600" dirty="0"/>
                        <a:t> </a:t>
                      </a:r>
                      <a:endParaRPr lang="en-US" altLang="ko-KR" sz="16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4820"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r">
                        <a:defRPr/>
                      </a:pPr>
                      <a:r>
                        <a:rPr lang="en-US" altLang="ko-KR" sz="1600"/>
                        <a:t>-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r">
                        <a:defRPr/>
                      </a:pPr>
                      <a:r>
                        <a:rPr lang="en-US" altLang="ko-KR" sz="1600"/>
                        <a:t>132.22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r">
                        <a:defRPr/>
                      </a:pPr>
                      <a:r>
                        <a:rPr lang="en-US" altLang="ko-KR" sz="1600"/>
                        <a:t>132.22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defRPr/>
                      </a:pPr>
                      <a:r>
                        <a:rPr lang="en-US" altLang="ko-KR" sz="1600" dirty="0"/>
                        <a:t>.</a:t>
                      </a:r>
                      <a:r>
                        <a:rPr lang="ko-KR" altLang="en-US" sz="1600" dirty="0"/>
                        <a:t>강의실 </a:t>
                      </a:r>
                      <a:r>
                        <a:rPr lang="en-US" altLang="ko-KR" sz="1600" dirty="0"/>
                        <a:t>2</a:t>
                      </a:r>
                      <a:r>
                        <a:rPr lang="ko-KR" altLang="en-US" sz="1600" dirty="0"/>
                        <a:t>실 </a:t>
                      </a:r>
                      <a:r>
                        <a:rPr lang="en-US" altLang="ko-KR" sz="1600" dirty="0"/>
                        <a:t>(66.11×2=132.22)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4820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ko-KR" altLang="en-US" sz="1600"/>
                        <a:t>컨벤션홀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r">
                        <a:defRPr/>
                      </a:pPr>
                      <a:r>
                        <a:rPr lang="en-US" altLang="ko-KR" sz="1600"/>
                        <a:t>231.40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r">
                        <a:defRPr/>
                      </a:pPr>
                      <a:r>
                        <a:rPr lang="en-US" altLang="ko-KR" sz="1600"/>
                        <a:t>-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r">
                        <a:defRPr/>
                      </a:pPr>
                      <a:r>
                        <a:rPr lang="en-US" altLang="ko-KR" sz="1600"/>
                        <a:t>231.40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defRPr/>
                      </a:pPr>
                      <a:r>
                        <a:rPr lang="en-US" altLang="ko-KR" sz="1600"/>
                        <a:t>.</a:t>
                      </a:r>
                      <a:r>
                        <a:rPr lang="ko-KR" altLang="en-US" sz="1600"/>
                        <a:t>목원동행정복지센터와 공동 사용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4820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ko-KR" altLang="en-US" sz="1600"/>
                        <a:t>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r">
                        <a:defRPr/>
                      </a:pPr>
                      <a:r>
                        <a:rPr lang="en-US" altLang="ko-KR" sz="1600" dirty="0"/>
                        <a:t>760.28</a:t>
                      </a:r>
                      <a:endParaRPr lang="ko-KR" altLang="ko-KR" sz="16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r">
                        <a:defRPr/>
                      </a:pPr>
                      <a:fld id="{E40E002F-DEB4-41C0-91CA-CBD47C349FF3}" type="tableoperation">
                        <a:rPr lang="ko-KR" altLang="ko-KR" sz="1600"/>
                        <a:pPr lvl="0" algn="r">
                          <a:defRPr/>
                        </a:pPr>
                        <a:t>132.22</a:t>
                      </a:fld>
                      <a:endParaRPr lang="ko-KR" altLang="ko-KR" sz="16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r">
                        <a:defRPr/>
                      </a:pPr>
                      <a:r>
                        <a:rPr lang="en-US" altLang="ko-KR" sz="1600" dirty="0"/>
                        <a:t>727.22</a:t>
                      </a:r>
                      <a:endParaRPr lang="ko-KR" altLang="ko-KR" sz="16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 sz="16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0421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68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EA716B-2110-0291-9DFE-968447745750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6.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 목포시 평생학습관 후보지 평가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AF7372-9B70-5134-BE26-7744BA9137C4}"/>
              </a:ext>
            </a:extLst>
          </p:cNvPr>
          <p:cNvSpPr txBox="1"/>
          <p:nvPr/>
        </p:nvSpPr>
        <p:spPr>
          <a:xfrm>
            <a:off x="487275" y="714724"/>
            <a:ext cx="53630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다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. 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 평생학습관 사무실 구성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(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안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)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 </a:t>
            </a: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EF2C184B-C0A8-B8DB-36E0-D9598E8ACB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351" y="1218484"/>
            <a:ext cx="10095722" cy="4982688"/>
          </a:xfrm>
          <a:prstGeom prst="rect">
            <a:avLst/>
          </a:prstGeom>
        </p:spPr>
      </p:pic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426F4110-310F-371C-428F-D4BF6C39CD45}"/>
              </a:ext>
            </a:extLst>
          </p:cNvPr>
          <p:cNvSpPr/>
          <p:nvPr/>
        </p:nvSpPr>
        <p:spPr>
          <a:xfrm>
            <a:off x="9610531" y="2230016"/>
            <a:ext cx="1427583" cy="27611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 err="1">
                <a:solidFill>
                  <a:schemeClr val="tx1"/>
                </a:solidFill>
              </a:rPr>
              <a:t>대강의실</a:t>
            </a:r>
            <a:endParaRPr lang="ko-KR" altLang="en-US" sz="1200" b="1" dirty="0">
              <a:solidFill>
                <a:schemeClr val="tx1"/>
              </a:solidFill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40A3B5C5-DF78-05EC-B44B-D277DD91F078}"/>
              </a:ext>
            </a:extLst>
          </p:cNvPr>
          <p:cNvSpPr/>
          <p:nvPr/>
        </p:nvSpPr>
        <p:spPr>
          <a:xfrm>
            <a:off x="9909109" y="2743200"/>
            <a:ext cx="615821" cy="186612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>
                <a:solidFill>
                  <a:schemeClr val="tx1"/>
                </a:solidFill>
              </a:rPr>
              <a:t>강의 </a:t>
            </a:r>
            <a:r>
              <a:rPr lang="en-US" altLang="ko-KR" sz="1100" b="1" dirty="0">
                <a:solidFill>
                  <a:schemeClr val="tx1"/>
                </a:solidFill>
              </a:rPr>
              <a:t>1</a:t>
            </a:r>
            <a:endParaRPr lang="ko-KR" altLang="en-US" sz="1100" b="1" dirty="0">
              <a:solidFill>
                <a:schemeClr val="tx1"/>
              </a:solidFill>
            </a:endParaRP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F0453335-CD75-D17C-F3CF-C4FF8AF5E8F5}"/>
              </a:ext>
            </a:extLst>
          </p:cNvPr>
          <p:cNvSpPr/>
          <p:nvPr/>
        </p:nvSpPr>
        <p:spPr>
          <a:xfrm>
            <a:off x="10003970" y="3064241"/>
            <a:ext cx="615821" cy="186612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>
                <a:solidFill>
                  <a:schemeClr val="tx1"/>
                </a:solidFill>
              </a:rPr>
              <a:t>강의 </a:t>
            </a:r>
            <a:r>
              <a:rPr lang="en-US" altLang="ko-KR" sz="1100" b="1" dirty="0">
                <a:solidFill>
                  <a:schemeClr val="tx1"/>
                </a:solidFill>
              </a:rPr>
              <a:t>2</a:t>
            </a:r>
            <a:endParaRPr lang="ko-KR" altLang="en-US" sz="1100" b="1" dirty="0">
              <a:solidFill>
                <a:schemeClr val="tx1"/>
              </a:solidFill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D1B247FB-5AD5-A3A6-6249-B72C8A635DCC}"/>
              </a:ext>
            </a:extLst>
          </p:cNvPr>
          <p:cNvSpPr/>
          <p:nvPr/>
        </p:nvSpPr>
        <p:spPr>
          <a:xfrm>
            <a:off x="10016411" y="3385087"/>
            <a:ext cx="615821" cy="186612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>
                <a:solidFill>
                  <a:schemeClr val="tx1"/>
                </a:solidFill>
              </a:rPr>
              <a:t>강의 </a:t>
            </a:r>
            <a:r>
              <a:rPr lang="en-US" altLang="ko-KR" sz="1100" b="1" dirty="0">
                <a:solidFill>
                  <a:schemeClr val="tx1"/>
                </a:solidFill>
              </a:rPr>
              <a:t>3</a:t>
            </a:r>
            <a:endParaRPr lang="ko-KR" altLang="en-US" sz="1100" b="1" dirty="0">
              <a:solidFill>
                <a:schemeClr val="tx1"/>
              </a:solidFill>
            </a:endParaRP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EFCFADA7-1686-4A2F-CD88-3DDBAB89F40D}"/>
              </a:ext>
            </a:extLst>
          </p:cNvPr>
          <p:cNvSpPr/>
          <p:nvPr/>
        </p:nvSpPr>
        <p:spPr>
          <a:xfrm>
            <a:off x="9032033" y="2034076"/>
            <a:ext cx="2500604" cy="1584278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noFill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C0162944-3B8D-68CA-E5FE-054978EA4A4B}"/>
              </a:ext>
            </a:extLst>
          </p:cNvPr>
          <p:cNvSpPr/>
          <p:nvPr/>
        </p:nvSpPr>
        <p:spPr>
          <a:xfrm>
            <a:off x="11003902" y="1973426"/>
            <a:ext cx="426096" cy="17055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</a:rPr>
              <a:t>1</a:t>
            </a:r>
          </a:p>
          <a:p>
            <a:pPr algn="ctr"/>
            <a:r>
              <a:rPr lang="ko-KR" altLang="en-US" dirty="0">
                <a:solidFill>
                  <a:schemeClr val="tx1"/>
                </a:solidFill>
              </a:rPr>
              <a:t>단</a:t>
            </a:r>
            <a:endParaRPr lang="en-US" altLang="ko-KR" dirty="0">
              <a:solidFill>
                <a:schemeClr val="tx1"/>
              </a:solidFill>
            </a:endParaRPr>
          </a:p>
          <a:p>
            <a:pPr algn="ctr"/>
            <a:r>
              <a:rPr lang="ko-KR" altLang="en-US" dirty="0">
                <a:solidFill>
                  <a:schemeClr val="tx1"/>
                </a:solidFill>
              </a:rPr>
              <a:t>계</a:t>
            </a:r>
          </a:p>
        </p:txBody>
      </p:sp>
    </p:spTree>
    <p:extLst>
      <p:ext uri="{BB962C8B-B14F-4D97-AF65-F5344CB8AC3E}">
        <p14:creationId xmlns:p14="http://schemas.microsoft.com/office/powerpoint/2010/main" val="4045365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7.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 국내 외 사례분석 </a:t>
            </a:r>
          </a:p>
        </p:txBody>
      </p: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69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EBB8A2-28CF-1105-CE55-7B3B20E1D71C}"/>
              </a:ext>
            </a:extLst>
          </p:cNvPr>
          <p:cNvSpPr txBox="1"/>
          <p:nvPr/>
        </p:nvSpPr>
        <p:spPr>
          <a:xfrm>
            <a:off x="242596" y="750499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2000" dirty="0">
                <a:solidFill>
                  <a:srgbClr val="002060"/>
                </a:solidFill>
                <a:latin typeface="나눔고딕 ExtraBold"/>
                <a:ea typeface="나눔고딕 ExtraBold"/>
              </a:rPr>
              <a:t>가</a:t>
            </a:r>
            <a:r>
              <a:rPr lang="en-US" altLang="ko-KR" sz="2000" dirty="0">
                <a:solidFill>
                  <a:srgbClr val="002060"/>
                </a:solidFill>
                <a:latin typeface="나눔고딕 ExtraBold"/>
                <a:ea typeface="나눔고딕 ExtraBold"/>
              </a:rPr>
              <a:t>. </a:t>
            </a:r>
            <a:r>
              <a:rPr lang="ko-KR" altLang="en-US" sz="2000" dirty="0">
                <a:solidFill>
                  <a:srgbClr val="002060"/>
                </a:solidFill>
                <a:latin typeface="나눔고딕 ExtraBold"/>
                <a:ea typeface="나눔고딕 ExtraBold"/>
              </a:rPr>
              <a:t>해외 사례 분석</a:t>
            </a:r>
            <a:r>
              <a:rPr lang="en-US" altLang="ko-KR" sz="2000" dirty="0">
                <a:solidFill>
                  <a:srgbClr val="002060"/>
                </a:solidFill>
                <a:latin typeface="나눔고딕 ExtraBold"/>
                <a:ea typeface="나눔고딕 ExtraBold"/>
              </a:rPr>
              <a:t>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3E4EEC-228E-925D-0153-65B4D1A57765}"/>
              </a:ext>
            </a:extLst>
          </p:cNvPr>
          <p:cNvSpPr txBox="1"/>
          <p:nvPr/>
        </p:nvSpPr>
        <p:spPr>
          <a:xfrm>
            <a:off x="587828" y="1322610"/>
            <a:ext cx="11299372" cy="50644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81000" lvl="0" indent="-381000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 </a:t>
            </a:r>
            <a:r>
              <a:rPr lang="ko-KR" altLang="en-US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독일 시민대학</a:t>
            </a:r>
            <a:endParaRPr lang="en-US" altLang="ko-KR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  <a:p>
            <a:pPr marL="0" marR="0" indent="0" algn="l" fontAlgn="base" latinLnBrk="0">
              <a:lnSpc>
                <a:spcPct val="145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180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marL="0" marR="0" indent="0" algn="l" fontAlgn="base" latinLnBrk="0">
              <a:lnSpc>
                <a:spcPct val="14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+mn-ea"/>
              </a:rPr>
              <a:t>&lt;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+mn-ea"/>
              </a:rPr>
              <a:t>최초 설립과 확대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+mn-ea"/>
              </a:rPr>
              <a:t>&gt;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marL="955040" marR="0" indent="-426720" algn="just" fontAlgn="base" latinLnBrk="1">
              <a:lnSpc>
                <a:spcPct val="14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+mn-ea"/>
              </a:rPr>
              <a:t>- 19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+mn-ea"/>
              </a:rPr>
              <a:t>세기 후반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+mn-ea"/>
              </a:rPr>
              <a:t>국민교육운동과 노동자운동이 결합해 설립되기 시작</a:t>
            </a:r>
          </a:p>
          <a:p>
            <a:pPr marL="765810" marR="0" indent="-765810" algn="just" fontAlgn="base" latinLnBrk="1">
              <a:lnSpc>
                <a:spcPct val="14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+mn-ea"/>
              </a:rPr>
              <a:t>‣ 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+mn-ea"/>
              </a:rPr>
              <a:t>국민교육운동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+mn-ea"/>
              </a:rPr>
              <a:t>독일 통일 이후 민족적 </a:t>
            </a:r>
            <a:r>
              <a:rPr lang="ko-KR" altLang="en-US" sz="1800" kern="0" spc="0" dirty="0" err="1">
                <a:solidFill>
                  <a:srgbClr val="000000"/>
                </a:solidFill>
                <a:effectLst/>
                <a:latin typeface="+mn-ea"/>
              </a:rPr>
              <a:t>정체감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+mn-ea"/>
              </a:rPr>
              <a:t> 함양 및 성숙한 시민 양성 목적</a:t>
            </a:r>
          </a:p>
          <a:p>
            <a:pPr marL="765810" marR="0" indent="-765810" algn="just" fontAlgn="base" latinLnBrk="1">
              <a:lnSpc>
                <a:spcPct val="14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+mn-ea"/>
              </a:rPr>
              <a:t>‣ 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+mn-ea"/>
              </a:rPr>
              <a:t>노동자운동 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+mn-ea"/>
              </a:rPr>
              <a:t>노동자의 정치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+mn-ea"/>
              </a:rPr>
              <a:t>‧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+mn-ea"/>
              </a:rPr>
              <a:t>사회적 해방과 교육수준 향상 도모</a:t>
            </a:r>
          </a:p>
          <a:p>
            <a:pPr marL="988060" marR="0" indent="-443230" algn="just" fontAlgn="base" latinLnBrk="1">
              <a:lnSpc>
                <a:spcPct val="14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+mn-ea"/>
              </a:rPr>
              <a:t>- </a:t>
            </a:r>
            <a:r>
              <a:rPr lang="ko-KR" altLang="en-US" sz="1800" kern="0" spc="-140" dirty="0">
                <a:solidFill>
                  <a:srgbClr val="000000"/>
                </a:solidFill>
                <a:effectLst/>
                <a:latin typeface="+mn-ea"/>
              </a:rPr>
              <a:t>바이마르 헌법에 성인교육의 공적 책임이 명시되면서 본격 설립</a:t>
            </a:r>
            <a:r>
              <a:rPr lang="en-US" altLang="ko-KR" sz="1800" kern="0" spc="-140" dirty="0">
                <a:solidFill>
                  <a:srgbClr val="000000"/>
                </a:solidFill>
                <a:effectLst/>
                <a:latin typeface="+mn-ea"/>
              </a:rPr>
              <a:t>(1919</a:t>
            </a:r>
            <a:r>
              <a:rPr lang="ko-KR" altLang="en-US" sz="1800" kern="0" spc="-140" dirty="0">
                <a:solidFill>
                  <a:srgbClr val="000000"/>
                </a:solidFill>
                <a:effectLst/>
                <a:latin typeface="+mn-ea"/>
              </a:rPr>
              <a:t>년 </a:t>
            </a:r>
            <a:r>
              <a:rPr lang="en-US" altLang="ko-KR" sz="1800" kern="0" spc="-140" dirty="0">
                <a:solidFill>
                  <a:srgbClr val="000000"/>
                </a:solidFill>
                <a:effectLst/>
                <a:latin typeface="+mn-ea"/>
              </a:rPr>
              <a:t>150</a:t>
            </a:r>
            <a:r>
              <a:rPr lang="ko-KR" altLang="en-US" sz="1800" kern="0" spc="-140" dirty="0">
                <a:solidFill>
                  <a:srgbClr val="000000"/>
                </a:solidFill>
                <a:effectLst/>
                <a:latin typeface="+mn-ea"/>
              </a:rPr>
              <a:t>개 설립</a:t>
            </a:r>
            <a:r>
              <a:rPr lang="en-US" altLang="ko-KR" sz="1800" kern="0" spc="-140" dirty="0">
                <a:solidFill>
                  <a:srgbClr val="000000"/>
                </a:solidFill>
                <a:effectLst/>
                <a:latin typeface="+mn-ea"/>
              </a:rPr>
              <a:t>)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marL="0" marR="0" indent="0" algn="l" fontAlgn="base" latinLnBrk="0">
              <a:lnSpc>
                <a:spcPct val="14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+mn-ea"/>
              </a:rPr>
              <a:t>&lt;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+mn-ea"/>
              </a:rPr>
              <a:t>시민대학 재건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+mn-ea"/>
              </a:rPr>
              <a:t>&gt;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marL="955040" marR="0" indent="-426720" algn="just" fontAlgn="base" latinLnBrk="1">
              <a:lnSpc>
                <a:spcPct val="14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+mn-ea"/>
              </a:rPr>
              <a:t>- 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+mn-ea"/>
              </a:rPr>
              <a:t>나치 시대 문을 닫았다가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+mn-ea"/>
              </a:rPr>
              <a:t>종전 후 영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+mn-ea"/>
              </a:rPr>
              <a:t>‧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+mn-ea"/>
              </a:rPr>
              <a:t>미 점령군을 도움으로 재개관</a:t>
            </a:r>
          </a:p>
          <a:p>
            <a:pPr marL="765810" marR="0" indent="-765810" algn="just" fontAlgn="base" latinLnBrk="1">
              <a:lnSpc>
                <a:spcPct val="14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+mn-ea"/>
              </a:rPr>
              <a:t>‣ 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+mn-ea"/>
              </a:rPr>
              <a:t>교육내용 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+mn-ea"/>
              </a:rPr>
              <a:t>초기 영미문화 위주에서 종전 후 재건 과정에서 점차 다양화됨</a:t>
            </a:r>
          </a:p>
          <a:p>
            <a:pPr marL="958850" marR="0" indent="-427990" algn="just" fontAlgn="base" latinLnBrk="1">
              <a:lnSpc>
                <a:spcPct val="14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+mn-ea"/>
              </a:rPr>
              <a:t>- </a:t>
            </a:r>
            <a:r>
              <a:rPr lang="en-US" altLang="ko-KR" sz="1800" kern="0" spc="-70" dirty="0">
                <a:solidFill>
                  <a:srgbClr val="000000"/>
                </a:solidFill>
                <a:effectLst/>
                <a:latin typeface="+mn-ea"/>
              </a:rPr>
              <a:t>1953</a:t>
            </a:r>
            <a:r>
              <a:rPr lang="ko-KR" altLang="en-US" sz="1800" kern="0" spc="-70" dirty="0">
                <a:solidFill>
                  <a:srgbClr val="000000"/>
                </a:solidFill>
                <a:effectLst/>
                <a:latin typeface="+mn-ea"/>
              </a:rPr>
              <a:t>년 독일성인교육협회</a:t>
            </a:r>
            <a:r>
              <a:rPr lang="en-US" altLang="ko-KR" sz="1800" kern="0" spc="-70" dirty="0">
                <a:solidFill>
                  <a:srgbClr val="000000"/>
                </a:solidFill>
                <a:effectLst/>
                <a:latin typeface="+mn-ea"/>
              </a:rPr>
              <a:t>(DVV) </a:t>
            </a:r>
            <a:r>
              <a:rPr lang="ko-KR" altLang="en-US" sz="1800" kern="0" spc="-70" dirty="0">
                <a:solidFill>
                  <a:srgbClr val="000000"/>
                </a:solidFill>
                <a:effectLst/>
                <a:latin typeface="+mn-ea"/>
              </a:rPr>
              <a:t>설립 등 전국적 평생교육조직 구성에 따라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+mn-ea"/>
              </a:rPr>
              <a:t>, 1970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+mn-ea"/>
              </a:rPr>
              <a:t>년 하부 조직으로 지역별 시민대학 연합조직 구성</a:t>
            </a:r>
          </a:p>
          <a:p>
            <a:pPr marL="381000" lvl="0" indent="-381000" algn="just">
              <a:spcBef>
                <a:spcPts val="0"/>
              </a:spcBef>
              <a:spcAft>
                <a:spcPts val="0"/>
              </a:spcAft>
              <a:defRPr/>
            </a:pPr>
            <a:endParaRPr lang="ko-KR" altLang="en-US" b="1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</p:txBody>
      </p:sp>
    </p:spTree>
    <p:extLst>
      <p:ext uri="{BB962C8B-B14F-4D97-AF65-F5344CB8AC3E}">
        <p14:creationId xmlns:p14="http://schemas.microsoft.com/office/powerpoint/2010/main" val="102116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7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47" name="가로 글상자 46"/>
          <p:cNvSpPr txBox="1"/>
          <p:nvPr/>
        </p:nvSpPr>
        <p:spPr>
          <a:xfrm>
            <a:off x="218242" y="738622"/>
            <a:ext cx="11755516" cy="3840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0" lvl="0" indent="-381000" algn="just">
              <a:lnSpc>
                <a:spcPct val="15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국민의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지속적인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역량개발이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국가의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미래를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좌우</a:t>
            </a:r>
            <a:endParaRPr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  <a:p>
            <a:pPr marL="381000" lvl="0" indent="-381000" algn="just">
              <a:lnSpc>
                <a:spcPct val="152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기술혁신에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의한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지식의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폭발적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증가는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학교교육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이후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평생학습을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통한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지속적인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역량개발의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필요성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제기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330200" lvl="0" indent="-165100" algn="just">
              <a:lnSpc>
                <a:spcPct val="15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*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노동자의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약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절반은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향후</a:t>
            </a:r>
            <a:r>
              <a:rPr sz="1600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lang="EN-US" sz="1600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5</a:t>
            </a:r>
            <a:r>
              <a:rPr sz="1600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년간 </a:t>
            </a:r>
            <a:r>
              <a:rPr sz="1600"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재교육</a:t>
            </a:r>
            <a:r>
              <a:rPr lang="EN-US" sz="1600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(reskilling) </a:t>
            </a:r>
            <a:r>
              <a:rPr sz="1600"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필요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(WEF, 20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년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)</a:t>
            </a:r>
          </a:p>
          <a:p>
            <a:pPr marL="330200" lvl="0" indent="-165100" algn="just">
              <a:lnSpc>
                <a:spcPct val="15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* 2040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년까지 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21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세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이상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성인의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평생학습시간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3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배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증가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예상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(MS, 20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년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)</a:t>
            </a:r>
          </a:p>
          <a:p>
            <a:pPr marL="469900" lvl="0" indent="-469900" algn="just">
              <a:lnSpc>
                <a:spcPct val="15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     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-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국민은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신기술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혁신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미래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불확실성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증가에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대응하여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성인기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재교육</a:t>
            </a:r>
            <a:r>
              <a:rPr lang="EN-US"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·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향상교육을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생존의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문제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절감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330200" lvl="0" indent="-165100" algn="just">
              <a:lnSpc>
                <a:spcPct val="15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*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직장인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95%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는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자기계발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필요성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, </a:t>
            </a:r>
            <a:r>
              <a:rPr lang="EN-US" sz="1600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36%</a:t>
            </a:r>
            <a:r>
              <a:rPr sz="1600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는 </a:t>
            </a:r>
            <a:r>
              <a:rPr sz="1600"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강박감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느껴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(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잡코리아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, 20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년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)</a:t>
            </a:r>
          </a:p>
          <a:p>
            <a:pPr marL="406400" lvl="0" indent="-406400" algn="just">
              <a:lnSpc>
                <a:spcPct val="152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우리나라는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국민의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80%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이상이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25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세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이상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성인이므로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성인기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역량향상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정책이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국가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성장동력의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핵심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  <a:p>
            <a:pPr marL="330200" lvl="0" indent="-165100" algn="just">
              <a:lnSpc>
                <a:spcPct val="15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*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고숙련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일자리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비중이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큰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국가일수록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평생학습에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대한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투자가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커 </a:t>
            </a:r>
            <a:r>
              <a:rPr lang="EN-US"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(OECD, 20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년</a:t>
            </a:r>
            <a:r>
              <a:rPr lang="EN-US"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)</a:t>
            </a:r>
          </a:p>
          <a:p>
            <a:pPr marL="393700" lvl="0" indent="-393700" algn="just">
              <a:lnSpc>
                <a:spcPct val="152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우리나라는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성인기에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들어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역량이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급감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하고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생산연령인구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감소까지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예측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되어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특단의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대책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필요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558800" lvl="0" indent="-558800" algn="just">
              <a:lnSpc>
                <a:spcPct val="15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  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*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생산연령인구</a:t>
            </a:r>
            <a:r>
              <a:rPr lang="EN-US" sz="1600" b="0" i="0" u="none" strike="noStrike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(</a:t>
            </a:r>
            <a:r>
              <a:rPr sz="1600" b="0" i="0" u="none" strike="noStrike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만</a:t>
            </a:r>
            <a:r>
              <a:rPr lang="EN-US" sz="1600" b="0" i="0" u="none" strike="noStrike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15~64</a:t>
            </a:r>
            <a:r>
              <a:rPr sz="1600" b="0" i="0" u="none" strike="noStrike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세</a:t>
            </a:r>
            <a:r>
              <a:rPr lang="EN-US" sz="1600" b="0" i="0" u="none" strike="noStrike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)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전망</a:t>
            </a:r>
            <a:r>
              <a:rPr lang="EN-US" sz="1600" b="0" i="0" u="none" strike="noStrike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(</a:t>
            </a:r>
            <a:r>
              <a:rPr sz="1600" b="0" i="0" u="none" strike="noStrike" spc="-2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만명</a:t>
            </a:r>
            <a:r>
              <a:rPr lang="EN-US" sz="1600" b="0" i="0" u="none" strike="noStrike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)</a:t>
            </a:r>
            <a:r>
              <a:rPr lang="EN-US"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: (20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년</a:t>
            </a:r>
            <a:r>
              <a:rPr lang="EN-US"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) 3,738 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→ </a:t>
            </a:r>
            <a:r>
              <a:rPr lang="EN-US" sz="1600" b="1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(30</a:t>
            </a:r>
            <a:r>
              <a:rPr sz="1600" b="1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년</a:t>
            </a:r>
            <a:r>
              <a:rPr lang="EN-US" sz="1600" b="1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) 3,381 (9.6%</a:t>
            </a:r>
            <a:r>
              <a:rPr sz="1600" b="1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↓</a:t>
            </a:r>
            <a:r>
              <a:rPr lang="EN-US" sz="1600" b="1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)</a:t>
            </a:r>
          </a:p>
        </p:txBody>
      </p:sp>
      <p:pic>
        <p:nvPicPr>
          <p:cNvPr id="48" name="그림 47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774646" y="4562552"/>
            <a:ext cx="4909211" cy="1715949"/>
          </a:xfrm>
          <a:prstGeom prst="rect">
            <a:avLst/>
          </a:prstGeom>
        </p:spPr>
      </p:pic>
      <p:pic>
        <p:nvPicPr>
          <p:cNvPr id="49" name="그림 48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6320383" y="4647601"/>
            <a:ext cx="4452454" cy="161461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9E7E167-62A3-4CF4-621C-905DC1D0287C}"/>
              </a:ext>
            </a:extLst>
          </p:cNvPr>
          <p:cNvSpPr txBox="1"/>
          <p:nvPr/>
        </p:nvSpPr>
        <p:spPr>
          <a:xfrm>
            <a:off x="242596" y="141128"/>
            <a:ext cx="69233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dirty="0">
                <a:solidFill>
                  <a:srgbClr val="002060"/>
                </a:solidFill>
                <a:latin typeface="나눔고딕 ExtraBold"/>
                <a:ea typeface="나눔고딕 ExtraBold"/>
              </a:rPr>
              <a:t>2.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평생교육정책 및 필요성</a:t>
            </a:r>
          </a:p>
        </p:txBody>
      </p:sp>
    </p:spTree>
    <p:extLst>
      <p:ext uri="{BB962C8B-B14F-4D97-AF65-F5344CB8AC3E}">
        <p14:creationId xmlns:p14="http://schemas.microsoft.com/office/powerpoint/2010/main" val="321668350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7.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 국내 외 사례분석 </a:t>
            </a:r>
          </a:p>
        </p:txBody>
      </p: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70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3E4EEC-228E-925D-0153-65B4D1A57765}"/>
              </a:ext>
            </a:extLst>
          </p:cNvPr>
          <p:cNvSpPr txBox="1"/>
          <p:nvPr/>
        </p:nvSpPr>
        <p:spPr>
          <a:xfrm>
            <a:off x="578497" y="1246883"/>
            <a:ext cx="5441304" cy="43719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81000" lvl="0" indent="-381000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 </a:t>
            </a:r>
            <a:r>
              <a:rPr lang="ko-KR" altLang="en-US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독일 시민대학의 특성</a:t>
            </a:r>
            <a:endParaRPr lang="en-US" altLang="ko-KR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  <a:p>
            <a:pPr marL="0" marR="0" indent="0" algn="l" fontAlgn="base" latinLnBrk="0">
              <a:lnSpc>
                <a:spcPct val="145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180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marL="381000" lvl="0" indent="-3810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내용과 방법 면에서 다양한 프로그램을 구성하여 모든 계층과 연령층을 포괄하며 어떤 특정개념이나 학력 등 요구하지 않는 순수개방형 교육기관</a:t>
            </a:r>
          </a:p>
          <a:p>
            <a:pPr marL="381000" lvl="0" indent="-3810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성인교육에  있어 기회균등을 지속적으로 보장하기위해 특정 성별이나</a:t>
            </a:r>
            <a:r>
              <a:rPr lang="en-US" altLang="ko-KR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, </a:t>
            </a:r>
            <a:r>
              <a:rPr lang="ko-KR" altLang="en-US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계층</a:t>
            </a:r>
            <a:r>
              <a:rPr lang="en-US" altLang="ko-KR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, </a:t>
            </a:r>
            <a:r>
              <a:rPr lang="ko-KR" altLang="en-US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연령에 치우치지 않고 다양한 교육프로그램 제시</a:t>
            </a:r>
          </a:p>
          <a:p>
            <a:pPr marL="381000" lvl="0" indent="-3810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대학이나 연합회</a:t>
            </a:r>
            <a:r>
              <a:rPr lang="en-US" altLang="ko-KR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, </a:t>
            </a:r>
            <a:r>
              <a:rPr lang="ko-KR" altLang="en-US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단체 등 기타교육기관과의 연계 하에 교육사업 진행</a:t>
            </a:r>
          </a:p>
          <a:p>
            <a:pPr marL="381000" lvl="0" indent="-3810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시민대학 본부를 통해 도시 전체를 관장하는 ‘뮌헨 시민대학 </a:t>
            </a:r>
            <a:r>
              <a:rPr lang="ko-KR" altLang="en-US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모델’과</a:t>
            </a:r>
            <a:r>
              <a:rPr lang="ko-KR" altLang="en-US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중앙운영조직 없이 자치구별 캠퍼스가 독립적으로 운영되는 ‘베를린 시민대학 </a:t>
            </a:r>
            <a:r>
              <a:rPr lang="ko-KR" altLang="en-US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모델’이</a:t>
            </a:r>
            <a:r>
              <a:rPr lang="ko-KR" altLang="en-US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있음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6A0E0C33-6A9D-BCE4-6DFA-77FB33390C16}"/>
              </a:ext>
            </a:extLst>
          </p:cNvPr>
          <p:cNvSpPr/>
          <p:nvPr/>
        </p:nvSpPr>
        <p:spPr>
          <a:xfrm>
            <a:off x="6172200" y="866784"/>
            <a:ext cx="5734050" cy="511491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indent="0" algn="ctr" rtl="0" eaLnBrk="1" fontAlgn="base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b="0" i="0" u="none" strike="noStrike" spc="0" dirty="0">
                <a:solidFill>
                  <a:srgbClr val="000000"/>
                </a:solidFill>
                <a:effectLst/>
                <a:latin typeface="HY견고딕" panose="02030600000101010101" pitchFamily="18" charset="-127"/>
                <a:ea typeface="HY견고딕" panose="02030600000101010101" pitchFamily="18" charset="-127"/>
              </a:rPr>
              <a:t>&lt; </a:t>
            </a:r>
            <a:r>
              <a:rPr lang="en-US" altLang="ko-KR" sz="1800" b="0" i="0" u="none" strike="noStrike" spc="0" dirty="0" err="1">
                <a:solidFill>
                  <a:srgbClr val="000000"/>
                </a:solidFill>
                <a:effectLst/>
                <a:latin typeface="HY견고딕" panose="02030600000101010101" pitchFamily="18" charset="-127"/>
                <a:ea typeface="HY견고딕" panose="02030600000101010101" pitchFamily="18" charset="-127"/>
              </a:rPr>
              <a:t>Mu:nchner</a:t>
            </a:r>
            <a:r>
              <a:rPr lang="en-US" altLang="ko-KR" sz="1800" b="0" i="0" u="none" strike="noStrike" spc="0" dirty="0">
                <a:solidFill>
                  <a:srgbClr val="000000"/>
                </a:solidFill>
                <a:effectLst/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800" b="0" i="0" u="none" strike="noStrike" spc="0" dirty="0" err="1">
                <a:solidFill>
                  <a:srgbClr val="000000"/>
                </a:solidFill>
                <a:effectLst/>
                <a:latin typeface="HY견고딕" panose="02030600000101010101" pitchFamily="18" charset="-127"/>
                <a:ea typeface="HY견고딕" panose="02030600000101010101" pitchFamily="18" charset="-127"/>
              </a:rPr>
              <a:t>Volkshochschule</a:t>
            </a:r>
            <a:r>
              <a:rPr lang="en-US" altLang="ko-KR" sz="1800" b="0" i="0" u="none" strike="noStrike" spc="0" dirty="0">
                <a:solidFill>
                  <a:srgbClr val="000000"/>
                </a:solidFill>
                <a:effectLst/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ko-KR" sz="1800" b="0" i="0" u="none" strike="noStrike" spc="0" dirty="0">
                <a:solidFill>
                  <a:srgbClr val="000000"/>
                </a:solidFill>
                <a:effectLst/>
                <a:latin typeface="HY견고딕" panose="02030600000101010101" pitchFamily="18" charset="-127"/>
                <a:ea typeface="HY견고딕" panose="02030600000101010101" pitchFamily="18" charset="-127"/>
              </a:rPr>
              <a:t>뮌헨 시민대학 </a:t>
            </a:r>
            <a:r>
              <a:rPr lang="en-US" altLang="ko-KR" sz="1800" b="0" i="0" u="none" strike="noStrike" spc="0" dirty="0">
                <a:solidFill>
                  <a:srgbClr val="000000"/>
                </a:solidFill>
                <a:effectLst/>
                <a:latin typeface="HY견고딕" panose="02030600000101010101" pitchFamily="18" charset="-127"/>
                <a:ea typeface="HY견고딕" panose="02030600000101010101" pitchFamily="18" charset="-127"/>
              </a:rPr>
              <a:t>&gt;</a:t>
            </a:r>
            <a:endParaRPr lang="ko-KR" altLang="ko-KR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marR="0" indent="0" algn="l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b="0" i="0" u="none" strike="noStrike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ko-KR" sz="1800" b="0" i="0" u="none" strike="noStrike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설 립 </a:t>
            </a:r>
            <a:r>
              <a:rPr lang="en-US" altLang="ko-KR" sz="1800" b="0" i="0" u="none" strike="noStrike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: 1896</a:t>
            </a:r>
            <a:r>
              <a:rPr lang="ko-KR" altLang="ko-KR" sz="1800" b="0" i="0" u="none" strike="noStrike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년</a:t>
            </a:r>
            <a:endParaRPr lang="ko-KR" altLang="ko-KR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marR="0" indent="0" algn="l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b="0" i="0" u="none" strike="noStrike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ko-KR" sz="1800" b="0" i="0" u="none" strike="noStrike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위 치 </a:t>
            </a:r>
            <a:r>
              <a:rPr lang="en-US" altLang="ko-KR" sz="1800" b="0" i="0" u="none" strike="noStrike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ko-KR" sz="1800" b="0" i="0" u="none" strike="noStrike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독일 뮌헨 시내</a:t>
            </a:r>
            <a:endParaRPr lang="ko-KR" altLang="ko-KR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marR="0" indent="0" algn="just" rtl="0" eaLnBrk="1" fontAlgn="base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b="0" i="0" u="none" strike="noStrike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‣</a:t>
            </a:r>
            <a:r>
              <a:rPr lang="ko-KR" altLang="ko-KR" sz="1800" b="0" i="0" u="none" strike="noStrike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본부</a:t>
            </a:r>
            <a:r>
              <a:rPr lang="en-US" altLang="ko-KR" sz="1800" b="0" i="0" u="none" strike="noStrike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, 4</a:t>
            </a:r>
            <a:r>
              <a:rPr lang="ko-KR" altLang="ko-KR" sz="1800" b="0" i="0" u="none" strike="noStrike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개 캠퍼스</a:t>
            </a:r>
            <a:r>
              <a:rPr lang="en-US" altLang="ko-KR" sz="1800" b="0" i="0" u="none" strike="noStrike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, 100</a:t>
            </a:r>
            <a:r>
              <a:rPr lang="ko-KR" altLang="ko-KR" sz="1800" b="0" i="0" u="none" strike="noStrike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여개 학습장으로 구성</a:t>
            </a:r>
            <a:endParaRPr lang="ko-KR" altLang="ko-KR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marR="0" indent="0" algn="just" rtl="0" eaLnBrk="1" fontAlgn="base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b="0" i="0" u="none" strike="noStrike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ko-KR" sz="1800" b="0" i="0" u="none" strike="noStrike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프로그램 </a:t>
            </a:r>
            <a:r>
              <a:rPr lang="en-US" altLang="ko-KR" sz="1800" b="0" i="0" u="none" strike="noStrike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en-US" altLang="ko-KR" sz="1800" b="0" i="0" u="none" strike="noStrike" spc="-2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16,000</a:t>
            </a:r>
            <a:r>
              <a:rPr lang="ko-KR" altLang="ko-KR" sz="1800" b="0" i="0" u="none" strike="noStrike" spc="-2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여개</a:t>
            </a:r>
            <a:r>
              <a:rPr lang="en-US" altLang="ko-KR" sz="1800" b="0" i="0" u="none" strike="noStrike" spc="-2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ko-KR" sz="1800" b="0" i="0" u="none" strike="noStrike" spc="-2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다양한 주제와 형태</a:t>
            </a:r>
            <a:r>
              <a:rPr lang="en-US" altLang="ko-KR" sz="1800" b="0" i="0" u="none" strike="noStrike" spc="-2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ko-KR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marR="0" indent="0" algn="just" rtl="0" eaLnBrk="1" fontAlgn="base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b="0" i="0" u="none" strike="noStrike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‣</a:t>
            </a:r>
            <a:r>
              <a:rPr lang="ko-KR" altLang="ko-KR" sz="1800" b="0" i="0" u="none" strike="noStrike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주제 </a:t>
            </a:r>
            <a:r>
              <a:rPr lang="en-US" altLang="ko-KR" sz="1800" b="0" i="0" u="none" strike="noStrike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ko-KR" sz="1800" b="0" i="0" u="none" strike="noStrike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자연과학</a:t>
            </a:r>
            <a:r>
              <a:rPr lang="en-US" altLang="ko-KR" sz="1800" b="0" i="0" u="none" strike="noStrike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ko-KR" sz="1800" b="0" i="0" u="none" strike="noStrike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사회문제</a:t>
            </a:r>
            <a:r>
              <a:rPr lang="en-US" altLang="ko-KR" sz="1800" b="0" i="0" u="none" strike="noStrike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ko-KR" sz="1800" b="0" i="0" u="none" strike="noStrike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정치</a:t>
            </a:r>
            <a:r>
              <a:rPr lang="en-US" altLang="ko-KR" sz="1800" b="0" i="0" u="none" strike="noStrike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ko-KR" sz="1800" b="0" i="0" u="none" strike="noStrike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문화예술 등</a:t>
            </a:r>
            <a:endParaRPr lang="ko-KR" altLang="ko-KR" sz="1800" b="0" i="0" u="none" strike="noStrike" dirty="0">
              <a:effectLst/>
              <a:latin typeface="Arial" panose="020B0604020202020204" pitchFamily="34" charset="0"/>
            </a:endParaRPr>
          </a:p>
          <a:p>
            <a:pPr marL="932688" marR="0" indent="-932688" algn="just" rtl="0" eaLnBrk="1" fontAlgn="base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b="0" i="0" u="none" strike="noStrike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‣</a:t>
            </a:r>
            <a:r>
              <a:rPr lang="ko-KR" altLang="ko-KR" sz="1800" b="0" i="0" u="none" strike="noStrike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형태 </a:t>
            </a:r>
            <a:r>
              <a:rPr lang="en-US" altLang="ko-KR" sz="1800" b="0" i="0" u="none" strike="noStrike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ko-KR" sz="1800" b="0" i="0" u="none" strike="noStrike" spc="-19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강의</a:t>
            </a:r>
            <a:r>
              <a:rPr lang="en-US" altLang="ko-KR" sz="1800" b="0" i="0" u="none" strike="noStrike" spc="-19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ko-KR" sz="1800" b="0" i="0" u="none" strike="noStrike" spc="-19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세미나</a:t>
            </a:r>
            <a:r>
              <a:rPr lang="en-US" altLang="ko-KR" sz="1800" b="0" i="0" u="none" strike="noStrike" spc="-19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ko-KR" sz="1800" b="0" i="0" u="none" strike="noStrike" spc="-19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워크숍</a:t>
            </a:r>
            <a:r>
              <a:rPr lang="en-US" altLang="ko-KR" sz="1800" b="0" i="0" u="none" strike="noStrike" spc="-19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ko-KR" sz="1800" b="0" i="0" u="none" strike="noStrike" spc="-190" dirty="0" err="1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심포지움</a:t>
            </a:r>
            <a:r>
              <a:rPr lang="en-US" altLang="ko-KR" sz="1800" b="0" i="0" u="none" strike="noStrike" spc="-19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ko-KR" sz="1800" b="0" i="0" u="none" strike="noStrike" spc="-19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견학</a:t>
            </a:r>
            <a:r>
              <a:rPr lang="en-US" altLang="ko-KR" sz="1800" b="0" i="0" u="none" strike="noStrike" spc="-19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ko-KR" sz="1800" b="0" i="0" u="none" strike="noStrike" spc="-19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전시</a:t>
            </a:r>
            <a:r>
              <a:rPr lang="en-US" altLang="ko-KR" sz="1800" b="0" i="0" u="none" strike="noStrike" spc="-19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ko-KR" sz="1800" b="0" i="0" u="none" strike="noStrike" spc="-19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여행 등</a:t>
            </a:r>
            <a:endParaRPr lang="ko-KR" altLang="ko-KR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marR="0" indent="0" algn="just" rtl="0" eaLnBrk="1" fontAlgn="base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b="0" i="0" u="none" strike="noStrike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ko-KR" sz="1800" b="0" i="0" u="none" strike="noStrike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수 강 료 </a:t>
            </a:r>
            <a:r>
              <a:rPr lang="en-US" altLang="ko-KR" sz="1800" b="0" i="0" u="none" strike="noStrike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ko-KR" sz="1800" b="0" i="0" u="none" strike="noStrike" spc="-7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주당 </a:t>
            </a:r>
            <a:r>
              <a:rPr lang="en-US" altLang="ko-KR" sz="1800" b="0" i="0" u="none" strike="noStrike" spc="-7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r>
              <a:rPr lang="ko-KR" altLang="ko-KR" sz="1800" b="0" i="0" u="none" strike="noStrike" spc="-7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시간 기준 평균 </a:t>
            </a:r>
            <a:r>
              <a:rPr lang="en-US" altLang="ko-KR" sz="1800" b="0" i="0" u="none" strike="noStrike" spc="-7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7</a:t>
            </a:r>
            <a:r>
              <a:rPr lang="ko-KR" altLang="ko-KR" sz="1800" b="0" i="0" u="none" strike="noStrike" spc="-7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유로</a:t>
            </a:r>
            <a:r>
              <a:rPr lang="en-US" altLang="ko-KR" sz="1800" b="0" i="0" u="none" strike="noStrike" spc="-7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(9,100</a:t>
            </a:r>
            <a:r>
              <a:rPr lang="ko-KR" altLang="ko-KR" sz="1800" b="0" i="0" u="none" strike="noStrike" spc="-7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원</a:t>
            </a:r>
            <a:r>
              <a:rPr lang="en-US" altLang="ko-KR" sz="1800" b="0" i="0" u="none" strike="noStrike" spc="-7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ko-KR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marR="0" indent="0" algn="just" rtl="0" eaLnBrk="1" fontAlgn="base" latinLnBrk="1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b="0" i="0" u="none" strike="noStrike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‣1</a:t>
            </a:r>
            <a:r>
              <a:rPr lang="ko-KR" altLang="ko-KR" sz="1800" b="0" i="0" u="none" strike="noStrike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개 프로그램이 주당 </a:t>
            </a:r>
            <a:r>
              <a:rPr lang="en-US" altLang="ko-KR" sz="1800" b="0" i="0" u="none" strike="noStrike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r>
              <a:rPr lang="ko-KR" altLang="ko-KR" sz="1800" b="0" i="0" u="none" strike="noStrike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시간*</a:t>
            </a:r>
            <a:r>
              <a:rPr lang="en-US" altLang="ko-KR" sz="1800" b="0" i="0" u="none" strike="noStrike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10</a:t>
            </a:r>
            <a:r>
              <a:rPr lang="ko-KR" altLang="ko-KR" sz="1800" b="0" i="0" u="none" strike="noStrike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주 과정으로 운영</a:t>
            </a:r>
            <a:endParaRPr lang="ko-KR" altLang="ko-KR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marR="0" indent="0" algn="just" rtl="0" eaLnBrk="1" fontAlgn="base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b="0" i="0" u="none" strike="noStrike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ko-KR" sz="1800" b="0" i="0" u="none" strike="noStrike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수강인원 </a:t>
            </a:r>
            <a:r>
              <a:rPr lang="en-US" altLang="ko-KR" sz="1800" b="0" i="0" u="none" strike="noStrike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ko-KR" sz="1800" b="0" i="0" u="none" strike="noStrike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연 </a:t>
            </a:r>
            <a:r>
              <a:rPr lang="en-US" altLang="ko-KR" sz="1800" b="0" i="0" u="none" strike="noStrike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24</a:t>
            </a:r>
            <a:r>
              <a:rPr lang="ko-KR" altLang="ko-KR" sz="1800" b="0" i="0" u="none" strike="noStrike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만 </a:t>
            </a:r>
            <a:r>
              <a:rPr lang="en-US" altLang="ko-KR" sz="1800" b="0" i="0" u="none" strike="noStrike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5</a:t>
            </a:r>
            <a:r>
              <a:rPr lang="ko-KR" altLang="ko-KR" sz="1800" b="0" i="0" u="none" strike="noStrike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천명</a:t>
            </a:r>
            <a:r>
              <a:rPr lang="en-US" altLang="ko-KR" sz="1800" b="0" i="0" u="none" strike="noStrike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ko-KR" sz="1800" b="0" i="0" u="none" strike="noStrike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세계 최대</a:t>
            </a:r>
            <a:r>
              <a:rPr lang="en-US" altLang="ko-KR" sz="1800" b="0" i="0" u="none" strike="noStrike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ko-KR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marR="0" indent="0" algn="just" rtl="0" eaLnBrk="1" fontAlgn="base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b="0" i="0" u="none" strike="noStrike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ko-KR" sz="1800" b="0" i="0" u="none" strike="noStrike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운영원칙 </a:t>
            </a:r>
            <a:r>
              <a:rPr lang="en-US" altLang="ko-KR" sz="1800" b="0" i="0" u="none" strike="noStrike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ko-KR" sz="1800" b="0" i="0" u="none" strike="noStrike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개방성</a:t>
            </a:r>
            <a:r>
              <a:rPr lang="en-US" altLang="ko-KR" sz="1800" b="0" i="0" u="none" strike="noStrike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ko-KR" sz="1800" b="0" i="0" u="none" strike="noStrike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다양성</a:t>
            </a:r>
            <a:r>
              <a:rPr lang="en-US" altLang="ko-KR" sz="1800" b="0" i="0" u="none" strike="noStrike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ko-KR" sz="1800" b="0" i="0" u="none" strike="noStrike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접근성</a:t>
            </a:r>
            <a:r>
              <a:rPr lang="en-US" altLang="ko-KR" sz="1800" b="0" i="0" u="none" strike="noStrike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ko-KR" sz="1800" b="0" i="0" u="none" strike="noStrike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통합성</a:t>
            </a:r>
            <a:endParaRPr lang="ko-KR" altLang="ko-KR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marR="0" indent="0" algn="just" rtl="0" eaLnBrk="1" fontAlgn="base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b="0" i="0" u="none" strike="noStrike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※ </a:t>
            </a:r>
            <a:r>
              <a:rPr lang="ko-KR" altLang="ko-KR" sz="1800" b="0" i="0" u="none" strike="noStrike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홈페이지 </a:t>
            </a:r>
            <a:r>
              <a:rPr lang="en-US" altLang="ko-KR" sz="1800" b="0" i="0" u="none" strike="noStrike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: https://mvhs.de/</a:t>
            </a:r>
            <a:endParaRPr lang="ko-KR" altLang="ko-KR" sz="1800" b="0" i="0" u="none" strike="noStrike" dirty="0">
              <a:effectLst/>
              <a:latin typeface="Arial" panose="020B0604020202020204" pitchFamily="34" charset="0"/>
            </a:endParaRPr>
          </a:p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52159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7.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 국내 외 사례분석 </a:t>
            </a:r>
          </a:p>
        </p:txBody>
      </p: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71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EBB8A2-28CF-1105-CE55-7B3B20E1D71C}"/>
              </a:ext>
            </a:extLst>
          </p:cNvPr>
          <p:cNvSpPr txBox="1"/>
          <p:nvPr/>
        </p:nvSpPr>
        <p:spPr>
          <a:xfrm>
            <a:off x="242596" y="750499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2000" dirty="0">
                <a:solidFill>
                  <a:srgbClr val="002060"/>
                </a:solidFill>
                <a:latin typeface="나눔고딕 ExtraBold"/>
                <a:ea typeface="나눔고딕 ExtraBold"/>
              </a:rPr>
              <a:t>가</a:t>
            </a:r>
            <a:r>
              <a:rPr lang="en-US" altLang="ko-KR" sz="2000" dirty="0">
                <a:solidFill>
                  <a:srgbClr val="002060"/>
                </a:solidFill>
                <a:latin typeface="나눔고딕 ExtraBold"/>
                <a:ea typeface="나눔고딕 ExtraBold"/>
              </a:rPr>
              <a:t>. </a:t>
            </a:r>
            <a:r>
              <a:rPr lang="ko-KR" altLang="en-US" sz="2000" dirty="0">
                <a:solidFill>
                  <a:srgbClr val="002060"/>
                </a:solidFill>
                <a:latin typeface="나눔고딕 ExtraBold"/>
                <a:ea typeface="나눔고딕 ExtraBold"/>
              </a:rPr>
              <a:t>해외 사례 분석</a:t>
            </a:r>
            <a:r>
              <a:rPr lang="en-US" altLang="ko-KR" sz="2000" dirty="0">
                <a:solidFill>
                  <a:srgbClr val="002060"/>
                </a:solidFill>
                <a:latin typeface="나눔고딕 ExtraBold"/>
                <a:ea typeface="나눔고딕 ExtraBold"/>
              </a:rPr>
              <a:t>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3E4EEC-228E-925D-0153-65B4D1A57765}"/>
              </a:ext>
            </a:extLst>
          </p:cNvPr>
          <p:cNvSpPr txBox="1"/>
          <p:nvPr/>
        </p:nvSpPr>
        <p:spPr>
          <a:xfrm>
            <a:off x="559253" y="1515256"/>
            <a:ext cx="11299372" cy="41998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81000" lvl="0" indent="-381000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 덴마크 민중</a:t>
            </a:r>
            <a:r>
              <a:rPr lang="ko-KR" altLang="en-US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대학</a:t>
            </a:r>
            <a:endParaRPr lang="en-US" altLang="ko-KR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  <a:p>
            <a:pPr marL="381000" lvl="0" indent="-381000" algn="just">
              <a:spcBef>
                <a:spcPts val="0"/>
              </a:spcBef>
              <a:spcAft>
                <a:spcPts val="0"/>
              </a:spcAft>
              <a:defRPr/>
            </a:pPr>
            <a:endParaRPr lang="en-US" altLang="ko-KR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  <a:p>
            <a:pPr marL="381000" lvl="0" indent="-3810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덴마크 근대 사상가인 </a:t>
            </a:r>
            <a:r>
              <a:rPr lang="en-US" altLang="ko-KR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Grundtvig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의 주도로 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1844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년 시작해 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170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년 넘는 역사를 가지며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, 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주변 북유럽 국가 및 독일 시민대학의 근원이 됨</a:t>
            </a:r>
          </a:p>
          <a:p>
            <a:pPr marL="381000" lvl="0" indent="-3810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19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세기 후반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, 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덴마크가 근대국민국가로 형성되는 과정에서 시민 양성을 위한 ‘</a:t>
            </a:r>
            <a:r>
              <a:rPr lang="ko-KR" altLang="en-US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국민교육’으로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큰 역할을 했다고 평가됨</a:t>
            </a:r>
          </a:p>
          <a:p>
            <a:pPr marL="524510" marR="0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kern="0" dirty="0">
              <a:solidFill>
                <a:srgbClr val="000000"/>
              </a:solidFill>
              <a:latin typeface="+mn-ea"/>
            </a:endParaRPr>
          </a:p>
          <a:p>
            <a:pPr marL="657860" marR="0" indent="-65786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‣ </a:t>
            </a:r>
            <a:r>
              <a:rPr lang="ko-KR" altLang="en-US" sz="1800" kern="0" spc="-3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공동체의식</a:t>
            </a:r>
            <a:r>
              <a:rPr lang="en-US" altLang="ko-KR" sz="1800" kern="0" spc="-3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(community), </a:t>
            </a:r>
            <a:r>
              <a:rPr lang="ko-KR" altLang="en-US" sz="1800" kern="0" spc="-3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민주의식</a:t>
            </a:r>
            <a:r>
              <a:rPr lang="en-US" altLang="ko-KR" sz="1800" kern="0" spc="-3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(democracy), </a:t>
            </a:r>
            <a:r>
              <a:rPr lang="ko-KR" altLang="en-US" sz="1800" kern="0" spc="-3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상호주의</a:t>
            </a:r>
            <a:r>
              <a:rPr lang="en-US" altLang="ko-KR" sz="1800" kern="0" spc="-3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(interaction) </a:t>
            </a:r>
            <a:r>
              <a:rPr lang="ko-KR" altLang="en-US" sz="1800" kern="0" spc="-3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교육을</a:t>
            </a:r>
            <a:r>
              <a:rPr lang="ko-KR" altLang="en-US" sz="1800" kern="0" spc="-10" dirty="0">
                <a:solidFill>
                  <a:srgbClr val="000000"/>
                </a:solidFill>
                <a:effectLst/>
                <a:latin typeface="한양신명조"/>
                <a:ea typeface="신명 중고딕"/>
              </a:rPr>
              <a:t> </a:t>
            </a:r>
            <a:r>
              <a:rPr lang="ko-KR" altLang="en-US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지향함으로써 농민 또는 서민층의 주도로 사회의 긍정적 개혁 강조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한양신명조"/>
            </a:endParaRPr>
          </a:p>
          <a:p>
            <a:pPr marL="518160" marR="0" indent="-51816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- </a:t>
            </a: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만 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18~24</a:t>
            </a: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세 대상으로 보통 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4</a:t>
            </a: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개월 정도의 합숙 교육 프로그램을 운영</a:t>
            </a:r>
            <a:endParaRPr lang="en-US" altLang="ko-KR" sz="1800" kern="0" spc="-50" dirty="0">
              <a:solidFill>
                <a:srgbClr val="000000"/>
              </a:solidFill>
              <a:effectLst/>
              <a:latin typeface="신명 태명조"/>
              <a:ea typeface="신명 태명조"/>
            </a:endParaRPr>
          </a:p>
          <a:p>
            <a:pPr marL="518160" indent="-518160" algn="just" fontAlgn="base">
              <a:lnSpc>
                <a:spcPct val="150000"/>
              </a:lnSpc>
            </a:pP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‣ </a:t>
            </a:r>
            <a:r>
              <a:rPr lang="ko-KR" altLang="en-US" sz="1800" kern="0" spc="-1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민중대학법에 따라 만</a:t>
            </a:r>
            <a:r>
              <a:rPr lang="en-US" altLang="ko-KR" sz="1800" kern="0" spc="-1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17.5</a:t>
            </a:r>
            <a:r>
              <a:rPr lang="ko-KR" altLang="en-US" sz="1800" kern="0" spc="-1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세 이상만 입학 가능</a:t>
            </a:r>
            <a:r>
              <a:rPr lang="en-US" altLang="ko-KR" sz="1800" kern="0" spc="-1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(</a:t>
            </a:r>
            <a:r>
              <a:rPr lang="ko-KR" altLang="en-US" sz="1800" kern="0" spc="-1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만</a:t>
            </a:r>
            <a:r>
              <a:rPr lang="en-US" altLang="ko-KR" sz="1800" kern="0" spc="-1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16~19</a:t>
            </a:r>
            <a:r>
              <a:rPr lang="ko-KR" altLang="en-US" sz="1800" kern="0" spc="-1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세 대상 예비과정 별도 운영</a:t>
            </a:r>
            <a:r>
              <a:rPr lang="en-US" altLang="ko-KR" sz="1800" kern="0" spc="-1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)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한양신명조"/>
            </a:endParaRPr>
          </a:p>
          <a:p>
            <a:pPr marL="502920" marR="0" indent="-50292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- </a:t>
            </a: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공교육 제도에 속하지 않는 비형식교육기관이지만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, </a:t>
            </a: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덴마크 중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‧</a:t>
            </a: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고등교육에서 상당한 역할을 담당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한양신명조"/>
            </a:endParaRPr>
          </a:p>
        </p:txBody>
      </p:sp>
    </p:spTree>
    <p:extLst>
      <p:ext uri="{BB962C8B-B14F-4D97-AF65-F5344CB8AC3E}">
        <p14:creationId xmlns:p14="http://schemas.microsoft.com/office/powerpoint/2010/main" val="2899938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7.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 국내 외 사례분석 </a:t>
            </a:r>
          </a:p>
        </p:txBody>
      </p: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72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3E4EEC-228E-925D-0153-65B4D1A57765}"/>
              </a:ext>
            </a:extLst>
          </p:cNvPr>
          <p:cNvSpPr txBox="1"/>
          <p:nvPr/>
        </p:nvSpPr>
        <p:spPr>
          <a:xfrm>
            <a:off x="578497" y="1246883"/>
            <a:ext cx="5441304" cy="44791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81000" lvl="0" indent="-381000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 덴마크 민중</a:t>
            </a:r>
            <a:r>
              <a:rPr lang="ko-KR" altLang="en-US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대학의 특성</a:t>
            </a:r>
            <a:endParaRPr lang="en-US" altLang="ko-KR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  <a:p>
            <a:pPr marL="492760" marR="0" indent="-492760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- </a:t>
            </a:r>
            <a:r>
              <a:rPr lang="ko-KR" altLang="en-US" sz="1800" kern="0" spc="-1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대부분의 민중대학은 농촌에 소규모로 운영되며</a:t>
            </a:r>
            <a:r>
              <a:rPr lang="en-US" altLang="ko-KR" sz="1800" kern="0" spc="-1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, </a:t>
            </a:r>
            <a:r>
              <a:rPr lang="ko-KR" altLang="en-US" sz="1800" kern="0" spc="-1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특별한 입학자격을 요구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하지 않고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, 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시험이나 자격제도 등이 없는 등 특수한 형태로 운영됨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한양신명조"/>
            </a:endParaRPr>
          </a:p>
          <a:p>
            <a:pPr marL="765810" marR="0" indent="-765810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‣</a:t>
            </a: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덴마크 전역에서 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70</a:t>
            </a: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개교 운영 중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, </a:t>
            </a: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매년 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5</a:t>
            </a: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만명 프로그램 참여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(</a:t>
            </a: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덴마크 성인인구의 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2%)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한양신명조"/>
            </a:endParaRPr>
          </a:p>
          <a:p>
            <a:pPr marL="765810" marR="0" indent="-765810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‣ </a:t>
            </a:r>
            <a:r>
              <a:rPr lang="ko-KR" altLang="en-US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향후 대학진학 등에서 활용할 수 있도록 수료증만 수여함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한양신명조"/>
            </a:endParaRPr>
          </a:p>
          <a:p>
            <a:pPr marL="494030" marR="0" indent="-494030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- 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인문학적 성찰과 </a:t>
            </a:r>
            <a:r>
              <a:rPr lang="ko-KR" altLang="en-US" sz="1800" kern="0" spc="0" dirty="0" err="1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민주시민으로서의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 자질 뿐 아니라 </a:t>
            </a:r>
            <a:r>
              <a:rPr lang="ko-KR" altLang="en-US" sz="1800" kern="0" spc="0" dirty="0" err="1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비쥬얼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 아트 등 최신 직업교육도 충실히 실시하는 등 전인적 교육 모델로 각광받고 있음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한양신명조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6A0E0C33-6A9D-BCE4-6DFA-77FB33390C16}"/>
              </a:ext>
            </a:extLst>
          </p:cNvPr>
          <p:cNvSpPr/>
          <p:nvPr/>
        </p:nvSpPr>
        <p:spPr>
          <a:xfrm>
            <a:off x="6172200" y="971550"/>
            <a:ext cx="5734050" cy="52465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>
              <a:lnSpc>
                <a:spcPct val="130000"/>
              </a:lnSpc>
            </a:pP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HY견고딕" panose="02030600000101010101" pitchFamily="18" charset="-127"/>
                <a:ea typeface="HY견고딕" panose="02030600000101010101" pitchFamily="18" charset="-127"/>
              </a:rPr>
              <a:t>&lt;</a:t>
            </a:r>
            <a:r>
              <a:rPr lang="en-US" altLang="ko-KR" sz="1800" kern="0" spc="0" dirty="0" err="1">
                <a:solidFill>
                  <a:srgbClr val="000000"/>
                </a:solidFill>
                <a:effectLst/>
                <a:latin typeface="HY견고딕" panose="02030600000101010101" pitchFamily="18" charset="-127"/>
                <a:ea typeface="HY견고딕" panose="02030600000101010101" pitchFamily="18" charset="-127"/>
              </a:rPr>
              <a:t>Grundtvigs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800" kern="0" spc="0" dirty="0" err="1">
                <a:solidFill>
                  <a:srgbClr val="000000"/>
                </a:solidFill>
                <a:effectLst/>
                <a:latin typeface="HY견고딕" panose="02030600000101010101" pitchFamily="18" charset="-127"/>
                <a:ea typeface="HY견고딕" panose="02030600000101010101" pitchFamily="18" charset="-127"/>
              </a:rPr>
              <a:t>Højskole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HY견고딕" panose="02030600000101010101" pitchFamily="18" charset="-127"/>
                <a:ea typeface="HY견고딕" panose="02030600000101010101" pitchFamily="18" charset="-127"/>
              </a:rPr>
              <a:t>&gt;</a:t>
            </a:r>
            <a:endParaRPr lang="ko-KR" altLang="ko-KR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marR="0" indent="0" algn="l" fontAlgn="base" latinLnBrk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- </a:t>
            </a: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설 립 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: 1856</a:t>
            </a: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년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(</a:t>
            </a:r>
            <a:r>
              <a:rPr lang="en-US" altLang="ko-KR" sz="1800" kern="0" spc="-50" dirty="0" err="1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Grundtvig</a:t>
            </a: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가 직접 설립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)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한양신명조"/>
            </a:endParaRPr>
          </a:p>
          <a:p>
            <a:pPr marL="0" marR="0" indent="0" algn="l" fontAlgn="base" latinLnBrk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- </a:t>
            </a: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위 치 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: </a:t>
            </a:r>
            <a:r>
              <a:rPr lang="en-US" altLang="ko-KR" sz="1800" kern="0" spc="-50" dirty="0" err="1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Hillerød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(</a:t>
            </a: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코펜하겐에서 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35km</a:t>
            </a: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거리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)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한양신명조"/>
            </a:endParaRPr>
          </a:p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- </a:t>
            </a: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학사과정 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: </a:t>
            </a: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장기코스와 단기코스로 운영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한양신명조"/>
            </a:endParaRPr>
          </a:p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‣</a:t>
            </a:r>
            <a:r>
              <a:rPr lang="ko-KR" altLang="en-US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장기 코스</a:t>
            </a:r>
            <a:r>
              <a:rPr lang="en-US" altLang="ko-KR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(3~4</a:t>
            </a:r>
            <a:r>
              <a:rPr lang="ko-KR" altLang="en-US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개월</a:t>
            </a:r>
            <a:r>
              <a:rPr lang="en-US" altLang="ko-KR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, 9</a:t>
            </a:r>
            <a:r>
              <a:rPr lang="ko-KR" altLang="en-US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월</a:t>
            </a:r>
            <a:r>
              <a:rPr lang="en-US" altLang="ko-KR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~3</a:t>
            </a:r>
            <a:r>
              <a:rPr lang="ko-KR" altLang="en-US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월 운영</a:t>
            </a:r>
            <a:r>
              <a:rPr lang="en-US" altLang="ko-KR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)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한양신명조"/>
            </a:endParaRPr>
          </a:p>
          <a:p>
            <a:pPr marL="226060" marR="0" indent="-22606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‧</a:t>
            </a:r>
            <a:r>
              <a:rPr lang="ko-KR" altLang="en-US" sz="1800" kern="0" spc="-70" dirty="0" err="1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모듈화된</a:t>
            </a:r>
            <a:r>
              <a:rPr lang="ko-KR" altLang="en-US" sz="1800" kern="0" spc="-7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 종합 프로그램 운영</a:t>
            </a:r>
            <a:r>
              <a:rPr lang="en-US" altLang="ko-KR" sz="1800" kern="0" spc="-7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(</a:t>
            </a:r>
            <a:r>
              <a:rPr lang="ko-KR" altLang="en-US" sz="1800" kern="0" spc="-7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음악</a:t>
            </a:r>
            <a:r>
              <a:rPr lang="en-US" altLang="ko-KR" sz="1800" kern="0" spc="-7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, </a:t>
            </a:r>
            <a:r>
              <a:rPr lang="ko-KR" altLang="en-US" sz="1800" kern="0" spc="-7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미술</a:t>
            </a:r>
            <a:r>
              <a:rPr lang="en-US" altLang="ko-KR" sz="1800" kern="0" spc="-7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, </a:t>
            </a:r>
            <a:r>
              <a:rPr lang="ko-KR" altLang="en-US" sz="1800" kern="0" spc="-7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체육</a:t>
            </a:r>
            <a:r>
              <a:rPr lang="en-US" altLang="ko-KR" sz="1800" kern="0" spc="-7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, </a:t>
            </a:r>
            <a:r>
              <a:rPr lang="ko-KR" altLang="en-US" sz="1800" kern="0" spc="-7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사진</a:t>
            </a:r>
            <a:r>
              <a:rPr lang="en-US" altLang="ko-KR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, </a:t>
            </a:r>
            <a:r>
              <a:rPr lang="ko-KR" altLang="en-US" sz="1800" kern="0" spc="-12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공연예술</a:t>
            </a:r>
            <a:r>
              <a:rPr lang="en-US" altLang="ko-KR" sz="1800" kern="0" spc="-12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, </a:t>
            </a:r>
            <a:r>
              <a:rPr lang="ko-KR" altLang="en-US" sz="1800" kern="0" spc="-12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영화</a:t>
            </a:r>
            <a:r>
              <a:rPr lang="en-US" altLang="ko-KR" sz="1800" kern="0" spc="-12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, </a:t>
            </a:r>
            <a:r>
              <a:rPr lang="ko-KR" altLang="en-US" sz="1800" kern="0" spc="-12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정치</a:t>
            </a:r>
            <a:r>
              <a:rPr lang="en-US" altLang="ko-KR" sz="1800" kern="0" spc="-12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, </a:t>
            </a:r>
            <a:r>
              <a:rPr lang="ko-KR" altLang="en-US" sz="1800" kern="0" spc="-12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저널리즘</a:t>
            </a:r>
            <a:r>
              <a:rPr lang="en-US" altLang="ko-KR" sz="1800" kern="0" spc="-12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, </a:t>
            </a:r>
            <a:r>
              <a:rPr lang="ko-KR" altLang="en-US" sz="1800" kern="0" spc="-12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글쓰기</a:t>
            </a:r>
            <a:r>
              <a:rPr lang="en-US" altLang="ko-KR" sz="1800" kern="0" spc="-12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, </a:t>
            </a:r>
            <a:r>
              <a:rPr lang="ko-KR" altLang="en-US" sz="1800" kern="0" spc="-12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철학</a:t>
            </a:r>
            <a:r>
              <a:rPr lang="en-US" altLang="ko-KR" sz="1800" kern="0" spc="-12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, </a:t>
            </a:r>
            <a:r>
              <a:rPr lang="ko-KR" altLang="en-US" sz="1800" kern="0" spc="-12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문학 등</a:t>
            </a:r>
            <a:r>
              <a:rPr lang="en-US" altLang="ko-KR" sz="1800" kern="0" spc="-12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)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한양신명조"/>
            </a:endParaRPr>
          </a:p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‣</a:t>
            </a:r>
            <a:r>
              <a:rPr lang="ko-KR" altLang="en-US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단기 코스</a:t>
            </a:r>
            <a:r>
              <a:rPr lang="en-US" altLang="ko-KR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(1</a:t>
            </a:r>
            <a:r>
              <a:rPr lang="ko-KR" altLang="en-US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주</a:t>
            </a:r>
            <a:r>
              <a:rPr lang="en-US" altLang="ko-KR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, </a:t>
            </a:r>
            <a:r>
              <a:rPr lang="ko-KR" altLang="en-US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여름학기 운영</a:t>
            </a:r>
            <a:r>
              <a:rPr lang="en-US" altLang="ko-KR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)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한양신명조"/>
            </a:endParaRPr>
          </a:p>
          <a:p>
            <a:pPr marL="388620" marR="0" indent="-38862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‧</a:t>
            </a:r>
            <a:r>
              <a:rPr lang="ko-KR" altLang="en-US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철학</a:t>
            </a:r>
            <a:r>
              <a:rPr lang="en-US" altLang="ko-KR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, </a:t>
            </a:r>
            <a:r>
              <a:rPr lang="ko-KR" altLang="en-US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합창</a:t>
            </a:r>
            <a:r>
              <a:rPr lang="en-US" altLang="ko-KR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, </a:t>
            </a:r>
            <a:r>
              <a:rPr lang="ko-KR" altLang="en-US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미술 등 특별 주제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한양신명조"/>
            </a:endParaRPr>
          </a:p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- </a:t>
            </a: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수강료 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: </a:t>
            </a: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주당 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1,580</a:t>
            </a:r>
            <a:r>
              <a:rPr lang="ko-KR" altLang="en-US" sz="1800" kern="0" spc="-50" dirty="0" err="1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덴마크크로네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(</a:t>
            </a: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약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28</a:t>
            </a: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만원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)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한양신명조"/>
            </a:endParaRPr>
          </a:p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‣</a:t>
            </a:r>
            <a:r>
              <a:rPr lang="ko-KR" altLang="en-US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숙박비와 식비 포함</a:t>
            </a:r>
            <a:r>
              <a:rPr lang="en-US" altLang="ko-KR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, </a:t>
            </a:r>
            <a:r>
              <a:rPr lang="ko-KR" altLang="en-US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유럽의회에서 비용 지원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한양신명조"/>
            </a:endParaRPr>
          </a:p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- </a:t>
            </a: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수강인원 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: </a:t>
            </a: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장기코스 기준 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70~100</a:t>
            </a: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명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한양신명조"/>
            </a:endParaRPr>
          </a:p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‣</a:t>
            </a:r>
            <a:r>
              <a:rPr lang="ko-KR" altLang="en-US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홈페이지 </a:t>
            </a:r>
            <a:r>
              <a:rPr lang="en-US" altLang="ko-KR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: https://grundtvigs.dk/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한양신명조"/>
            </a:endParaRPr>
          </a:p>
        </p:txBody>
      </p:sp>
    </p:spTree>
    <p:extLst>
      <p:ext uri="{BB962C8B-B14F-4D97-AF65-F5344CB8AC3E}">
        <p14:creationId xmlns:p14="http://schemas.microsoft.com/office/powerpoint/2010/main" val="3481761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7.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 국내 외 사례분석 </a:t>
            </a:r>
          </a:p>
        </p:txBody>
      </p: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73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3E4EEC-228E-925D-0153-65B4D1A57765}"/>
              </a:ext>
            </a:extLst>
          </p:cNvPr>
          <p:cNvSpPr txBox="1"/>
          <p:nvPr/>
        </p:nvSpPr>
        <p:spPr>
          <a:xfrm>
            <a:off x="559253" y="1515256"/>
            <a:ext cx="11299372" cy="3964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81000" lvl="0" indent="-381000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 </a:t>
            </a:r>
            <a:r>
              <a:rPr lang="ko-KR" altLang="en-US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프랑스 시민대학</a:t>
            </a:r>
            <a:endParaRPr lang="en-US" altLang="ko-KR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  <a:p>
            <a:pPr marL="381000" lvl="0" indent="-381000" algn="just">
              <a:spcBef>
                <a:spcPts val="0"/>
              </a:spcBef>
              <a:spcAft>
                <a:spcPts val="0"/>
              </a:spcAft>
              <a:defRPr/>
            </a:pPr>
            <a:endParaRPr lang="en-US" altLang="ko-KR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  <a:p>
            <a:pPr marL="923290" marR="0" indent="-411480" algn="just" fontAlgn="base" latinLnBrk="1">
              <a:lnSpc>
                <a:spcPct val="183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- </a:t>
            </a:r>
            <a:r>
              <a:rPr lang="ko-KR" altLang="en-US" sz="1800" kern="0" spc="-14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덴마크 민중대학의 영향을 받아</a:t>
            </a:r>
            <a:r>
              <a:rPr lang="en-US" altLang="ko-KR" sz="1800" kern="0" spc="-14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, 1848</a:t>
            </a:r>
            <a:r>
              <a:rPr lang="ko-KR" altLang="en-US" sz="1800" kern="0" spc="-14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년 최초 설립</a:t>
            </a:r>
            <a:r>
              <a:rPr lang="en-US" altLang="ko-KR" sz="1800" kern="0" spc="-14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(</a:t>
            </a:r>
            <a:r>
              <a:rPr lang="ko-KR" altLang="en-US" sz="1800" kern="0" spc="-14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성인들에게 필요한 교육 제공</a:t>
            </a:r>
            <a:r>
              <a:rPr lang="en-US" altLang="ko-KR" sz="1800" kern="0" spc="-14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)</a:t>
            </a:r>
            <a:endParaRPr lang="ko-KR" altLang="en-US" sz="1800" kern="0" spc="-50" dirty="0">
              <a:solidFill>
                <a:srgbClr val="000000"/>
              </a:solidFill>
              <a:effectLst/>
              <a:latin typeface="한양신명조"/>
              <a:ea typeface="신명 태명조"/>
            </a:endParaRPr>
          </a:p>
          <a:p>
            <a:pPr marL="923290" marR="0" indent="-411480" algn="just" fontAlgn="base" latinLnBrk="1">
              <a:lnSpc>
                <a:spcPct val="183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- </a:t>
            </a:r>
            <a:r>
              <a:rPr lang="en-US" altLang="ko-KR" sz="1800" kern="0" spc="-14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19</a:t>
            </a:r>
            <a:r>
              <a:rPr lang="ko-KR" altLang="en-US" sz="1800" kern="0" spc="-14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세기 후반</a:t>
            </a:r>
            <a:r>
              <a:rPr lang="en-US" altLang="ko-KR" sz="1800" kern="0" spc="-14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, </a:t>
            </a:r>
            <a:r>
              <a:rPr lang="ko-KR" altLang="en-US" sz="1800" kern="0" spc="-14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반유대주의에 대한 반발과 의무교육 도입이라는 배경에 크게 확대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한양신명조"/>
            </a:endParaRPr>
          </a:p>
          <a:p>
            <a:pPr marL="765810" marR="0" indent="-765810" algn="just" fontAlgn="base" latinLnBrk="1">
              <a:lnSpc>
                <a:spcPct val="183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‣ </a:t>
            </a:r>
            <a:r>
              <a:rPr lang="ko-KR" altLang="en-US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드레퓌스 사건 등 반유대주의 기류에 대한 지식인들의 인본주의적 교육 요구와 보통교육에서 소외된 성인들에게 기초교육 기회 제공이 필요하다는 주장이 결합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한양신명조"/>
            </a:endParaRPr>
          </a:p>
          <a:p>
            <a:pPr marL="923290" marR="0" indent="-411480" algn="just" fontAlgn="base" latinLnBrk="1">
              <a:lnSpc>
                <a:spcPct val="183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- </a:t>
            </a:r>
            <a:r>
              <a:rPr lang="en-US" altLang="ko-KR" sz="1800" kern="0" spc="-13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20</a:t>
            </a:r>
            <a:r>
              <a:rPr lang="ko-KR" altLang="en-US" sz="1800" kern="0" spc="-13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세기 들어</a:t>
            </a:r>
            <a:r>
              <a:rPr lang="en-US" altLang="ko-KR" sz="1800" kern="0" spc="-13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, </a:t>
            </a:r>
            <a:r>
              <a:rPr lang="ko-KR" altLang="en-US" sz="1800" kern="0" spc="-13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시민대학의 방향에 대한 지식인과 노동자의 이견으로 크게 축소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한양신명조"/>
            </a:endParaRPr>
          </a:p>
          <a:p>
            <a:pPr marL="765810" marR="0" indent="-765810" algn="just" fontAlgn="base" latinLnBrk="1">
              <a:lnSpc>
                <a:spcPct val="183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‣ 1901</a:t>
            </a:r>
            <a:r>
              <a:rPr lang="ko-KR" altLang="en-US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년 </a:t>
            </a:r>
            <a:r>
              <a:rPr lang="en-US" altLang="ko-KR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124</a:t>
            </a:r>
            <a:r>
              <a:rPr lang="ko-KR" altLang="en-US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개→</a:t>
            </a:r>
            <a:r>
              <a:rPr lang="en-US" altLang="ko-KR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1914</a:t>
            </a:r>
            <a:r>
              <a:rPr lang="ko-KR" altLang="en-US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년 </a:t>
            </a:r>
            <a:r>
              <a:rPr lang="en-US" altLang="ko-KR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20</a:t>
            </a:r>
            <a:r>
              <a:rPr lang="ko-KR" altLang="en-US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개</a:t>
            </a:r>
            <a:r>
              <a:rPr lang="en-US" altLang="ko-KR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, </a:t>
            </a:r>
            <a:r>
              <a:rPr lang="ko-KR" altLang="en-US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두 차례 세계대전 과정에서 거의 사라짐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한양신명조"/>
            </a:endParaRPr>
          </a:p>
          <a:p>
            <a:pPr marL="381000" lvl="0" indent="-381000" algn="just">
              <a:spcBef>
                <a:spcPts val="0"/>
              </a:spcBef>
              <a:spcAft>
                <a:spcPts val="0"/>
              </a:spcAft>
              <a:defRPr/>
            </a:pPr>
            <a:endParaRPr lang="en-US" altLang="ko-KR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</p:txBody>
      </p:sp>
    </p:spTree>
    <p:extLst>
      <p:ext uri="{BB962C8B-B14F-4D97-AF65-F5344CB8AC3E}">
        <p14:creationId xmlns:p14="http://schemas.microsoft.com/office/powerpoint/2010/main" val="3380711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7.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 국내 외 사례분석 </a:t>
            </a:r>
          </a:p>
        </p:txBody>
      </p: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74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3E4EEC-228E-925D-0153-65B4D1A57765}"/>
              </a:ext>
            </a:extLst>
          </p:cNvPr>
          <p:cNvSpPr txBox="1"/>
          <p:nvPr/>
        </p:nvSpPr>
        <p:spPr>
          <a:xfrm>
            <a:off x="578497" y="1246883"/>
            <a:ext cx="5441304" cy="4756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81000" lvl="0" indent="-381000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 프랑스 </a:t>
            </a:r>
            <a:r>
              <a:rPr lang="ko-KR" altLang="en-US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시민대학의 재건</a:t>
            </a:r>
            <a:endParaRPr lang="en-US" altLang="ko-KR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  <a:p>
            <a:pPr marL="381000" lvl="0" indent="-381000" algn="just">
              <a:spcBef>
                <a:spcPts val="0"/>
              </a:spcBef>
              <a:spcAft>
                <a:spcPts val="0"/>
              </a:spcAft>
              <a:defRPr/>
            </a:pPr>
            <a:endParaRPr lang="en-US" altLang="ko-KR" b="1" kern="0" dirty="0">
              <a:solidFill>
                <a:srgbClr val="000000"/>
              </a:solidFill>
              <a:latin typeface="한양신명조"/>
              <a:ea typeface="맑은 고딕" panose="020B0503020000020004" pitchFamily="50" charset="-127"/>
              <a:cs typeface="HY헤드라인M"/>
            </a:endParaRPr>
          </a:p>
          <a:p>
            <a:pPr marL="381000" lvl="0" indent="-3810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독일 시민대학의 영향으로 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1963</a:t>
            </a: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년 독일과 가까운 알자스 지역의 </a:t>
            </a:r>
            <a:r>
              <a:rPr lang="ko-KR" altLang="en-US" sz="1800" kern="0" spc="-50" dirty="0" err="1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뮐루즈에</a:t>
            </a: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 현대적 의미의 시민대학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(“Rhine </a:t>
            </a: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시민대학”</a:t>
            </a:r>
            <a:r>
              <a:rPr lang="en-US" altLang="ko-KR" sz="1800" kern="0" spc="-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)</a:t>
            </a: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이 새롭게 설립</a:t>
            </a:r>
            <a:endParaRPr lang="en-US" altLang="ko-KR" kern="0" dirty="0">
              <a:solidFill>
                <a:srgbClr val="000000"/>
              </a:solidFill>
              <a:latin typeface="한양신명조"/>
            </a:endParaRPr>
          </a:p>
          <a:p>
            <a:pPr marL="381000" lvl="0" indent="-3810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ko-KR" sz="1800" kern="0" spc="-1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1970</a:t>
            </a:r>
            <a:r>
              <a:rPr lang="ko-KR" altLang="en-US" sz="1800" kern="0" spc="-1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년대 들어 정부지원을 받아</a:t>
            </a:r>
            <a:r>
              <a:rPr lang="en-US" altLang="ko-KR" sz="1800" kern="0" spc="-1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, </a:t>
            </a:r>
            <a:r>
              <a:rPr lang="ko-KR" altLang="en-US" sz="1800" kern="0" spc="-1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공공적 성인교육 서비스로서 각 지역에 설립</a:t>
            </a:r>
            <a:r>
              <a:rPr lang="en-US" altLang="ko-KR" sz="1800" kern="0" spc="-1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‧</a:t>
            </a:r>
            <a:r>
              <a:rPr lang="ko-KR" altLang="en-US" sz="1800" kern="0" spc="-1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운영</a:t>
            </a:r>
            <a:r>
              <a:rPr lang="ko-KR" altLang="en-US" sz="1800" kern="0" spc="-140" dirty="0">
                <a:solidFill>
                  <a:srgbClr val="000000"/>
                </a:solidFill>
                <a:effectLst/>
                <a:latin typeface="한양신명조"/>
                <a:ea typeface="신명 태명조"/>
              </a:rPr>
              <a:t> </a:t>
            </a:r>
            <a:r>
              <a:rPr lang="ko-KR" altLang="en-US" sz="1800" kern="0" spc="-14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중이며</a:t>
            </a:r>
            <a:r>
              <a:rPr lang="en-US" altLang="ko-KR" sz="1800" kern="0" spc="-14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, </a:t>
            </a:r>
            <a:r>
              <a:rPr lang="ko-KR" altLang="en-US" sz="1800" kern="0" spc="-14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프랑스 시민대학연합</a:t>
            </a:r>
            <a:r>
              <a:rPr lang="en-US" altLang="ko-KR" sz="1800" kern="0" spc="-14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(AUPF)</a:t>
            </a:r>
            <a:r>
              <a:rPr lang="ko-KR" altLang="en-US" sz="1800" kern="0" spc="-14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로 발전</a:t>
            </a:r>
            <a:r>
              <a:rPr lang="en-US" altLang="ko-KR" sz="1800" kern="0" spc="-14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(17</a:t>
            </a:r>
            <a:r>
              <a:rPr lang="ko-KR" altLang="en-US" sz="1800" kern="0" spc="-14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개 지역의 </a:t>
            </a:r>
            <a:r>
              <a:rPr lang="en-US" altLang="ko-KR" sz="1800" kern="0" spc="-14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60</a:t>
            </a:r>
            <a:r>
              <a:rPr lang="ko-KR" altLang="en-US" sz="1800" kern="0" spc="-14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여개 시민대학 가입</a:t>
            </a:r>
            <a:r>
              <a:rPr lang="en-US" altLang="ko-KR" sz="1800" kern="0" spc="-14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)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한양신명조"/>
            </a:endParaRPr>
          </a:p>
          <a:p>
            <a:pPr marL="765810" marR="0" indent="-76581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‣ </a:t>
            </a:r>
            <a:r>
              <a:rPr lang="ko-KR" altLang="en-US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원칙 </a:t>
            </a:r>
            <a:r>
              <a:rPr lang="en-US" altLang="ko-KR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: </a:t>
            </a:r>
            <a:r>
              <a:rPr lang="ko-KR" altLang="en-US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선발 없는 개방형 교육과정</a:t>
            </a:r>
            <a:r>
              <a:rPr lang="en-US" altLang="ko-KR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, </a:t>
            </a:r>
            <a:r>
              <a:rPr lang="ko-KR" altLang="en-US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지역사회 발달에 기여 목적</a:t>
            </a:r>
            <a:r>
              <a:rPr lang="en-US" altLang="ko-KR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, </a:t>
            </a:r>
            <a:r>
              <a:rPr lang="ko-KR" altLang="en-US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자율적 운영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한양신명조"/>
            </a:endParaRPr>
          </a:p>
          <a:p>
            <a:pPr marL="765810" marR="0" indent="-76581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‣ </a:t>
            </a:r>
            <a:r>
              <a:rPr lang="ko-KR" altLang="en-US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대중적 주제의 프로그램을 소정의 강의료를 지불하고 수강</a:t>
            </a:r>
            <a:r>
              <a:rPr lang="en-US" altLang="ko-KR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, </a:t>
            </a:r>
            <a:r>
              <a:rPr lang="ko-KR" altLang="en-US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수료증 제공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한양신명조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6A0E0C33-6A9D-BCE4-6DFA-77FB33390C16}"/>
              </a:ext>
            </a:extLst>
          </p:cNvPr>
          <p:cNvSpPr/>
          <p:nvPr/>
        </p:nvSpPr>
        <p:spPr>
          <a:xfrm>
            <a:off x="6172201" y="950554"/>
            <a:ext cx="5734050" cy="516915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>
              <a:lnSpc>
                <a:spcPct val="130000"/>
              </a:lnSpc>
            </a:pP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HY견고딕" panose="02030600000101010101" pitchFamily="18" charset="-127"/>
                <a:ea typeface="HY견고딕" panose="02030600000101010101" pitchFamily="18" charset="-127"/>
              </a:rPr>
              <a:t>&lt;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HY견고딕" panose="02030600000101010101" pitchFamily="18" charset="-127"/>
                <a:ea typeface="HY견고딕" panose="02030600000101010101" pitchFamily="18" charset="-127"/>
              </a:rPr>
              <a:t>새로운 시민대학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HY견고딕" panose="02030600000101010101" pitchFamily="18" charset="-127"/>
                <a:ea typeface="HY견고딕" panose="02030600000101010101" pitchFamily="18" charset="-127"/>
              </a:rPr>
              <a:t>&gt;</a:t>
            </a:r>
          </a:p>
          <a:p>
            <a:pPr algn="ctr" fontAlgn="base" latinLnBrk="0">
              <a:lnSpc>
                <a:spcPct val="130000"/>
              </a:lnSpc>
            </a:pPr>
            <a:endParaRPr lang="en-US" altLang="ko-KR" sz="1800" kern="0" spc="0" dirty="0">
              <a:solidFill>
                <a:srgbClr val="000000"/>
              </a:solidFill>
              <a:effectLst/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285750" indent="-285750" fontAlgn="base" latinLnBrk="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ko-KR" altLang="en-US" kern="0" spc="-12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고등교육 기회 접근 어려운 시민들에게 수준 높은 지식과 철학</a:t>
            </a:r>
            <a:r>
              <a:rPr lang="en-US" altLang="ko-KR" kern="0" spc="-12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, </a:t>
            </a:r>
            <a:r>
              <a:rPr lang="ko-KR" altLang="en-US" kern="0" spc="-12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문화 등 인문학적</a:t>
            </a:r>
            <a:r>
              <a:rPr lang="ko-KR" altLang="en-US" kern="0" spc="-70" dirty="0">
                <a:solidFill>
                  <a:srgbClr val="000000"/>
                </a:solidFill>
                <a:effectLst/>
                <a:latin typeface="한양신명조"/>
                <a:ea typeface="신명 태명조"/>
              </a:rPr>
              <a:t> </a:t>
            </a:r>
            <a:r>
              <a:rPr lang="ko-KR" altLang="en-US" kern="0" spc="-7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지식 제공 목적에서 </a:t>
            </a:r>
            <a:r>
              <a:rPr lang="ko-KR" altLang="en-US" kern="0" spc="-70" dirty="0" err="1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캉</a:t>
            </a:r>
            <a:r>
              <a:rPr lang="en-US" altLang="ko-KR" kern="0" spc="-7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(2002), </a:t>
            </a:r>
            <a:r>
              <a:rPr lang="ko-KR" altLang="en-US" kern="0" spc="-7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리옹</a:t>
            </a:r>
            <a:r>
              <a:rPr lang="en-US" altLang="ko-KR" kern="0" spc="-7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(2005) </a:t>
            </a:r>
            <a:r>
              <a:rPr lang="ko-KR" altLang="en-US" kern="0" spc="-7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등에 새로운 시민대학 설립</a:t>
            </a:r>
            <a:endParaRPr lang="en-US" altLang="ko-KR" sz="1800" kern="0" spc="0" dirty="0">
              <a:solidFill>
                <a:srgbClr val="000000"/>
              </a:solidFill>
              <a:effectLst/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920750" marR="0" indent="-40894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dirty="0">
              <a:latin typeface="Arial" panose="020B0604020202020204" pitchFamily="34" charset="0"/>
            </a:endParaRPr>
          </a:p>
          <a:p>
            <a:pPr marL="765810" marR="0" indent="-76581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‣ </a:t>
            </a:r>
            <a:r>
              <a:rPr lang="ko-KR" altLang="en-US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높은 수준의 인문학적 지식을 시민들에게 무료로 제공</a:t>
            </a:r>
            <a:r>
              <a:rPr lang="en-US" altLang="ko-KR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(“</a:t>
            </a:r>
            <a:r>
              <a:rPr lang="ko-KR" altLang="en-US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대학 밖의 대학”</a:t>
            </a:r>
            <a:r>
              <a:rPr lang="en-US" altLang="ko-KR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)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한양신명조"/>
            </a:endParaRPr>
          </a:p>
          <a:p>
            <a:pPr marL="1253490" marR="0" indent="-125349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‣ </a:t>
            </a:r>
            <a:r>
              <a:rPr lang="ko-KR" altLang="en-US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원 칙</a:t>
            </a:r>
            <a:endParaRPr lang="en-US" altLang="ko-KR" sz="1800" kern="0" spc="-10" dirty="0">
              <a:solidFill>
                <a:srgbClr val="000000"/>
              </a:solidFill>
              <a:effectLst/>
              <a:latin typeface="신명 중고딕"/>
              <a:ea typeface="신명 중고딕"/>
            </a:endParaRPr>
          </a:p>
          <a:p>
            <a:pPr marL="1253490" marR="0" indent="-1253490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① </a:t>
            </a:r>
            <a:r>
              <a:rPr lang="ko-KR" altLang="en-US" sz="1800" kern="0" spc="-9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다른 곳에서 들을 수 없는 대안적 지식을 모두가 알아들을 수 있는 방식으로 가르치기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한양신명조"/>
            </a:endParaRPr>
          </a:p>
          <a:p>
            <a:pPr marL="1253490" marR="0" indent="-1253490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800" kern="0" spc="-1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② 다른 곳에서도 배울 수 있는 지식은 새롭고 대안적인 방식으로 가르치기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한양신명조"/>
            </a:endParaRPr>
          </a:p>
        </p:txBody>
      </p:sp>
    </p:spTree>
    <p:extLst>
      <p:ext uri="{BB962C8B-B14F-4D97-AF65-F5344CB8AC3E}">
        <p14:creationId xmlns:p14="http://schemas.microsoft.com/office/powerpoint/2010/main" val="1666035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7.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 국내 외 사례분석 </a:t>
            </a:r>
          </a:p>
        </p:txBody>
      </p: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75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3E4EEC-228E-925D-0153-65B4D1A57765}"/>
              </a:ext>
            </a:extLst>
          </p:cNvPr>
          <p:cNvSpPr txBox="1"/>
          <p:nvPr/>
        </p:nvSpPr>
        <p:spPr>
          <a:xfrm>
            <a:off x="540592" y="1123368"/>
            <a:ext cx="11299372" cy="49979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81000" lvl="0" indent="-381000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 일본 홋카이도 도민 칼리지</a:t>
            </a:r>
            <a:endParaRPr lang="en-US" altLang="ko-KR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  <a:p>
            <a:pPr marL="381000" lvl="0" indent="-381000" algn="just">
              <a:spcBef>
                <a:spcPts val="0"/>
              </a:spcBef>
              <a:spcAft>
                <a:spcPts val="0"/>
              </a:spcAft>
              <a:defRPr/>
            </a:pPr>
            <a:endParaRPr lang="en-US" altLang="ko-KR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  <a:p>
            <a:pPr marL="480060" marR="0" indent="-480060" algn="just" fontAlgn="base" latinLnBrk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 2001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년 설립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, 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산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‧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학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‧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관 네트워크 연계를 통한 생애학습기관 설립 추진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한양신명조"/>
              <a:ea typeface="신명 태명조"/>
            </a:endParaRPr>
          </a:p>
          <a:p>
            <a:pPr marL="500380" marR="0" indent="-500380" algn="just" fontAlgn="base" latinLnBrk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1800" kern="0" spc="-5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현재 공익재단인 훗카이도 도립 생애추진센터에 사무국을 두고 자체 운영 중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한양신명조"/>
            </a:endParaRPr>
          </a:p>
          <a:p>
            <a:pPr marL="285750" marR="0" indent="-285750" algn="just" fontAlgn="base" latinLnBrk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   교육과정 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: </a:t>
            </a:r>
            <a:r>
              <a:rPr lang="ko-KR" altLang="en-US" sz="1800" kern="0" spc="-4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훗카이도학과</a:t>
            </a:r>
            <a:r>
              <a:rPr lang="en-US" altLang="ko-KR" sz="1800" kern="0" spc="-4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, </a:t>
            </a:r>
            <a:r>
              <a:rPr lang="ko-KR" altLang="en-US" sz="1800" kern="0" spc="-4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전문학과</a:t>
            </a:r>
            <a:r>
              <a:rPr lang="en-US" altLang="ko-KR" sz="1800" kern="0" spc="-4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, </a:t>
            </a:r>
            <a:r>
              <a:rPr lang="ko-KR" altLang="en-US" sz="1800" kern="0" spc="-4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교양학과 등 </a:t>
            </a:r>
            <a:r>
              <a:rPr lang="en-US" altLang="ko-KR" sz="1800" kern="0" spc="-4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3</a:t>
            </a:r>
            <a:r>
              <a:rPr lang="ko-KR" altLang="en-US" sz="1800" kern="0" spc="-4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개 학과 총 </a:t>
            </a:r>
            <a:r>
              <a:rPr lang="en-US" altLang="ko-KR" sz="1800" kern="0" spc="-4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7</a:t>
            </a:r>
            <a:r>
              <a:rPr lang="ko-KR" altLang="en-US" sz="1800" kern="0" spc="-4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개 코스에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한양신명조"/>
                <a:ea typeface="신명 태명조"/>
              </a:rPr>
              <a:t> 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700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여개 강좌 개설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‧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운영 중</a:t>
            </a:r>
            <a:endParaRPr lang="en-US" altLang="ko-KR" sz="1800" kern="0" spc="0" dirty="0">
              <a:solidFill>
                <a:srgbClr val="000000"/>
              </a:solidFill>
              <a:effectLst/>
              <a:latin typeface="신명 태명조"/>
              <a:ea typeface="신명 태명조"/>
            </a:endParaRPr>
          </a:p>
          <a:p>
            <a:pPr marR="0" algn="just" fontAlgn="base" latinLnBrk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kern="0" dirty="0">
                <a:solidFill>
                  <a:srgbClr val="000000"/>
                </a:solidFill>
                <a:latin typeface="신명 태명조"/>
                <a:ea typeface="신명 태명조"/>
              </a:rPr>
              <a:t>         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(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연계강좌 포함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)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한양신명조"/>
            </a:endParaRPr>
          </a:p>
          <a:p>
            <a:pPr marR="0" algn="just" fontAlgn="base" latinLnBrk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       ‣ </a:t>
            </a:r>
            <a:r>
              <a:rPr lang="en-US" altLang="ko-KR" sz="1800" kern="0" spc="-4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7</a:t>
            </a:r>
            <a:r>
              <a:rPr lang="ko-KR" altLang="en-US" sz="1800" kern="0" spc="-4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개 코스 </a:t>
            </a:r>
            <a:r>
              <a:rPr lang="en-US" altLang="ko-KR" sz="1800" kern="0" spc="-4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: </a:t>
            </a:r>
            <a:r>
              <a:rPr lang="ko-KR" altLang="en-US" sz="1800" kern="0" spc="-4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홋카이도학</a:t>
            </a:r>
            <a:r>
              <a:rPr lang="en-US" altLang="ko-KR" sz="1800" kern="0" spc="-4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, </a:t>
            </a:r>
            <a:r>
              <a:rPr lang="ko-KR" altLang="en-US" sz="1800" kern="0" spc="-4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지역활동</a:t>
            </a:r>
            <a:r>
              <a:rPr lang="en-US" altLang="ko-KR" sz="1800" kern="0" spc="-4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, </a:t>
            </a:r>
            <a:r>
              <a:rPr lang="ko-KR" altLang="en-US" sz="1800" kern="0" spc="-4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능력개발</a:t>
            </a:r>
            <a:r>
              <a:rPr lang="en-US" altLang="ko-KR" sz="1800" kern="0" spc="-4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, </a:t>
            </a:r>
            <a:r>
              <a:rPr lang="ko-KR" altLang="en-US" sz="1800" kern="0" spc="-4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환경</a:t>
            </a:r>
            <a:r>
              <a:rPr lang="en-US" altLang="ko-KR" sz="1800" kern="0" spc="-4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‧</a:t>
            </a:r>
            <a:r>
              <a:rPr lang="ko-KR" altLang="en-US" sz="1800" kern="0" spc="-4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생활</a:t>
            </a:r>
            <a:r>
              <a:rPr lang="en-US" altLang="ko-KR" sz="1800" kern="0" spc="-4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, </a:t>
            </a:r>
            <a:r>
              <a:rPr lang="ko-KR" altLang="en-US" sz="1800" kern="0" spc="-4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건강</a:t>
            </a:r>
            <a:r>
              <a:rPr lang="en-US" altLang="ko-KR" sz="1800" kern="0" spc="-4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‧</a:t>
            </a:r>
            <a:r>
              <a:rPr lang="ko-KR" altLang="en-US" sz="1800" kern="0" spc="-4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스포츠</a:t>
            </a:r>
            <a:r>
              <a:rPr lang="en-US" altLang="ko-KR" sz="1800" kern="0" spc="-4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, </a:t>
            </a:r>
            <a:r>
              <a:rPr lang="ko-KR" altLang="en-US" sz="1800" kern="0" spc="-4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교양</a:t>
            </a:r>
            <a:r>
              <a:rPr lang="en-US" altLang="ko-KR" sz="1800" kern="0" spc="-4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, </a:t>
            </a:r>
            <a:r>
              <a:rPr lang="ko-KR" altLang="en-US" sz="1800" kern="0" spc="-4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주니어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한양신명조"/>
            </a:endParaRPr>
          </a:p>
          <a:p>
            <a:pPr marR="0" algn="just" fontAlgn="base" latinLnBrk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       ‣ 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도민 스스로의 자생적 학습을 통해 지역발전에 기여하도록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, 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지역학인 ‘홋카이도학’ 강조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한양신명조"/>
            </a:endParaRPr>
          </a:p>
          <a:p>
            <a:pPr marR="0" algn="just" fontAlgn="base" latinLnBrk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       ‣ 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도민의 지역활동 참여 촉진을 위해 지역활동실천강좌 필수 수강 요구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한양신명조"/>
            </a:endParaRPr>
          </a:p>
          <a:p>
            <a:pPr marR="0" algn="just" fontAlgn="base" latinLnBrk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kern="0" dirty="0">
                <a:solidFill>
                  <a:srgbClr val="000000"/>
                </a:solidFill>
                <a:latin typeface="신명 태명조"/>
                <a:ea typeface="신명 태명조"/>
              </a:rPr>
              <a:t>      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 ‣</a:t>
            </a:r>
            <a:r>
              <a:rPr lang="en-US" altLang="ko-KR" kern="0" dirty="0">
                <a:solidFill>
                  <a:srgbClr val="000000"/>
                </a:solidFill>
                <a:latin typeface="신명 태명조"/>
                <a:ea typeface="신명 중고딕"/>
              </a:rPr>
              <a:t> 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등록 학생 수 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: 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총 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3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만여명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한양신명조"/>
            </a:endParaRPr>
          </a:p>
        </p:txBody>
      </p:sp>
    </p:spTree>
    <p:extLst>
      <p:ext uri="{BB962C8B-B14F-4D97-AF65-F5344CB8AC3E}">
        <p14:creationId xmlns:p14="http://schemas.microsoft.com/office/powerpoint/2010/main" val="1467737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7.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 국내 외 사례분석 </a:t>
            </a:r>
          </a:p>
        </p:txBody>
      </p: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76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3E4EEC-228E-925D-0153-65B4D1A57765}"/>
              </a:ext>
            </a:extLst>
          </p:cNvPr>
          <p:cNvSpPr txBox="1"/>
          <p:nvPr/>
        </p:nvSpPr>
        <p:spPr>
          <a:xfrm>
            <a:off x="578497" y="1246883"/>
            <a:ext cx="5682344" cy="48860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81000" lvl="0" indent="-381000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 </a:t>
            </a:r>
            <a:r>
              <a:rPr lang="ko-KR" altLang="en-US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홋카이도 도민 칼리지 운영 특징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한양신명조"/>
              <a:ea typeface="신명 태명조"/>
            </a:endParaRPr>
          </a:p>
          <a:p>
            <a:pPr marL="614680" marR="0" indent="-61468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‧ 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지역 거점국립대학인 훗카이도대학 교육학부와 연계 운영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한양신명조"/>
            </a:endParaRPr>
          </a:p>
          <a:p>
            <a:pPr marL="657860" marR="0" indent="-65786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‣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설립 주도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, 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교수진이 운영위원으로 참여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, 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교육과정 설계 지원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, 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신명 중고딕"/>
                <a:ea typeface="신명 중고딕"/>
              </a:rPr>
              <a:t>연계강좌 개설해 훗카이도대학 수강기회 제공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한양신명조"/>
            </a:endParaRPr>
          </a:p>
          <a:p>
            <a:pPr marL="565150" marR="0" indent="-56515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‧ 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도내 기관 간 연계 강조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(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지자체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, 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대학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, 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시민단체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, 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산업기관 등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)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한양신명조"/>
            </a:endParaRPr>
          </a:p>
          <a:p>
            <a:pPr marL="565150" marR="0" indent="-56515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‧ </a:t>
            </a:r>
            <a:r>
              <a:rPr lang="en-US" altLang="ko-KR" sz="1800" kern="0" spc="-9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NHK</a:t>
            </a:r>
            <a:r>
              <a:rPr lang="ko-KR" altLang="en-US" sz="1800" kern="0" spc="-9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방송과 인터넷을 교육에 활발히 활용</a:t>
            </a:r>
            <a:endParaRPr lang="en-US" altLang="ko-KR" sz="1800" kern="0" spc="-90" dirty="0">
              <a:solidFill>
                <a:srgbClr val="000000"/>
              </a:solidFill>
              <a:effectLst/>
              <a:latin typeface="신명 태명조"/>
              <a:ea typeface="신명 태명조"/>
            </a:endParaRPr>
          </a:p>
          <a:p>
            <a:pPr algn="just" fontAlgn="base">
              <a:lnSpc>
                <a:spcPct val="150000"/>
              </a:lnSpc>
            </a:pP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‧ 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운영 조직 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한양신명조"/>
                <a:ea typeface="맑은 고딕" panose="020B0503020000020004" pitchFamily="50" charset="-127"/>
              </a:rPr>
              <a:t>: 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산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‧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관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‧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학 연계 구조가 운영조직에 반영돼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한양신명조"/>
                <a:ea typeface="맑은 고딕" panose="020B0503020000020004" pitchFamily="50" charset="-127"/>
              </a:rPr>
              <a:t>, 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도지사가 학장에 훗카이도대학 총장과 경제연합회장이 당연직으로 부학장에 임명됨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6A0E0C33-6A9D-BCE4-6DFA-77FB33390C16}"/>
              </a:ext>
            </a:extLst>
          </p:cNvPr>
          <p:cNvSpPr/>
          <p:nvPr/>
        </p:nvSpPr>
        <p:spPr>
          <a:xfrm>
            <a:off x="6568751" y="950554"/>
            <a:ext cx="5337499" cy="516915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>
              <a:lnSpc>
                <a:spcPct val="130000"/>
              </a:lnSpc>
            </a:pP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HY견고딕" panose="02030600000101010101" pitchFamily="18" charset="-127"/>
                <a:ea typeface="HY견고딕" panose="02030600000101010101" pitchFamily="18" charset="-127"/>
              </a:rPr>
              <a:t>&lt;</a:t>
            </a:r>
            <a:r>
              <a:rPr lang="ko-KR" altLang="en-US" kern="0" dirty="0">
                <a:solidFill>
                  <a:srgbClr val="0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학위제도 운영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HY견고딕" panose="02030600000101010101" pitchFamily="18" charset="-127"/>
                <a:ea typeface="HY견고딕" panose="02030600000101010101" pitchFamily="18" charset="-127"/>
              </a:rPr>
              <a:t>&gt;</a:t>
            </a:r>
          </a:p>
          <a:p>
            <a:pPr algn="ctr" fontAlgn="base" latinLnBrk="0">
              <a:lnSpc>
                <a:spcPct val="130000"/>
              </a:lnSpc>
            </a:pPr>
            <a:endParaRPr lang="en-US" altLang="ko-KR" sz="1800" kern="0" spc="0" dirty="0">
              <a:solidFill>
                <a:srgbClr val="000000"/>
              </a:solidFill>
              <a:effectLst/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1524000" marR="0" indent="-1524000" algn="just" fontAlgn="base" latinLnBrk="1">
              <a:lnSpc>
                <a:spcPct val="15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- 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학위 제도 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:</a:t>
            </a:r>
            <a:r>
              <a:rPr lang="ko-KR" altLang="en-US" sz="1800" kern="0" spc="-30" dirty="0">
                <a:solidFill>
                  <a:srgbClr val="000000"/>
                </a:solidFill>
                <a:effectLst/>
                <a:latin typeface="한양신명조"/>
                <a:ea typeface="신명 태명조"/>
              </a:rPr>
              <a:t> </a:t>
            </a:r>
            <a:r>
              <a:rPr lang="ko-KR" altLang="en-US" sz="1800" kern="0" spc="-3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학사 </a:t>
            </a:r>
            <a:r>
              <a:rPr lang="en-US" altLang="ko-KR" sz="1800" kern="0" spc="-3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100</a:t>
            </a:r>
            <a:r>
              <a:rPr lang="ko-KR" altLang="en-US" sz="1800" kern="0" spc="-3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단위</a:t>
            </a:r>
            <a:r>
              <a:rPr lang="en-US" altLang="ko-KR" sz="1800" kern="0" spc="-3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, </a:t>
            </a:r>
            <a:r>
              <a:rPr lang="ko-KR" altLang="en-US" sz="1800" kern="0" spc="-3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석사 </a:t>
            </a:r>
            <a:r>
              <a:rPr lang="en-US" altLang="ko-KR" sz="1800" kern="0" spc="-3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200</a:t>
            </a:r>
            <a:r>
              <a:rPr lang="ko-KR" altLang="en-US" sz="1800" kern="0" spc="-3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단위</a:t>
            </a:r>
            <a:r>
              <a:rPr lang="en-US" altLang="ko-KR" sz="1800" kern="0" spc="-3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, </a:t>
            </a:r>
            <a:r>
              <a:rPr lang="ko-KR" altLang="en-US" sz="1800" kern="0" spc="-3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박사 </a:t>
            </a:r>
            <a:r>
              <a:rPr lang="en-US" altLang="ko-KR" sz="1800" kern="0" spc="-3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300</a:t>
            </a:r>
            <a:r>
              <a:rPr lang="ko-KR" altLang="en-US" sz="1800" kern="0" spc="-3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단위 이상 수강 시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, 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학습자 신청 및 사무국 확인을 통해 </a:t>
            </a:r>
            <a:r>
              <a:rPr lang="ko-KR" altLang="en-US" sz="1800" kern="0" spc="0" dirty="0" err="1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비공인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 명예학위 수여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(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개설 강좌 </a:t>
            </a:r>
            <a:r>
              <a:rPr lang="ko-KR" altLang="en-US" sz="1800" kern="0" spc="0" dirty="0" err="1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수강시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 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1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단위 부여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)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한양신명조"/>
              <a:ea typeface="신명 태명조"/>
            </a:endParaRPr>
          </a:p>
          <a:p>
            <a:pPr marL="565150" marR="0" indent="-565150" algn="just" fontAlgn="base" latinLnBrk="1">
              <a:lnSpc>
                <a:spcPct val="15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‧ </a:t>
            </a:r>
            <a:r>
              <a:rPr lang="ko-KR" altLang="en-US" sz="1800" kern="0" spc="-4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학사 취득에는 필수강좌 </a:t>
            </a:r>
            <a:r>
              <a:rPr lang="en-US" altLang="ko-KR" sz="1800" kern="0" spc="-4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6</a:t>
            </a:r>
            <a:r>
              <a:rPr lang="ko-KR" altLang="en-US" sz="1800" kern="0" spc="-4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단위</a:t>
            </a:r>
            <a:r>
              <a:rPr lang="en-US" altLang="ko-KR" sz="1800" kern="0" spc="-4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, </a:t>
            </a:r>
            <a:r>
              <a:rPr lang="ko-KR" altLang="en-US" sz="1800" kern="0" spc="-4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전문코스 </a:t>
            </a:r>
            <a:r>
              <a:rPr lang="en-US" altLang="ko-KR" sz="1800" kern="0" spc="-4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60</a:t>
            </a:r>
            <a:r>
              <a:rPr lang="ko-KR" altLang="en-US" sz="1800" kern="0" spc="-4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단위</a:t>
            </a:r>
            <a:r>
              <a:rPr lang="en-US" altLang="ko-KR" sz="1800" kern="0" spc="-4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, </a:t>
            </a:r>
            <a:r>
              <a:rPr lang="ko-KR" altLang="en-US" sz="1800" kern="0" spc="-4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선택코스 </a:t>
            </a:r>
            <a:r>
              <a:rPr lang="en-US" altLang="ko-KR" sz="1800" kern="0" spc="-4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34</a:t>
            </a:r>
            <a:r>
              <a:rPr lang="ko-KR" altLang="en-US" sz="1800" kern="0" spc="-4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단위 필요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한양신명조"/>
            </a:endParaRPr>
          </a:p>
          <a:p>
            <a:pPr marL="488950" marR="0" indent="-488950" algn="just" fontAlgn="base" latinLnBrk="1">
              <a:lnSpc>
                <a:spcPct val="15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- 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수강료 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: 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무료이거나 강좌당 최대 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10,000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엔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(</a:t>
            </a:r>
            <a:r>
              <a:rPr lang="ko-KR" altLang="en-US" sz="1800" kern="0" spc="0" dirty="0" err="1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십만원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)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신명 태명조"/>
                <a:ea typeface="신명 태명조"/>
              </a:rPr>
              <a:t>을 넘지 않음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한양신명조"/>
            </a:endParaRPr>
          </a:p>
        </p:txBody>
      </p:sp>
    </p:spTree>
    <p:extLst>
      <p:ext uri="{BB962C8B-B14F-4D97-AF65-F5344CB8AC3E}">
        <p14:creationId xmlns:p14="http://schemas.microsoft.com/office/powerpoint/2010/main" val="3397845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7.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 국내 외 사례분석 </a:t>
            </a:r>
          </a:p>
        </p:txBody>
      </p: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77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23" name="가로 글상자 22"/>
          <p:cNvSpPr txBox="1"/>
          <p:nvPr/>
        </p:nvSpPr>
        <p:spPr>
          <a:xfrm>
            <a:off x="336678" y="1225768"/>
            <a:ext cx="6948580" cy="4720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b="0" i="0" u="none" strike="noStrike" dirty="0">
                <a:solidFill>
                  <a:srgbClr val="000000"/>
                </a:solidFill>
                <a:latin typeface="HY견고딕"/>
                <a:ea typeface="HY견고딕"/>
                <a:cs typeface="HY견고딕"/>
              </a:rPr>
              <a:t> </a:t>
            </a:r>
            <a:r>
              <a:rPr lang="ko-KR" altLang="en-US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 </a:t>
            </a:r>
            <a:r>
              <a:rPr lang="ko-KR" altLang="en-US" b="1" i="0" u="none" strike="noStrike" dirty="0">
                <a:solidFill>
                  <a:srgbClr val="000000"/>
                </a:solidFill>
                <a:latin typeface="HY그래픽M"/>
                <a:ea typeface="HY그래픽M"/>
                <a:cs typeface="HY견고딕"/>
              </a:rPr>
              <a:t>광명시 평생학습원 </a:t>
            </a:r>
            <a:r>
              <a:rPr lang="en-US" altLang="ko-KR" b="1" i="0" u="none" strike="noStrike" dirty="0">
                <a:solidFill>
                  <a:srgbClr val="000000"/>
                </a:solidFill>
                <a:latin typeface="HY그래픽M"/>
                <a:ea typeface="HY그래픽M"/>
                <a:cs typeface="HY견고딕"/>
              </a:rPr>
              <a:t>(</a:t>
            </a:r>
            <a:r>
              <a:rPr lang="EN-US" b="0" i="0" u="none" strike="noStrike" dirty="0" err="1">
                <a:solidFill>
                  <a:srgbClr val="000000"/>
                </a:solidFill>
                <a:latin typeface="함초롬바탕"/>
                <a:ea typeface="함초롬바탕"/>
              </a:rPr>
              <a:t>Gwangmyeong</a:t>
            </a:r>
            <a:r>
              <a:rPr lang="EN-US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 lifelong learning center</a:t>
            </a:r>
            <a:r>
              <a:rPr lang="en-US" altLang="ko-KR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)</a:t>
            </a:r>
          </a:p>
        </p:txBody>
      </p:sp>
      <p:sp>
        <p:nvSpPr>
          <p:cNvPr id="25" name="가로 글상자 24"/>
          <p:cNvSpPr txBox="1"/>
          <p:nvPr/>
        </p:nvSpPr>
        <p:spPr>
          <a:xfrm>
            <a:off x="336678" y="1744823"/>
            <a:ext cx="6735054" cy="2007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480" lvl="0" indent="-22848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dirty="0" err="1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위치</a:t>
            </a:r>
            <a:r>
              <a:rPr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 </a:t>
            </a:r>
            <a:r>
              <a:rPr lang="EN-US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: 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경기도 </a:t>
            </a:r>
            <a:r>
              <a:rPr sz="1600" b="0" i="0" u="none" strike="noStrike" dirty="0" err="1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광명시</a:t>
            </a:r>
            <a:r>
              <a:rPr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철망산로</a:t>
            </a:r>
            <a:r>
              <a:rPr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 </a:t>
            </a:r>
            <a:r>
              <a:rPr lang="EN-US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2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 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(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 지하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1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층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,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지상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5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층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)</a:t>
            </a:r>
          </a:p>
          <a:p>
            <a:pPr marL="228480" lvl="0" indent="-22848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ko-KR" altLang="en-US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조직 구성 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: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 원장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,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 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4</a:t>
            </a:r>
            <a:r>
              <a:rPr lang="ko-KR" altLang="en-US" sz="1600" b="0" i="0" u="none" strike="noStrike" dirty="0" err="1">
                <a:solidFill>
                  <a:srgbClr val="000000"/>
                </a:solidFill>
                <a:latin typeface="함초롬바탕"/>
                <a:ea typeface="함초롬바탕"/>
              </a:rPr>
              <a:t>개팀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,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 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1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센터</a:t>
            </a:r>
          </a:p>
          <a:p>
            <a:pPr marL="228480" lvl="0" indent="-22848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ko-KR" altLang="en-US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주요사업 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: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 광명자치대학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,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 문해교육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,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 평생학습축제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,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 네트워크협의체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,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 민주시민교육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,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 세계시민성 향상교육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,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 평생학습지원금</a:t>
            </a:r>
          </a:p>
          <a:p>
            <a:pPr marL="228480" lvl="0" indent="-22848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ko-KR" altLang="en-US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주요프로그램 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: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 </a:t>
            </a:r>
            <a:endParaRPr lang="EN-US" sz="1600" b="0" i="0" u="none" strike="noStrike" dirty="0">
              <a:solidFill>
                <a:srgbClr val="000000"/>
              </a:solidFill>
              <a:latin typeface="함초롬바탕"/>
              <a:ea typeface="함초롬바탕"/>
            </a:endParaRPr>
          </a:p>
        </p:txBody>
      </p:sp>
      <p:pic>
        <p:nvPicPr>
          <p:cNvPr id="30" name="그림 29"/>
          <p:cNvPicPr/>
          <p:nvPr/>
        </p:nvPicPr>
        <p:blipFill rotWithShape="1">
          <a:blip r:embed="rId2"/>
          <a:stretch>
            <a:fillRect/>
          </a:stretch>
        </p:blipFill>
        <p:spPr>
          <a:xfrm>
            <a:off x="7515609" y="897887"/>
            <a:ext cx="4339713" cy="2287605"/>
          </a:xfrm>
          <a:prstGeom prst="rect">
            <a:avLst/>
          </a:prstGeom>
          <a:ln w="76200" cap="rnd" cmpd="sng" algn="ctr">
            <a:gradFill flip="xy" rotWithShape="1">
              <a:gsLst>
                <a:gs pos="0">
                  <a:srgbClr val="F3F3F3">
                    <a:alpha val="100000"/>
                  </a:srgbClr>
                </a:gs>
                <a:gs pos="35000">
                  <a:srgbClr val="FFFFFF">
                    <a:alpha val="100000"/>
                  </a:srgbClr>
                </a:gs>
                <a:gs pos="57000">
                  <a:srgbClr val="E8E8E8">
                    <a:alpha val="100000"/>
                  </a:srgbClr>
                </a:gs>
                <a:gs pos="100000">
                  <a:srgbClr val="F3F3F3">
                    <a:alpha val="10000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prstDash val="solid"/>
            <a:round/>
          </a:ln>
          <a:effectLst>
            <a:outerShdw blurRad="50000" algn="tl" rotWithShape="0">
              <a:srgbClr val="000000">
                <a:alpha val="80000"/>
              </a:srgbClr>
            </a:outerShdw>
            <a:reflection blurRad="6350" stA="52000" endA="300" endPos="18000" dist="25400" dir="5400000" sy="-100000" algn="bl" rotWithShape="0"/>
          </a:effectLst>
        </p:spPr>
      </p:pic>
      <p:pic>
        <p:nvPicPr>
          <p:cNvPr id="31" name="그림 30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7504079" y="3680241"/>
            <a:ext cx="4351243" cy="2280989"/>
          </a:xfrm>
          <a:prstGeom prst="rect">
            <a:avLst/>
          </a:prstGeom>
          <a:ln w="76200" cap="rnd" cmpd="sng" algn="ctr">
            <a:gradFill flip="xy" rotWithShape="1">
              <a:gsLst>
                <a:gs pos="0">
                  <a:srgbClr val="F3F3F3">
                    <a:alpha val="100000"/>
                  </a:srgbClr>
                </a:gs>
                <a:gs pos="35000">
                  <a:srgbClr val="FFFFFF">
                    <a:alpha val="100000"/>
                  </a:srgbClr>
                </a:gs>
                <a:gs pos="57000">
                  <a:srgbClr val="E8E8E8">
                    <a:alpha val="100000"/>
                  </a:srgbClr>
                </a:gs>
                <a:gs pos="100000">
                  <a:srgbClr val="F3F3F3">
                    <a:alpha val="10000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prstDash val="solid"/>
            <a:round/>
          </a:ln>
          <a:effectLst>
            <a:outerShdw blurRad="50000" algn="tl" rotWithShape="0">
              <a:srgbClr val="000000">
                <a:alpha val="80000"/>
              </a:srgbClr>
            </a:outerShdw>
            <a:reflection blurRad="6350" stA="52000" endA="300" endPos="18000" dist="25400" dir="5400000" sy="-100000" algn="bl" rotWithShape="0"/>
          </a:effectLst>
        </p:spPr>
      </p:pic>
      <p:graphicFrame>
        <p:nvGraphicFramePr>
          <p:cNvPr id="32" name="표 31"/>
          <p:cNvGraphicFramePr>
            <a:graphicFrameLocks noGrp="1"/>
          </p:cNvGraphicFramePr>
          <p:nvPr/>
        </p:nvGraphicFramePr>
        <p:xfrm>
          <a:off x="496902" y="3965360"/>
          <a:ext cx="6845719" cy="1938276"/>
        </p:xfrm>
        <a:graphic>
          <a:graphicData uri="http://schemas.openxmlformats.org/drawingml/2006/table">
            <a:tbl>
              <a:tblPr firstRow="1" bandRow="1">
                <a:tableStyleId>{01A66EDD-3DAB-4C5B-A090-DC80EC1FD486}</a:tableStyleId>
              </a:tblPr>
              <a:tblGrid>
                <a:gridCol w="10975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481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2151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</a:rPr>
                        <a:t>구분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CF2FA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</a:rPr>
                        <a:t>주요 프로그램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CF2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388">
                <a:tc>
                  <a:txBody>
                    <a:bodyPr/>
                    <a:lstStyle/>
                    <a:p>
                      <a:pPr lvl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200" i="0" u="none" strike="noStrike">
                          <a:solidFill>
                            <a:schemeClr val="tx1"/>
                          </a:solidFill>
                          <a:cs typeface="굴림"/>
                        </a:rPr>
                        <a:t>문화</a:t>
                      </a:r>
                      <a:r>
                        <a:rPr lang="EN-US" sz="1200" i="0" u="none" strike="noStrike">
                          <a:solidFill>
                            <a:schemeClr val="tx1"/>
                          </a:solidFill>
                          <a:cs typeface="굴림"/>
                        </a:rPr>
                        <a:t>/</a:t>
                      </a:r>
                      <a:r>
                        <a:rPr sz="1200" i="0" u="none" strike="noStrike">
                          <a:solidFill>
                            <a:schemeClr val="tx1"/>
                          </a:solidFill>
                          <a:cs typeface="굴림"/>
                        </a:rPr>
                        <a:t>예술</a:t>
                      </a:r>
                      <a:endParaRPr lang="ko-KR" altLang="en-US" sz="1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200" i="0" strike="noStrike">
                          <a:solidFill>
                            <a:schemeClr val="tx1"/>
                          </a:solidFill>
                          <a:cs typeface="굴림"/>
                        </a:rPr>
                        <a:t>추석맞이 전통장식</a:t>
                      </a:r>
                      <a:r>
                        <a:rPr lang="EN-US" sz="1200" i="0" strike="noStrike">
                          <a:solidFill>
                            <a:schemeClr val="tx1"/>
                          </a:solidFill>
                          <a:cs typeface="굴림"/>
                        </a:rPr>
                        <a:t>(</a:t>
                      </a:r>
                      <a:r>
                        <a:rPr sz="1200" i="0" strike="noStrike">
                          <a:solidFill>
                            <a:schemeClr val="tx1"/>
                          </a:solidFill>
                          <a:cs typeface="굴림"/>
                        </a:rPr>
                        <a:t>제비부리 댕기만들기</a:t>
                      </a:r>
                      <a:r>
                        <a:rPr lang="EN-US" sz="1200" i="0" strike="noStrike">
                          <a:solidFill>
                            <a:schemeClr val="tx1"/>
                          </a:solidFill>
                          <a:cs typeface="굴림"/>
                        </a:rPr>
                        <a:t>)</a:t>
                      </a:r>
                      <a:r>
                        <a:rPr lang="en-US" altLang="ko-KR" sz="1200" i="0" strike="noStrike">
                          <a:solidFill>
                            <a:schemeClr val="tx1"/>
                          </a:solidFill>
                          <a:cs typeface="굴림"/>
                        </a:rPr>
                        <a:t>,</a:t>
                      </a:r>
                      <a:r>
                        <a:rPr lang="ko-KR" altLang="en-US" sz="1200" i="0" strike="noStrike">
                          <a:solidFill>
                            <a:schemeClr val="tx1"/>
                          </a:solidFill>
                          <a:cs typeface="굴림"/>
                        </a:rPr>
                        <a:t> </a:t>
                      </a:r>
                      <a:r>
                        <a:rPr sz="1200" i="0" strike="noStrike">
                          <a:solidFill>
                            <a:schemeClr val="tx1"/>
                          </a:solidFill>
                          <a:cs typeface="굴림"/>
                        </a:rPr>
                        <a:t>미술놀이</a:t>
                      </a:r>
                      <a:r>
                        <a:rPr lang="en-US" altLang="ko-KR" sz="1200" i="0" strike="noStrike">
                          <a:solidFill>
                            <a:schemeClr val="tx1"/>
                          </a:solidFill>
                          <a:cs typeface="굴림"/>
                        </a:rPr>
                        <a:t>,</a:t>
                      </a:r>
                      <a:r>
                        <a:rPr lang="ko-KR" altLang="en-US" sz="1200" i="0" strike="noStrike">
                          <a:solidFill>
                            <a:schemeClr val="tx1"/>
                          </a:solidFill>
                          <a:cs typeface="굴림"/>
                        </a:rPr>
                        <a:t> </a:t>
                      </a:r>
                      <a:r>
                        <a:rPr sz="1200" i="0" strike="noStrike">
                          <a:solidFill>
                            <a:schemeClr val="tx1"/>
                          </a:solidFill>
                          <a:cs typeface="굴림"/>
                        </a:rPr>
                        <a:t>캐리커쳐 드로잉</a:t>
                      </a:r>
                      <a:r>
                        <a:rPr lang="en-US" altLang="ko-KR" sz="1200" i="0" strike="noStrike">
                          <a:solidFill>
                            <a:schemeClr val="tx1"/>
                          </a:solidFill>
                          <a:cs typeface="굴림"/>
                        </a:rPr>
                        <a:t>,</a:t>
                      </a:r>
                      <a:r>
                        <a:rPr lang="ko-KR" altLang="en-US" sz="1200" i="0" strike="noStrike">
                          <a:solidFill>
                            <a:schemeClr val="tx1"/>
                          </a:solidFill>
                          <a:cs typeface="굴림"/>
                        </a:rPr>
                        <a:t> </a:t>
                      </a:r>
                      <a:r>
                        <a:rPr sz="1200" i="0" strike="noStrike">
                          <a:solidFill>
                            <a:schemeClr val="tx1"/>
                          </a:solidFill>
                          <a:cs typeface="굴림"/>
                        </a:rPr>
                        <a:t>음악으로 떠나는 세계여행♬</a:t>
                      </a:r>
                      <a:r>
                        <a:rPr lang="en-US" altLang="ko-KR" sz="1200" i="0" strike="noStrike">
                          <a:solidFill>
                            <a:schemeClr val="tx1"/>
                          </a:solidFill>
                          <a:cs typeface="굴림"/>
                        </a:rPr>
                        <a:t>,</a:t>
                      </a:r>
                      <a:r>
                        <a:rPr lang="ko-KR" altLang="en-US" sz="1200" i="0" strike="noStrike">
                          <a:solidFill>
                            <a:schemeClr val="tx1"/>
                          </a:solidFill>
                          <a:cs typeface="굴림"/>
                        </a:rPr>
                        <a:t> </a:t>
                      </a:r>
                      <a:r>
                        <a:rPr sz="1200" i="0" strike="noStrike">
                          <a:solidFill>
                            <a:schemeClr val="tx1"/>
                          </a:solidFill>
                          <a:cs typeface="굴림"/>
                        </a:rPr>
                        <a:t>생활도자기 핸드페인팅</a:t>
                      </a:r>
                      <a:r>
                        <a:rPr lang="en-US" altLang="ko-KR" sz="1200" i="0" strike="noStrike">
                          <a:solidFill>
                            <a:schemeClr val="tx1"/>
                          </a:solidFill>
                          <a:cs typeface="굴림"/>
                        </a:rPr>
                        <a:t>,</a:t>
                      </a:r>
                      <a:r>
                        <a:rPr lang="ko-KR" altLang="en-US" sz="1200" i="0" strike="noStrike">
                          <a:solidFill>
                            <a:schemeClr val="tx1"/>
                          </a:solidFill>
                          <a:cs typeface="굴림"/>
                        </a:rPr>
                        <a:t> </a:t>
                      </a:r>
                      <a:r>
                        <a:rPr sz="1200" i="0" strike="noStrike">
                          <a:solidFill>
                            <a:schemeClr val="tx1"/>
                          </a:solidFill>
                          <a:cs typeface="굴림"/>
                        </a:rPr>
                        <a:t>마을축제와 함께하는 풍선아트</a:t>
                      </a:r>
                      <a:endParaRPr lang="ko-KR" altLang="en-US" sz="1200" i="0" strike="noStrike">
                        <a:solidFill>
                          <a:schemeClr val="tx1"/>
                        </a:solidFill>
                        <a:cs typeface="굴림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5362">
                <a:tc>
                  <a:txBody>
                    <a:bodyPr/>
                    <a:lstStyle/>
                    <a:p>
                      <a:pPr lvl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200" i="0" u="none" strike="noStrike">
                          <a:solidFill>
                            <a:schemeClr val="tx1"/>
                          </a:solidFill>
                          <a:cs typeface="굴림"/>
                        </a:rPr>
                        <a:t>인문</a:t>
                      </a:r>
                      <a:r>
                        <a:rPr lang="EN-US" sz="1200" i="0" u="none" strike="noStrike">
                          <a:solidFill>
                            <a:schemeClr val="tx1"/>
                          </a:solidFill>
                          <a:cs typeface="굴림"/>
                        </a:rPr>
                        <a:t>/</a:t>
                      </a:r>
                      <a:r>
                        <a:rPr sz="1200" i="0" u="none" strike="noStrike">
                          <a:solidFill>
                            <a:schemeClr val="tx1"/>
                          </a:solidFill>
                          <a:cs typeface="굴림"/>
                        </a:rPr>
                        <a:t>사회</a:t>
                      </a:r>
                      <a:endParaRPr lang="ko-KR" altLang="en-US" sz="1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200" i="0" strike="noStrike">
                          <a:solidFill>
                            <a:schemeClr val="tx1"/>
                          </a:solidFill>
                          <a:cs typeface="굴림"/>
                        </a:rPr>
                        <a:t>영어그림동화 세대공감 인문학</a:t>
                      </a:r>
                      <a:r>
                        <a:rPr lang="en-US" altLang="ko-KR" sz="1200" i="0" strike="noStrike">
                          <a:solidFill>
                            <a:schemeClr val="tx1"/>
                          </a:solidFill>
                          <a:cs typeface="굴림"/>
                        </a:rPr>
                        <a:t>,</a:t>
                      </a:r>
                      <a:r>
                        <a:rPr lang="ko-KR" altLang="en-US" sz="1200" i="0" strike="noStrike">
                          <a:solidFill>
                            <a:schemeClr val="tx1"/>
                          </a:solidFill>
                          <a:cs typeface="굴림"/>
                        </a:rPr>
                        <a:t> </a:t>
                      </a:r>
                      <a:r>
                        <a:rPr sz="1200" i="0" strike="noStrike">
                          <a:solidFill>
                            <a:schemeClr val="tx1"/>
                          </a:solidFill>
                          <a:cs typeface="굴림"/>
                        </a:rPr>
                        <a:t>그림책 힐링명상</a:t>
                      </a:r>
                      <a:r>
                        <a:rPr lang="en-US" altLang="ko-KR" sz="1200" i="0" strike="noStrike">
                          <a:solidFill>
                            <a:schemeClr val="tx1"/>
                          </a:solidFill>
                          <a:cs typeface="굴림"/>
                        </a:rPr>
                        <a:t>,</a:t>
                      </a:r>
                      <a:r>
                        <a:rPr lang="ko-KR" altLang="en-US" sz="1200" i="0" strike="noStrike">
                          <a:solidFill>
                            <a:schemeClr val="tx1"/>
                          </a:solidFill>
                          <a:cs typeface="굴림"/>
                        </a:rPr>
                        <a:t> </a:t>
                      </a:r>
                      <a:r>
                        <a:rPr sz="1200" i="0" strike="noStrike">
                          <a:solidFill>
                            <a:schemeClr val="tx1"/>
                          </a:solidFill>
                          <a:cs typeface="굴림"/>
                        </a:rPr>
                        <a:t>마을에서 실천하는 자원순환</a:t>
                      </a:r>
                      <a:endParaRPr lang="ko-KR" altLang="en-US" sz="1200" i="0" strike="noStrike">
                        <a:solidFill>
                          <a:schemeClr val="tx1"/>
                        </a:solidFill>
                        <a:cs typeface="굴림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362">
                <a:tc>
                  <a:txBody>
                    <a:bodyPr/>
                    <a:lstStyle/>
                    <a:p>
                      <a:pPr lvl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200" i="0" u="none" strike="noStrike">
                          <a:solidFill>
                            <a:schemeClr val="tx1"/>
                          </a:solidFill>
                          <a:cs typeface="굴림"/>
                        </a:rPr>
                        <a:t>기초문해</a:t>
                      </a:r>
                      <a:endParaRPr lang="ko-KR" altLang="en-US" sz="1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200" i="0" strike="noStrike">
                          <a:solidFill>
                            <a:schemeClr val="tx1"/>
                          </a:solidFill>
                          <a:cs typeface="굴림"/>
                        </a:rPr>
                        <a:t>그림책 글쓰기</a:t>
                      </a:r>
                      <a:r>
                        <a:rPr lang="en-US" altLang="ko-KR" sz="1200" i="0" strike="noStrike">
                          <a:solidFill>
                            <a:schemeClr val="tx1"/>
                          </a:solidFill>
                          <a:cs typeface="굴림"/>
                        </a:rPr>
                        <a:t>,</a:t>
                      </a:r>
                      <a:r>
                        <a:rPr lang="ko-KR" altLang="en-US" sz="1200" i="0" strike="noStrike">
                          <a:solidFill>
                            <a:schemeClr val="tx1"/>
                          </a:solidFill>
                          <a:cs typeface="굴림"/>
                        </a:rPr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5362">
                <a:tc>
                  <a:txBody>
                    <a:bodyPr/>
                    <a:lstStyle/>
                    <a:p>
                      <a:pPr lvl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200" i="0" u="none" strike="noStrike">
                          <a:solidFill>
                            <a:schemeClr val="tx1"/>
                          </a:solidFill>
                          <a:cs typeface="굴림"/>
                        </a:rPr>
                        <a:t>IT/</a:t>
                      </a:r>
                      <a:r>
                        <a:rPr sz="1200" i="0" u="none" strike="noStrike">
                          <a:solidFill>
                            <a:schemeClr val="tx1"/>
                          </a:solidFill>
                          <a:cs typeface="굴림"/>
                        </a:rPr>
                        <a:t>컴퓨터</a:t>
                      </a:r>
                      <a:endParaRPr lang="ko-KR" altLang="en-US" sz="1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sz="1200" i="0" strike="noStrike">
                          <a:solidFill>
                            <a:schemeClr val="tx1"/>
                          </a:solidFill>
                          <a:cs typeface="굴림"/>
                        </a:rPr>
                        <a:t>나도 시작한다</a:t>
                      </a:r>
                      <a:r>
                        <a:rPr lang="EN-US" sz="1200" i="0" strike="noStrike">
                          <a:solidFill>
                            <a:schemeClr val="tx1"/>
                          </a:solidFill>
                          <a:cs typeface="굴림"/>
                        </a:rPr>
                        <a:t>! </a:t>
                      </a:r>
                      <a:r>
                        <a:rPr sz="1200" i="0" strike="noStrike">
                          <a:solidFill>
                            <a:schemeClr val="tx1"/>
                          </a:solidFill>
                          <a:cs typeface="굴림"/>
                        </a:rPr>
                        <a:t>유튜브</a:t>
                      </a:r>
                      <a:r>
                        <a:rPr lang="EN-US" sz="1200" i="0" strike="noStrike">
                          <a:solidFill>
                            <a:schemeClr val="tx1"/>
                          </a:solidFill>
                          <a:cs typeface="굴림"/>
                        </a:rPr>
                        <a:t>!</a:t>
                      </a:r>
                      <a:r>
                        <a:rPr lang="en-US" altLang="ko-KR" sz="1200" i="0" strike="noStrike">
                          <a:solidFill>
                            <a:schemeClr val="tx1"/>
                          </a:solidFill>
                          <a:cs typeface="굴림"/>
                        </a:rPr>
                        <a:t>,</a:t>
                      </a:r>
                      <a:r>
                        <a:rPr lang="ko-KR" altLang="en-US" sz="1200" i="0" strike="noStrike">
                          <a:solidFill>
                            <a:schemeClr val="tx1"/>
                          </a:solidFill>
                          <a:cs typeface="굴림"/>
                        </a:rPr>
                        <a:t> </a:t>
                      </a:r>
                      <a:r>
                        <a:rPr sz="1200" i="0" strike="noStrike">
                          <a:solidFill>
                            <a:schemeClr val="tx1"/>
                          </a:solidFill>
                          <a:cs typeface="굴림"/>
                        </a:rPr>
                        <a:t>스마트폰으로 블로그 세상즐기기</a:t>
                      </a:r>
                      <a:endParaRPr lang="ko-KR" altLang="en-US" sz="1200" i="0" strike="noStrike">
                        <a:solidFill>
                          <a:schemeClr val="tx1"/>
                        </a:solidFill>
                        <a:cs typeface="굴림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ED21D708-7989-B0AB-6673-DBA9D047E05B}"/>
              </a:ext>
            </a:extLst>
          </p:cNvPr>
          <p:cNvSpPr txBox="1"/>
          <p:nvPr/>
        </p:nvSpPr>
        <p:spPr>
          <a:xfrm>
            <a:off x="242596" y="750499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2000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나</a:t>
            </a:r>
            <a:r>
              <a:rPr lang="en-US" altLang="ko-KR" sz="2000" dirty="0">
                <a:solidFill>
                  <a:srgbClr val="002060"/>
                </a:solidFill>
                <a:latin typeface="나눔고딕 ExtraBold"/>
                <a:ea typeface="나눔고딕 ExtraBold"/>
              </a:rPr>
              <a:t>. </a:t>
            </a:r>
            <a:r>
              <a:rPr lang="ko-KR" altLang="en-US" sz="2000" dirty="0">
                <a:solidFill>
                  <a:srgbClr val="002060"/>
                </a:solidFill>
                <a:latin typeface="나눔고딕 ExtraBold"/>
                <a:ea typeface="나눔고딕 ExtraBold"/>
              </a:rPr>
              <a:t>국내 사례 분석</a:t>
            </a:r>
            <a:r>
              <a:rPr lang="en-US" altLang="ko-KR" sz="2000" dirty="0">
                <a:solidFill>
                  <a:srgbClr val="002060"/>
                </a:solidFill>
                <a:latin typeface="나눔고딕 ExtraBold"/>
                <a:ea typeface="나눔고딕 ExtraBold"/>
              </a:rPr>
              <a:t>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7.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 국내 외 사례분석 </a:t>
            </a:r>
          </a:p>
        </p:txBody>
      </p: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78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25" name="가로 글상자 24"/>
          <p:cNvSpPr txBox="1"/>
          <p:nvPr/>
        </p:nvSpPr>
        <p:spPr>
          <a:xfrm>
            <a:off x="359396" y="1678406"/>
            <a:ext cx="6735054" cy="4370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480" lvl="0" indent="-22848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dirty="0" err="1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광명시</a:t>
            </a:r>
            <a:r>
              <a:rPr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혁신정책</a:t>
            </a:r>
            <a:r>
              <a:rPr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융합</a:t>
            </a:r>
            <a:r>
              <a:rPr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평생학습</a:t>
            </a:r>
            <a:r>
              <a:rPr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모델</a:t>
            </a:r>
            <a:r>
              <a:rPr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광명자치대학</a:t>
            </a:r>
            <a:endParaRPr sz="1600" b="0" i="0" u="none" strike="noStrike" dirty="0">
              <a:solidFill>
                <a:srgbClr val="000000"/>
              </a:solidFill>
              <a:latin typeface="함초롬바탕"/>
              <a:ea typeface="함초롬바탕"/>
              <a:cs typeface="함초롬바탕"/>
            </a:endParaRPr>
          </a:p>
          <a:p>
            <a:pPr marL="228480" lvl="0" indent="-22848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dirty="0" err="1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기존</a:t>
            </a:r>
            <a:r>
              <a:rPr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교양</a:t>
            </a:r>
            <a:r>
              <a:rPr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강좌</a:t>
            </a:r>
            <a:r>
              <a:rPr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유형의</a:t>
            </a:r>
            <a:r>
              <a:rPr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시민대학</a:t>
            </a:r>
            <a:r>
              <a:rPr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수준을</a:t>
            </a:r>
            <a:r>
              <a:rPr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탈피하여</a:t>
            </a:r>
            <a:r>
              <a:rPr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지역발전</a:t>
            </a:r>
            <a:r>
              <a:rPr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혁신정책</a:t>
            </a:r>
            <a:r>
              <a:rPr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의제를</a:t>
            </a:r>
            <a:r>
              <a:rPr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발굴</a:t>
            </a:r>
            <a:r>
              <a:rPr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이와</a:t>
            </a:r>
            <a:r>
              <a:rPr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연계된</a:t>
            </a:r>
            <a:r>
              <a:rPr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학과</a:t>
            </a:r>
            <a:r>
              <a:rPr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구성</a:t>
            </a:r>
            <a:endParaRPr sz="1600" b="0" i="0" u="none" strike="noStrike" dirty="0">
              <a:solidFill>
                <a:srgbClr val="000000"/>
              </a:solidFill>
              <a:latin typeface="함초롬바탕"/>
              <a:ea typeface="함초롬바탕"/>
              <a:cs typeface="함초롬바탕"/>
            </a:endParaRPr>
          </a:p>
          <a:p>
            <a:pPr marL="228480" lvl="0" indent="-22848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dirty="0" err="1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전문성</a:t>
            </a:r>
            <a:r>
              <a:rPr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있는</a:t>
            </a:r>
            <a:r>
              <a:rPr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학습을</a:t>
            </a:r>
            <a:r>
              <a:rPr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위해</a:t>
            </a:r>
            <a:r>
              <a:rPr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행정</a:t>
            </a:r>
            <a:r>
              <a:rPr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부서</a:t>
            </a:r>
            <a:r>
              <a:rPr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 간 </a:t>
            </a:r>
            <a:r>
              <a:rPr sz="1600" b="0" i="0" u="none" strike="noStrike" dirty="0" err="1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칸막이를</a:t>
            </a:r>
            <a:r>
              <a:rPr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파괴하고</a:t>
            </a:r>
            <a:r>
              <a:rPr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유기적으로</a:t>
            </a:r>
            <a:r>
              <a:rPr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협력</a:t>
            </a:r>
            <a:endParaRPr sz="1600" b="0" i="0" u="none" strike="noStrike" dirty="0">
              <a:solidFill>
                <a:srgbClr val="000000"/>
              </a:solidFill>
              <a:latin typeface="함초롬바탕"/>
              <a:ea typeface="함초롬바탕"/>
              <a:cs typeface="함초롬바탕"/>
            </a:endParaRPr>
          </a:p>
          <a:p>
            <a:pPr marL="228480" lvl="0" indent="-22848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dirty="0" err="1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온·오프라인</a:t>
            </a:r>
            <a:r>
              <a:rPr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연계교육</a:t>
            </a:r>
            <a:r>
              <a:rPr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토론·사례학습·워크숍</a:t>
            </a:r>
            <a:r>
              <a:rPr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 등 </a:t>
            </a:r>
            <a:r>
              <a:rPr sz="1600" b="0" i="0" u="none" strike="noStrike" dirty="0" err="1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다양한</a:t>
            </a:r>
            <a:r>
              <a:rPr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방식의</a:t>
            </a:r>
            <a:r>
              <a:rPr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평생학습</a:t>
            </a:r>
            <a:r>
              <a:rPr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실천으로</a:t>
            </a:r>
            <a:r>
              <a:rPr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시민전문가를</a:t>
            </a:r>
            <a:r>
              <a:rPr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양성하고</a:t>
            </a:r>
            <a:r>
              <a:rPr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지역사회</a:t>
            </a:r>
            <a:r>
              <a:rPr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변화를</a:t>
            </a:r>
            <a:r>
              <a:rPr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이끄는</a:t>
            </a:r>
            <a:r>
              <a:rPr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현장</a:t>
            </a:r>
            <a:r>
              <a:rPr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주민리더</a:t>
            </a:r>
            <a:r>
              <a:rPr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 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양성</a:t>
            </a:r>
          </a:p>
          <a:p>
            <a:pPr marL="228480" lvl="0" indent="-22848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Ø"/>
              <a:defRPr/>
            </a:pPr>
            <a:r>
              <a:rPr lang="ko-KR" altLang="en-US" sz="1600" b="1" i="0" u="none" strike="noStrike" dirty="0">
                <a:solidFill>
                  <a:schemeClr val="tx1"/>
                </a:solidFill>
                <a:latin typeface="함초롬바탕"/>
                <a:ea typeface="함초롬바탕"/>
                <a:cs typeface="함초롬바탕"/>
              </a:rPr>
              <a:t>운영학과 </a:t>
            </a:r>
            <a:r>
              <a:rPr lang="en-US" altLang="ko-KR" sz="1600" b="1" i="0" u="none" strike="noStrike" dirty="0">
                <a:solidFill>
                  <a:schemeClr val="tx1"/>
                </a:solidFill>
                <a:latin typeface="함초롬바탕"/>
                <a:ea typeface="함초롬바탕"/>
                <a:cs typeface="함초롬바탕"/>
              </a:rPr>
              <a:t>:</a:t>
            </a:r>
            <a:r>
              <a:rPr lang="ko-KR" altLang="en-US" sz="1600" b="1" i="0" u="none" strike="noStrike" dirty="0">
                <a:solidFill>
                  <a:schemeClr val="tx1"/>
                </a:solidFill>
                <a:latin typeface="함초롬바탕"/>
                <a:ea typeface="함초롬바탕"/>
                <a:cs typeface="함초롬바탕"/>
              </a:rPr>
              <a:t> </a:t>
            </a:r>
            <a:r>
              <a:rPr lang="en-US" altLang="ko-KR" sz="1600" b="1" i="0" u="none" strike="noStrike" dirty="0">
                <a:solidFill>
                  <a:schemeClr val="tx1"/>
                </a:solidFill>
                <a:latin typeface="함초롬바탕"/>
                <a:ea typeface="함초롬바탕"/>
                <a:cs typeface="함초롬바탕"/>
              </a:rPr>
              <a:t>5</a:t>
            </a:r>
            <a:r>
              <a:rPr lang="ko-KR" altLang="en-US" sz="1600" b="1" i="0" u="none" strike="noStrike" dirty="0">
                <a:solidFill>
                  <a:schemeClr val="tx1"/>
                </a:solidFill>
                <a:latin typeface="함초롬바탕"/>
                <a:ea typeface="함초롬바탕"/>
                <a:cs typeface="함초롬바탕"/>
              </a:rPr>
              <a:t>개 학과 </a:t>
            </a:r>
            <a:r>
              <a:rPr lang="en-US" altLang="ko-KR" sz="1600" b="1" i="0" u="none" strike="noStrike" dirty="0">
                <a:solidFill>
                  <a:schemeClr val="tx1"/>
                </a:solidFill>
                <a:latin typeface="함초롬바탕"/>
                <a:ea typeface="함초롬바탕"/>
                <a:cs typeface="함초롬바탕"/>
              </a:rPr>
              <a:t>125</a:t>
            </a:r>
            <a:r>
              <a:rPr lang="ko-KR" altLang="en-US" sz="1600" b="1" i="0" u="none" strike="noStrike" dirty="0">
                <a:solidFill>
                  <a:schemeClr val="tx1"/>
                </a:solidFill>
                <a:latin typeface="함초롬바탕"/>
                <a:ea typeface="함초롬바탕"/>
                <a:cs typeface="함초롬바탕"/>
              </a:rPr>
              <a:t>명</a:t>
            </a:r>
            <a:endParaRPr lang="ko-KR" altLang="en-US" sz="1600" b="0" i="0" u="none" strike="noStrike" dirty="0">
              <a:solidFill>
                <a:srgbClr val="000000"/>
              </a:solidFill>
              <a:latin typeface="함초롬바탕"/>
              <a:ea typeface="함초롬바탕"/>
              <a:cs typeface="함초롬바탕"/>
            </a:endParaRPr>
          </a:p>
          <a:p>
            <a:pPr marL="228480" lvl="0" indent="-22848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ko-KR" altLang="en-US" sz="1600" b="0" i="0" u="none" strike="noStrike" dirty="0" err="1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도시브랜딩학과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,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 공동체예술학과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,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 생태정원학과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,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 사회적경제학과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,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 </a:t>
            </a:r>
          </a:p>
          <a:p>
            <a:pPr marL="0" lvl="0" indent="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  <a:defRPr/>
            </a:pPr>
            <a:r>
              <a:rPr lang="ko-KR" altLang="en-US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    기후에너지학과</a:t>
            </a:r>
          </a:p>
        </p:txBody>
      </p:sp>
      <p:pic>
        <p:nvPicPr>
          <p:cNvPr id="33" name="그림 32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7094450" y="892995"/>
            <a:ext cx="4966525" cy="2536004"/>
          </a:xfrm>
          <a:prstGeom prst="rect">
            <a:avLst/>
          </a:prstGeom>
          <a:ln w="88900" cap="sq">
            <a:noFill/>
            <a:miter/>
          </a:ln>
          <a:effectLst>
            <a:outerShdw blurRad="127000" dist="127000" dir="27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4" name="그림 3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7251669" y="3641694"/>
            <a:ext cx="4716819" cy="253299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B96B660-813D-4101-7A5A-581F45FB0F00}"/>
              </a:ext>
            </a:extLst>
          </p:cNvPr>
          <p:cNvSpPr txBox="1"/>
          <p:nvPr/>
        </p:nvSpPr>
        <p:spPr>
          <a:xfrm>
            <a:off x="359396" y="1274517"/>
            <a:ext cx="61442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 </a:t>
            </a:r>
            <a:r>
              <a:rPr lang="ko-KR" altLang="en-US" b="1" i="0" u="none" strike="noStrike" dirty="0">
                <a:solidFill>
                  <a:srgbClr val="000000"/>
                </a:solidFill>
                <a:latin typeface="HY그래픽M"/>
                <a:ea typeface="HY그래픽M"/>
                <a:cs typeface="HY견고딕"/>
              </a:rPr>
              <a:t>광명자치대학 </a:t>
            </a:r>
            <a:endParaRPr lang="ko-KR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7.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 국내 외 사례분석 </a:t>
            </a:r>
          </a:p>
        </p:txBody>
      </p: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79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25" name="가로 글상자 24"/>
          <p:cNvSpPr txBox="1"/>
          <p:nvPr/>
        </p:nvSpPr>
        <p:spPr>
          <a:xfrm>
            <a:off x="255938" y="704338"/>
            <a:ext cx="6735054" cy="4313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 </a:t>
            </a:r>
            <a:r>
              <a:rPr sz="1600" b="1" i="0" u="none" strike="noStrike" dirty="0" err="1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광명시</a:t>
            </a:r>
            <a:r>
              <a:rPr sz="1600" b="1" i="0" u="none" strike="noStrike" dirty="0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 </a:t>
            </a:r>
            <a:r>
              <a:rPr lang="ko-KR" altLang="en-US" sz="1600" b="1" i="0" u="none" strike="noStrike" dirty="0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자치대학 안내문</a:t>
            </a:r>
          </a:p>
        </p:txBody>
      </p:sp>
      <p:pic>
        <p:nvPicPr>
          <p:cNvPr id="36" name="그림 35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4633336" y="860024"/>
            <a:ext cx="3632692" cy="5137951"/>
          </a:xfrm>
          <a:prstGeom prst="rect">
            <a:avLst/>
          </a:prstGeom>
          <a:ln w="76200" cap="rnd" cmpd="sng" algn="ctr">
            <a:gradFill flip="xy" rotWithShape="1">
              <a:gsLst>
                <a:gs pos="0">
                  <a:srgbClr val="F3F3F3">
                    <a:alpha val="100000"/>
                  </a:srgbClr>
                </a:gs>
                <a:gs pos="35000">
                  <a:srgbClr val="FFFFFF">
                    <a:alpha val="100000"/>
                  </a:srgbClr>
                </a:gs>
                <a:gs pos="57000">
                  <a:srgbClr val="E8E8E8">
                    <a:alpha val="100000"/>
                  </a:srgbClr>
                </a:gs>
                <a:gs pos="100000">
                  <a:srgbClr val="F3F3F3">
                    <a:alpha val="10000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prstDash val="solid"/>
            <a:round/>
          </a:ln>
          <a:effectLst>
            <a:outerShdw blurRad="50000" algn="tl" rotWithShape="0">
              <a:srgbClr val="000000">
                <a:alpha val="80000"/>
              </a:srgbClr>
            </a:outerShdw>
            <a:reflection blurRad="6350" stA="52000" endA="300" endPos="18000" dist="25400" dir="5400000" sy="-100000" algn="bl" rotWithShape="0"/>
          </a:effectLst>
        </p:spPr>
      </p:pic>
      <p:pic>
        <p:nvPicPr>
          <p:cNvPr id="37" name="그림 36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231189" y="1615689"/>
            <a:ext cx="4324079" cy="4428525"/>
          </a:xfrm>
          <a:prstGeom prst="rect">
            <a:avLst/>
          </a:prstGeom>
          <a:ln w="88900" cap="sq">
            <a:noFill/>
            <a:miter/>
          </a:ln>
          <a:effectLst>
            <a:outerShdw blurRad="127000" dist="127000" dir="27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8" name="그림 37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8371182" y="869272"/>
            <a:ext cx="3630695" cy="5119456"/>
          </a:xfrm>
          <a:prstGeom prst="rect">
            <a:avLst/>
          </a:prstGeom>
          <a:ln w="152400" cap="sq" cmpd="thinThick" algn="ctr">
            <a:gradFill flip="xy" rotWithShape="1">
              <a:gsLst>
                <a:gs pos="0">
                  <a:srgbClr val="FFFFFF">
                    <a:alpha val="100000"/>
                  </a:srgbClr>
                </a:gs>
                <a:gs pos="50000">
                  <a:srgbClr val="DEDEDE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18900000" scaled="1"/>
              <a:tileRect/>
            </a:gradFill>
            <a:prstDash val="solid"/>
            <a:miter/>
          </a:ln>
          <a:effectLst>
            <a:outerShdw blurRad="63500" sx="104000" sy="102000" algn="ctr" rotWithShape="0">
              <a:srgbClr val="000000">
                <a:alpha val="50000"/>
              </a:srgbClr>
            </a:outerShdw>
            <a:reflection blurRad="6350" stA="50000" endA="300" endPos="50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8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 dirty="0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50" name="가로 글상자 49"/>
          <p:cNvSpPr txBox="1"/>
          <p:nvPr/>
        </p:nvSpPr>
        <p:spPr>
          <a:xfrm>
            <a:off x="199747" y="782172"/>
            <a:ext cx="11792506" cy="53201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0" lvl="0" indent="-381000" algn="just">
              <a:lnSpc>
                <a:spcPct val="15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대학을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국민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역량개발에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적극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활용할</a:t>
            </a:r>
            <a:r>
              <a:rPr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b="1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필요</a:t>
            </a:r>
            <a:endParaRPr b="1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  <a:p>
            <a:pPr marL="393700" lvl="0" indent="-393700" algn="just">
              <a:lnSpc>
                <a:spcPct val="152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대학은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교육기관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중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가장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우수한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인적</a:t>
            </a:r>
            <a:r>
              <a:rPr lang="EN-US"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·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물적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인프라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를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보유하고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있어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신기술분야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재교육</a:t>
            </a:r>
            <a:r>
              <a:rPr lang="EN-US"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·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향상교육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등에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가장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적합</a:t>
            </a:r>
            <a:endParaRPr sz="1600" b="0" i="0" u="none" strike="noStrike" spc="-2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393700" lvl="0" indent="-393700" algn="just">
              <a:lnSpc>
                <a:spcPct val="152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기술진보가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빠를수록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인지능력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사회⋅정서적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능력과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같이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여러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직무에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두루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활용할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수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대학의 범용성 있는 역량강화형 교육</a:t>
            </a:r>
            <a:r>
              <a:rPr lang="ko-KR" altLang="en-US" sz="1600" b="0" i="0" u="none" strike="noStrike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이 더욱 중요</a:t>
            </a:r>
            <a:endParaRPr lang="EN-US"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함초롬돋움"/>
            </a:endParaRPr>
          </a:p>
          <a:p>
            <a:pPr marL="393700" lvl="0" indent="-393700" algn="just">
              <a:lnSpc>
                <a:spcPct val="152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대학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교육환경은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아직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학령기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및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학위과정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중심으로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되어있어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대학은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성인기에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접근하기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어려운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교육기관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  <a:p>
            <a:pPr marL="482600" lvl="0" indent="-482600" algn="just">
              <a:lnSpc>
                <a:spcPct val="15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  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*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대학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등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형식교육을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통한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평생학습참여율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: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(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한국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) 0.8% vs. (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덴마크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핀란드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영국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등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) 10%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이상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(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교육부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, OECD, 21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년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)</a:t>
            </a:r>
          </a:p>
          <a:p>
            <a:pPr marL="457200" lvl="0" indent="-457200" algn="just">
              <a:lnSpc>
                <a:spcPct val="15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   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-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국민은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대학을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통해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평생학습에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참여하고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싶어도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재직자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등에게는</a:t>
            </a:r>
            <a:r>
              <a:rPr lang="EN-US"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‘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시간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부족</a:t>
            </a:r>
            <a:r>
              <a:rPr lang="EN-US"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’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이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가장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큰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장애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330200" lvl="0" indent="-165100" algn="just">
              <a:lnSpc>
                <a:spcPct val="15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*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연령별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참여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의사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(%): (50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대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) 74.9 </a:t>
            </a:r>
            <a:r>
              <a:rPr lang="EN-US" sz="1600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(40</a:t>
            </a:r>
            <a:r>
              <a:rPr sz="1600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대</a:t>
            </a:r>
            <a:r>
              <a:rPr lang="EN-US" sz="1600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) 85.4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(30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대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) 80.7 (20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대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) 71.0</a:t>
            </a:r>
          </a:p>
          <a:p>
            <a:pPr marL="381000" lvl="0" indent="-381000" algn="just">
              <a:lnSpc>
                <a:spcPct val="152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대학을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지역사회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평생교육기관으로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적극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활용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함으로써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대학의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위기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지역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인구소멸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위기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등에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대처할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필요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482600" lvl="0" indent="-482600" algn="just">
              <a:lnSpc>
                <a:spcPct val="15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 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*</a:t>
            </a:r>
            <a:r>
              <a:rPr lang="EN-US"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“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고등교육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보편화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현상은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이제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글로벌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트렌드가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되었으며</a:t>
            </a:r>
            <a:r>
              <a:rPr lang="EN-US"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, ‘</a:t>
            </a:r>
            <a:r>
              <a:rPr sz="1600" b="1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보편</a:t>
            </a:r>
            <a:r>
              <a:rPr sz="1600" b="1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1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접근</a:t>
            </a:r>
            <a:r>
              <a:rPr lang="EN-US" sz="1600" b="0" i="0" u="none" strike="noStrike" spc="-5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(universal access)’ </a:t>
            </a:r>
            <a:r>
              <a:rPr sz="1600" b="0" i="0" u="none" strike="noStrike" spc="-5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또는</a:t>
            </a:r>
            <a:r>
              <a:rPr sz="1600" b="0" i="0" u="none" strike="noStrike" spc="-5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lang="EN-US" sz="1600" b="0" i="0" u="none" strike="noStrike" spc="-5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‘</a:t>
            </a:r>
            <a:r>
              <a:rPr sz="1600" b="1" i="0" u="none" strike="noStrike" spc="-5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개방</a:t>
            </a:r>
            <a:r>
              <a:rPr sz="1600" b="1" i="0" u="none" strike="noStrike" spc="-5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1" i="0" u="none" strike="noStrike" spc="-5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접근</a:t>
            </a:r>
            <a:r>
              <a:rPr lang="EN-US" sz="1600" b="0" i="0" u="none" strike="noStrike" spc="-5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(open access)’</a:t>
            </a:r>
            <a:r>
              <a:rPr sz="1600" b="0" i="0" u="none" strike="noStrike" spc="-5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체제로의</a:t>
            </a:r>
            <a:r>
              <a:rPr sz="1600" b="0" i="0" u="none" strike="noStrike" spc="-5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5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전환이</a:t>
            </a:r>
            <a:r>
              <a:rPr sz="1600" b="0" i="0" u="none" strike="noStrike" spc="-5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5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요구됨</a:t>
            </a:r>
            <a:r>
              <a:rPr lang="EN-US" sz="1600" b="0" i="0" u="none" strike="noStrike" spc="-5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” </a:t>
            </a:r>
            <a:r>
              <a:rPr lang="EN-US" sz="1600" b="0" i="0" u="none" strike="noStrike" spc="-6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(KEDI, ’21</a:t>
            </a:r>
            <a:r>
              <a:rPr sz="1600" b="0" i="0" u="none" strike="noStrike" spc="-6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년</a:t>
            </a:r>
            <a:r>
              <a:rPr lang="EN-US" sz="1600" b="0" i="0" u="none" strike="noStrike" spc="-6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)</a:t>
            </a:r>
          </a:p>
          <a:p>
            <a:pPr marL="360654" lvl="0" indent="-360654" algn="just">
              <a:lnSpc>
                <a:spcPct val="152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지역과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지역대학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간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연계</a:t>
            </a:r>
            <a:r>
              <a:rPr lang="EN-US"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·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협력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통한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지역성장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I Poppy"/>
              </a:rPr>
              <a:t>,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지역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정주여건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개선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등은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상생적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국가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균형발전</a:t>
            </a:r>
            <a:r>
              <a:rPr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 </a:t>
            </a:r>
            <a:r>
              <a:rPr sz="1600" b="0" i="0" u="none" strike="noStrike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전략</a:t>
            </a:r>
            <a:endParaRPr sz="1600" b="0" i="0" u="none" strike="noStrike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Y헤드라인M"/>
            </a:endParaRPr>
          </a:p>
          <a:p>
            <a:pPr marL="482600" lvl="0" indent="-482600" algn="just">
              <a:lnSpc>
                <a:spcPct val="15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 </a:t>
            </a:r>
            <a:r>
              <a:rPr lang="EN-US" sz="1600" b="0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* </a:t>
            </a:r>
            <a:r>
              <a:rPr lang="EN-US" sz="1600" b="1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[</a:t>
            </a:r>
            <a:r>
              <a:rPr sz="1600" b="1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미국</a:t>
            </a:r>
            <a:r>
              <a:rPr sz="1600" b="1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lang="EN-US" sz="1600" b="1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: </a:t>
            </a:r>
            <a:r>
              <a:rPr sz="1600" b="1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하버드</a:t>
            </a:r>
            <a:r>
              <a:rPr sz="1600" b="1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1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익스텐션</a:t>
            </a:r>
            <a:r>
              <a:rPr sz="1600" b="1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1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스쿨</a:t>
            </a:r>
            <a:r>
              <a:rPr lang="EN-US" sz="1600" b="1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]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본교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학생이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아닌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지역주민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대상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평생교육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운영</a:t>
            </a:r>
            <a:endParaRPr sz="1600" b="0" i="0" u="none" strike="noStrike" spc="-1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함초롬돋움"/>
            </a:endParaRPr>
          </a:p>
          <a:p>
            <a:pPr marL="482600" lvl="0" indent="-482600" algn="just">
              <a:lnSpc>
                <a:spcPct val="15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1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   </a:t>
            </a:r>
            <a:r>
              <a:rPr lang="EN-US" sz="1600" b="1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[</a:t>
            </a:r>
            <a:r>
              <a:rPr sz="1600" b="1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일본</a:t>
            </a:r>
            <a:r>
              <a:rPr lang="EN-US" sz="1600" b="1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]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문부과학성에서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lang="EN-US"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COC</a:t>
            </a:r>
            <a:r>
              <a:rPr lang="EN-US" sz="1600" b="0" i="0" u="none" strike="noStrike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(Center of Community)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등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지역</a:t>
            </a:r>
            <a:r>
              <a:rPr lang="EN-US"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-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대학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연계사업</a:t>
            </a:r>
            <a:r>
              <a:rPr sz="1600" b="0" i="0" u="none" strike="noStrike" spc="-1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sz="1600" b="0" i="0" u="none" strike="noStrike" spc="-1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추진</a:t>
            </a:r>
            <a:endParaRPr sz="1600" b="0" i="0" u="none" strike="noStrike" spc="-1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함초롬돋움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A214A5-EE0A-CECB-CCC6-E2C5DF5E5D2C}"/>
              </a:ext>
            </a:extLst>
          </p:cNvPr>
          <p:cNvSpPr txBox="1"/>
          <p:nvPr/>
        </p:nvSpPr>
        <p:spPr>
          <a:xfrm>
            <a:off x="242596" y="141128"/>
            <a:ext cx="69233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dirty="0">
                <a:solidFill>
                  <a:srgbClr val="002060"/>
                </a:solidFill>
                <a:latin typeface="나눔고딕 ExtraBold"/>
                <a:ea typeface="나눔고딕 ExtraBold"/>
              </a:rPr>
              <a:t>2.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평생교육정책 및 필요성</a:t>
            </a:r>
          </a:p>
        </p:txBody>
      </p:sp>
    </p:spTree>
    <p:extLst>
      <p:ext uri="{BB962C8B-B14F-4D97-AF65-F5344CB8AC3E}">
        <p14:creationId xmlns:p14="http://schemas.microsoft.com/office/powerpoint/2010/main" val="122703205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7.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 국내 외 사례분석 </a:t>
            </a:r>
          </a:p>
        </p:txBody>
      </p: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80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23" name="가로 글상자 22"/>
          <p:cNvSpPr txBox="1"/>
          <p:nvPr/>
        </p:nvSpPr>
        <p:spPr>
          <a:xfrm>
            <a:off x="300716" y="968700"/>
            <a:ext cx="6979055" cy="4720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b="0" i="0" u="none" strike="noStrike" dirty="0">
                <a:solidFill>
                  <a:srgbClr val="000000"/>
                </a:solidFill>
                <a:latin typeface="HY견고딕"/>
                <a:ea typeface="HY견고딕"/>
                <a:cs typeface="HY견고딕"/>
              </a:rPr>
              <a:t> </a:t>
            </a:r>
            <a:r>
              <a:rPr lang="ko-KR" altLang="en-US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</a:t>
            </a:r>
            <a:r>
              <a:rPr lang="ko-KR" altLang="en-US" b="1" i="0" u="none" strike="noStrike" dirty="0">
                <a:solidFill>
                  <a:srgbClr val="000000"/>
                </a:solidFill>
                <a:latin typeface="HY그래픽M"/>
                <a:ea typeface="HY그래픽M"/>
                <a:cs typeface="HY견고딕"/>
              </a:rPr>
              <a:t> </a:t>
            </a:r>
            <a:r>
              <a:rPr lang="ko-KR" altLang="en-US" b="1" dirty="0">
                <a:solidFill>
                  <a:srgbClr val="000000"/>
                </a:solidFill>
                <a:latin typeface="HY그래픽M"/>
                <a:ea typeface="HY그래픽M"/>
                <a:cs typeface="HY견고딕"/>
              </a:rPr>
              <a:t>서울 시민대학</a:t>
            </a:r>
            <a:r>
              <a:rPr lang="ko-KR" altLang="en-US" b="1" i="0" u="none" strike="noStrike" dirty="0">
                <a:solidFill>
                  <a:srgbClr val="000000"/>
                </a:solidFill>
                <a:latin typeface="HY그래픽M"/>
                <a:ea typeface="HY그래픽M"/>
                <a:cs typeface="HY견고딕"/>
              </a:rPr>
              <a:t> </a:t>
            </a:r>
            <a:endParaRPr lang="en-US" altLang="ko-KR" b="0" i="0" u="none" strike="noStrike" dirty="0">
              <a:solidFill>
                <a:srgbClr val="000000"/>
              </a:solidFill>
              <a:latin typeface="함초롬바탕"/>
              <a:ea typeface="함초롬바탕"/>
            </a:endParaRPr>
          </a:p>
        </p:txBody>
      </p:sp>
      <p:sp>
        <p:nvSpPr>
          <p:cNvPr id="25" name="가로 글상자 24"/>
          <p:cNvSpPr txBox="1"/>
          <p:nvPr/>
        </p:nvSpPr>
        <p:spPr>
          <a:xfrm>
            <a:off x="310669" y="1475401"/>
            <a:ext cx="5213054" cy="1219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480" lvl="0" indent="-22848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dirty="0" err="1">
                <a:solidFill>
                  <a:srgbClr val="000000"/>
                </a:solidFill>
                <a:latin typeface="+mn-ea"/>
                <a:cs typeface="함초롬바탕"/>
              </a:rPr>
              <a:t>위치</a:t>
            </a:r>
            <a:r>
              <a:rPr sz="1600" b="0" i="0" u="none" strike="noStrike" dirty="0">
                <a:solidFill>
                  <a:srgbClr val="000000"/>
                </a:solidFill>
                <a:latin typeface="+mn-ea"/>
                <a:cs typeface="함초롬바탕"/>
              </a:rPr>
              <a:t> </a:t>
            </a:r>
            <a:r>
              <a:rPr lang="EN-US" sz="1600" b="0" i="0" u="none" strike="noStrike" dirty="0">
                <a:solidFill>
                  <a:srgbClr val="000000"/>
                </a:solidFill>
                <a:latin typeface="+mn-ea"/>
              </a:rPr>
              <a:t>: </a:t>
            </a:r>
            <a:r>
              <a:rPr lang="ko-KR" altLang="en-US" sz="1600" dirty="0">
                <a:solidFill>
                  <a:srgbClr val="000000"/>
                </a:solidFill>
                <a:latin typeface="+mn-ea"/>
              </a:rPr>
              <a:t>본부 </a:t>
            </a:r>
            <a:r>
              <a:rPr lang="en-US" altLang="ko-KR" sz="1600" dirty="0">
                <a:solidFill>
                  <a:srgbClr val="000000"/>
                </a:solidFill>
                <a:latin typeface="+mn-ea"/>
              </a:rPr>
              <a:t>– </a:t>
            </a:r>
            <a:r>
              <a:rPr lang="ko-KR" altLang="en-US" sz="1600" dirty="0">
                <a:solidFill>
                  <a:srgbClr val="000000"/>
                </a:solidFill>
                <a:latin typeface="+mn-ea"/>
              </a:rPr>
              <a:t>서울시 송월동</a:t>
            </a:r>
            <a:r>
              <a:rPr lang="en-US" altLang="ko-KR" sz="1600" dirty="0">
                <a:solidFill>
                  <a:srgbClr val="000000"/>
                </a:solidFill>
                <a:latin typeface="+mn-ea"/>
              </a:rPr>
              <a:t>52 </a:t>
            </a:r>
          </a:p>
          <a:p>
            <a:pPr lvl="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600" dirty="0">
                <a:solidFill>
                  <a:srgbClr val="000000"/>
                </a:solidFill>
                <a:latin typeface="+mn-ea"/>
              </a:rPr>
              <a:t>             </a:t>
            </a:r>
            <a:r>
              <a:rPr lang="ko-KR" altLang="en-US" sz="1600" dirty="0" err="1">
                <a:solidFill>
                  <a:srgbClr val="000000"/>
                </a:solidFill>
                <a:latin typeface="+mn-ea"/>
              </a:rPr>
              <a:t>강동권캠퍼스</a:t>
            </a:r>
            <a:r>
              <a:rPr lang="ko-KR" altLang="en-US" sz="1600" dirty="0">
                <a:solidFill>
                  <a:srgbClr val="000000"/>
                </a:solidFill>
                <a:latin typeface="+mn-ea"/>
              </a:rPr>
              <a:t> 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+mn-ea"/>
              </a:rPr>
              <a:t> </a:t>
            </a:r>
            <a:r>
              <a:rPr lang="en-US" altLang="ko-KR" sz="1600" dirty="0">
                <a:solidFill>
                  <a:srgbClr val="000000"/>
                </a:solidFill>
                <a:latin typeface="+mn-ea"/>
              </a:rPr>
              <a:t>-</a:t>
            </a:r>
            <a:r>
              <a:rPr lang="ko-KR" altLang="en-US" sz="1600" dirty="0">
                <a:solidFill>
                  <a:srgbClr val="000000"/>
                </a:solidFill>
                <a:latin typeface="+mn-ea"/>
              </a:rPr>
              <a:t> 서울시 강동구 </a:t>
            </a:r>
            <a:r>
              <a:rPr lang="ko-KR" altLang="en-US" sz="1600" dirty="0" err="1">
                <a:solidFill>
                  <a:srgbClr val="000000"/>
                </a:solidFill>
                <a:latin typeface="+mn-ea"/>
              </a:rPr>
              <a:t>고덕로</a:t>
            </a:r>
            <a:r>
              <a:rPr lang="ko-KR" altLang="en-US" sz="1600" dirty="0">
                <a:solidFill>
                  <a:srgbClr val="000000"/>
                </a:solidFill>
                <a:latin typeface="+mn-ea"/>
              </a:rPr>
              <a:t> </a:t>
            </a:r>
            <a:r>
              <a:rPr lang="en-US" altLang="ko-KR" sz="1600" dirty="0">
                <a:solidFill>
                  <a:srgbClr val="000000"/>
                </a:solidFill>
                <a:latin typeface="+mn-ea"/>
              </a:rPr>
              <a:t>399</a:t>
            </a:r>
            <a:endParaRPr lang="en-US" altLang="ko-KR" sz="1600" b="0" i="0" u="none" strike="noStrike" dirty="0">
              <a:solidFill>
                <a:srgbClr val="000000"/>
              </a:solidFill>
              <a:latin typeface="+mn-ea"/>
            </a:endParaRPr>
          </a:p>
          <a:p>
            <a:pPr marL="228480" lvl="0" indent="-22848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ko-KR" altLang="en-US" sz="1600" dirty="0">
                <a:solidFill>
                  <a:srgbClr val="000000"/>
                </a:solidFill>
                <a:latin typeface="+mn-ea"/>
              </a:rPr>
              <a:t>조직구성</a:t>
            </a:r>
            <a:endParaRPr lang="en-US" altLang="ko-KR" sz="1600" b="0" i="0" u="none" strike="noStrike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4E4DB9-FC05-5CE2-35EF-E13488BD3306}"/>
              </a:ext>
            </a:extLst>
          </p:cNvPr>
          <p:cNvSpPr txBox="1"/>
          <p:nvPr/>
        </p:nvSpPr>
        <p:spPr>
          <a:xfrm>
            <a:off x="6821910" y="785178"/>
            <a:ext cx="5059421" cy="53564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480" lvl="0" indent="-22848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Ø"/>
              <a:defRPr/>
            </a:pPr>
            <a:r>
              <a:rPr lang="ko-KR" altLang="en-US" sz="1800" b="1" i="0" u="none" strike="noStrike" dirty="0">
                <a:solidFill>
                  <a:srgbClr val="000000"/>
                </a:solidFill>
                <a:latin typeface="+mn-ea"/>
              </a:rPr>
              <a:t>설립목적 및 특징</a:t>
            </a:r>
          </a:p>
          <a:p>
            <a:pPr marL="285750" indent="-285750" algn="just">
              <a:lnSpc>
                <a:spcPct val="16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800" kern="0" spc="-40" dirty="0">
                <a:solidFill>
                  <a:srgbClr val="000000"/>
                </a:solidFill>
                <a:effectLst/>
                <a:latin typeface="+mn-ea"/>
              </a:rPr>
              <a:t>서울 곳곳에서 자생적으로 운영하고 있는 인문단체 등과 협력하여 시민들에게 양질의 풍부한 교육 프로그램 제공 및 상생의 평생학습 생태계 조성</a:t>
            </a:r>
            <a:endParaRPr lang="en-US" altLang="ko-KR" kern="0" dirty="0">
              <a:solidFill>
                <a:srgbClr val="000000"/>
              </a:solidFill>
              <a:latin typeface="+mn-ea"/>
            </a:endParaRPr>
          </a:p>
          <a:p>
            <a:pPr marL="285750" indent="-285750" algn="just">
              <a:lnSpc>
                <a:spcPct val="16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800" kern="0" spc="-10" dirty="0">
                <a:solidFill>
                  <a:srgbClr val="000000"/>
                </a:solidFill>
                <a:effectLst/>
                <a:latin typeface="+mn-ea"/>
              </a:rPr>
              <a:t>시민의 다양한 학습이력 분석 및 학습상담을 통해 개인별 흥미와 수준에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+mn-ea"/>
              </a:rPr>
              <a:t> </a:t>
            </a:r>
            <a:r>
              <a:rPr lang="ko-KR" altLang="en-US" sz="1800" kern="0" spc="-60" dirty="0">
                <a:solidFill>
                  <a:srgbClr val="000000"/>
                </a:solidFill>
                <a:effectLst/>
                <a:latin typeface="+mn-ea"/>
              </a:rPr>
              <a:t>맞는 학습경로 설계 지원 등 체계적인 맞춤형 학습활동 지원</a:t>
            </a:r>
            <a:endParaRPr lang="en-US" altLang="ko-KR" b="0" dirty="0">
              <a:solidFill>
                <a:srgbClr val="000000"/>
              </a:solidFill>
              <a:latin typeface="+mn-ea"/>
            </a:endParaRPr>
          </a:p>
          <a:p>
            <a:pPr marL="285750" indent="-285750" algn="just">
              <a:lnSpc>
                <a:spcPct val="16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800" kern="0" spc="-100" dirty="0">
                <a:solidFill>
                  <a:srgbClr val="000000"/>
                </a:solidFill>
                <a:effectLst/>
                <a:latin typeface="+mn-ea"/>
              </a:rPr>
              <a:t>서울자유시민대학 총괄 컨트롤 타워인 본부캠퍼스를</a:t>
            </a:r>
            <a:r>
              <a:rPr lang="ko-KR" altLang="en-US" sz="1800" kern="0" spc="-60" dirty="0">
                <a:solidFill>
                  <a:srgbClr val="000000"/>
                </a:solidFill>
                <a:effectLst/>
                <a:latin typeface="+mn-ea"/>
              </a:rPr>
              <a:t> </a:t>
            </a:r>
            <a:r>
              <a:rPr lang="ko-KR" altLang="en-US" sz="1800" kern="0" spc="-110" dirty="0">
                <a:solidFill>
                  <a:srgbClr val="000000"/>
                </a:solidFill>
                <a:effectLst/>
                <a:latin typeface="+mn-ea"/>
              </a:rPr>
              <a:t>중심으로 분교캠퍼스</a:t>
            </a:r>
            <a:r>
              <a:rPr lang="en-US" altLang="ko-KR" sz="1800" kern="0" spc="-11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800" kern="0" spc="-120" dirty="0">
                <a:solidFill>
                  <a:srgbClr val="000000"/>
                </a:solidFill>
                <a:effectLst/>
                <a:latin typeface="+mn-ea"/>
              </a:rPr>
              <a:t>네트워크</a:t>
            </a:r>
            <a:r>
              <a:rPr lang="en-US" altLang="ko-KR" sz="1800" kern="0" spc="-200" dirty="0">
                <a:solidFill>
                  <a:srgbClr val="000000"/>
                </a:solidFill>
                <a:effectLst/>
                <a:latin typeface="+mn-ea"/>
              </a:rPr>
              <a:t>(</a:t>
            </a:r>
            <a:r>
              <a:rPr lang="ko-KR" altLang="en-US" sz="1800" kern="0" spc="-200" dirty="0">
                <a:solidFill>
                  <a:srgbClr val="000000"/>
                </a:solidFill>
                <a:effectLst/>
                <a:latin typeface="+mn-ea"/>
              </a:rPr>
              <a:t>대학</a:t>
            </a:r>
            <a:r>
              <a:rPr lang="en-US" altLang="ko-KR" sz="1800" kern="0" spc="-200" dirty="0">
                <a:solidFill>
                  <a:srgbClr val="000000"/>
                </a:solidFill>
                <a:effectLst/>
                <a:latin typeface="+mn-ea"/>
              </a:rPr>
              <a:t>·</a:t>
            </a:r>
            <a:r>
              <a:rPr lang="ko-KR" altLang="en-US" sz="1800" kern="0" spc="-200" dirty="0">
                <a:solidFill>
                  <a:srgbClr val="000000"/>
                </a:solidFill>
                <a:effectLst/>
                <a:latin typeface="+mn-ea"/>
              </a:rPr>
              <a:t>기관</a:t>
            </a:r>
            <a:r>
              <a:rPr lang="en-US" altLang="ko-KR" sz="1800" kern="0" spc="-200" dirty="0">
                <a:solidFill>
                  <a:srgbClr val="000000"/>
                </a:solidFill>
                <a:effectLst/>
                <a:latin typeface="+mn-ea"/>
              </a:rPr>
              <a:t>·</a:t>
            </a:r>
            <a:r>
              <a:rPr lang="ko-KR" altLang="en-US" sz="1800" kern="0" spc="-200" dirty="0">
                <a:solidFill>
                  <a:srgbClr val="000000"/>
                </a:solidFill>
                <a:effectLst/>
                <a:latin typeface="+mn-ea"/>
              </a:rPr>
              <a:t>단체 등 연계</a:t>
            </a:r>
            <a:r>
              <a:rPr lang="en-US" altLang="ko-KR" sz="1800" kern="0" spc="-200" dirty="0">
                <a:solidFill>
                  <a:srgbClr val="000000"/>
                </a:solidFill>
                <a:effectLst/>
                <a:latin typeface="+mn-ea"/>
              </a:rPr>
              <a:t>) </a:t>
            </a:r>
            <a:r>
              <a:rPr lang="ko-KR" altLang="en-US" sz="1800" kern="0" spc="-200" dirty="0">
                <a:solidFill>
                  <a:srgbClr val="000000"/>
                </a:solidFill>
                <a:effectLst/>
                <a:latin typeface="+mn-ea"/>
              </a:rPr>
              <a:t>시민대학 등 도시 곳곳이 배움의 공간이 되도록 </a:t>
            </a:r>
            <a:r>
              <a:rPr lang="ko-KR" altLang="en-US" sz="1800" kern="0" spc="-190" dirty="0">
                <a:solidFill>
                  <a:srgbClr val="000000"/>
                </a:solidFill>
                <a:effectLst/>
                <a:latin typeface="+mn-ea"/>
              </a:rPr>
              <a:t>운영기반 확대 추진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+mn-ea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ACE7AA5E-1234-A6E7-EC18-160229B8F6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762" y="2763760"/>
            <a:ext cx="6264148" cy="3217161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7.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 국내 외 사례분석 </a:t>
            </a:r>
          </a:p>
        </p:txBody>
      </p: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81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pic>
        <p:nvPicPr>
          <p:cNvPr id="1026" name="Picture 2" descr="&quot;서울시민대학, 1학기 학습자 선착순 모집&quot;- 헤럴드경제">
            <a:extLst>
              <a:ext uri="{FF2B5EF4-FFF2-40B4-BE49-F238E27FC236}">
                <a16:creationId xmlns:a16="http://schemas.microsoft.com/office/drawing/2014/main" id="{08BDF111-CF8D-EFE2-8641-3F1F594230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885" y="699796"/>
            <a:ext cx="4392613" cy="5458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id="{D72E2296-EBB9-2AE7-E2BD-9B750436FA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2792431"/>
              </p:ext>
            </p:extLst>
          </p:nvPr>
        </p:nvGraphicFramePr>
        <p:xfrm>
          <a:off x="7209425" y="766150"/>
          <a:ext cx="2483002" cy="368808"/>
        </p:xfrm>
        <a:graphic>
          <a:graphicData uri="http://schemas.openxmlformats.org/drawingml/2006/table">
            <a:tbl>
              <a:tblPr/>
              <a:tblGrid>
                <a:gridCol w="2483002">
                  <a:extLst>
                    <a:ext uri="{9D8B030D-6E8A-4147-A177-3AD203B41FA5}">
                      <a16:colId xmlns:a16="http://schemas.microsoft.com/office/drawing/2014/main" val="3425869097"/>
                    </a:ext>
                  </a:extLst>
                </a:gridCol>
              </a:tblGrid>
              <a:tr h="27063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40" dirty="0">
                          <a:solidFill>
                            <a:srgbClr val="000000"/>
                          </a:solidFill>
                          <a:effectLst/>
                          <a:latin typeface="신명 태고딕"/>
                          <a:ea typeface="신명 태고딕"/>
                        </a:rPr>
                        <a:t>서울시민대학 연도별 운영실적</a:t>
                      </a:r>
                      <a:endParaRPr lang="ko-KR" altLang="en-US" sz="1400" kern="0" spc="-4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  <a:ea typeface="신명 태고딕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7897508"/>
                  </a:ext>
                </a:extLst>
              </a:tr>
            </a:tbl>
          </a:graphicData>
        </a:graphic>
      </p:graphicFrame>
      <p:graphicFrame>
        <p:nvGraphicFramePr>
          <p:cNvPr id="9" name="표 8">
            <a:extLst>
              <a:ext uri="{FF2B5EF4-FFF2-40B4-BE49-F238E27FC236}">
                <a16:creationId xmlns:a16="http://schemas.microsoft.com/office/drawing/2014/main" id="{570E5CA2-C2AE-6785-8809-58AE2E821F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4801815"/>
              </p:ext>
            </p:extLst>
          </p:nvPr>
        </p:nvGraphicFramePr>
        <p:xfrm>
          <a:off x="5467739" y="1204072"/>
          <a:ext cx="5966375" cy="4972890"/>
        </p:xfrm>
        <a:graphic>
          <a:graphicData uri="http://schemas.openxmlformats.org/drawingml/2006/table">
            <a:tbl>
              <a:tblPr/>
              <a:tblGrid>
                <a:gridCol w="697544">
                  <a:extLst>
                    <a:ext uri="{9D8B030D-6E8A-4147-A177-3AD203B41FA5}">
                      <a16:colId xmlns:a16="http://schemas.microsoft.com/office/drawing/2014/main" val="4021155429"/>
                    </a:ext>
                  </a:extLst>
                </a:gridCol>
                <a:gridCol w="697544">
                  <a:extLst>
                    <a:ext uri="{9D8B030D-6E8A-4147-A177-3AD203B41FA5}">
                      <a16:colId xmlns:a16="http://schemas.microsoft.com/office/drawing/2014/main" val="1013480316"/>
                    </a:ext>
                  </a:extLst>
                </a:gridCol>
                <a:gridCol w="653041">
                  <a:extLst>
                    <a:ext uri="{9D8B030D-6E8A-4147-A177-3AD203B41FA5}">
                      <a16:colId xmlns:a16="http://schemas.microsoft.com/office/drawing/2014/main" val="3261102569"/>
                    </a:ext>
                  </a:extLst>
                </a:gridCol>
                <a:gridCol w="653041">
                  <a:extLst>
                    <a:ext uri="{9D8B030D-6E8A-4147-A177-3AD203B41FA5}">
                      <a16:colId xmlns:a16="http://schemas.microsoft.com/office/drawing/2014/main" val="1959629123"/>
                    </a:ext>
                  </a:extLst>
                </a:gridCol>
                <a:gridCol w="653041">
                  <a:extLst>
                    <a:ext uri="{9D8B030D-6E8A-4147-A177-3AD203B41FA5}">
                      <a16:colId xmlns:a16="http://schemas.microsoft.com/office/drawing/2014/main" val="1007221760"/>
                    </a:ext>
                  </a:extLst>
                </a:gridCol>
                <a:gridCol w="653041">
                  <a:extLst>
                    <a:ext uri="{9D8B030D-6E8A-4147-A177-3AD203B41FA5}">
                      <a16:colId xmlns:a16="http://schemas.microsoft.com/office/drawing/2014/main" val="2165885180"/>
                    </a:ext>
                  </a:extLst>
                </a:gridCol>
                <a:gridCol w="653041">
                  <a:extLst>
                    <a:ext uri="{9D8B030D-6E8A-4147-A177-3AD203B41FA5}">
                      <a16:colId xmlns:a16="http://schemas.microsoft.com/office/drawing/2014/main" val="1853966647"/>
                    </a:ext>
                  </a:extLst>
                </a:gridCol>
                <a:gridCol w="653041">
                  <a:extLst>
                    <a:ext uri="{9D8B030D-6E8A-4147-A177-3AD203B41FA5}">
                      <a16:colId xmlns:a16="http://schemas.microsoft.com/office/drawing/2014/main" val="1524562399"/>
                    </a:ext>
                  </a:extLst>
                </a:gridCol>
                <a:gridCol w="653041">
                  <a:extLst>
                    <a:ext uri="{9D8B030D-6E8A-4147-A177-3AD203B41FA5}">
                      <a16:colId xmlns:a16="http://schemas.microsoft.com/office/drawing/2014/main" val="1790933206"/>
                    </a:ext>
                  </a:extLst>
                </a:gridCol>
              </a:tblGrid>
              <a:tr h="403003">
                <a:tc gridSpan="2"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구 분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소계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본부캠퍼스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75564" marR="75564" marT="37782" marB="37782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150" dirty="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동남권 캠퍼스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대학연계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75564" marR="75564" marT="37782" marB="37782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대사관 연계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기타연계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권역별 학습장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75564" marR="75564" marT="37782" marB="37782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4366558"/>
                  </a:ext>
                </a:extLst>
              </a:tr>
              <a:tr h="403003">
                <a:tc rowSpan="2"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합 계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프로그램 수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3,541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637</a:t>
                      </a:r>
                      <a:endParaRPr lang="en-US" sz="900" kern="0" spc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75564" marR="75564" marT="37782" marB="37782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 dirty="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379</a:t>
                      </a:r>
                      <a:endParaRPr lang="en-US" sz="800" kern="0" spc="0" dirty="0">
                        <a:solidFill>
                          <a:srgbClr val="000000"/>
                        </a:solidFill>
                        <a:effectLst/>
                        <a:latin typeface="08서울남산체 B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1037</a:t>
                      </a:r>
                      <a:endParaRPr lang="en-US" sz="900" kern="0" spc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75564" marR="75564" marT="37782" marB="37782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18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184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1,286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6544201"/>
                  </a:ext>
                </a:extLst>
              </a:tr>
              <a:tr h="24983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참여 인원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132,920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16,753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10,015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34,686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1,049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신명 중고딕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6,857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신명 중고딕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63,560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1000641"/>
                  </a:ext>
                </a:extLst>
              </a:tr>
              <a:tr h="403003">
                <a:tc rowSpan="2"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’</a:t>
                      </a:r>
                      <a:r>
                        <a:rPr lang="en-US" altLang="ko-KR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22</a:t>
                      </a:r>
                      <a:r>
                        <a:rPr lang="ko-KR" alt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년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프로그램 수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632</a:t>
                      </a:r>
                      <a:endParaRPr lang="en-US" sz="900" kern="0" spc="0">
                        <a:solidFill>
                          <a:srgbClr val="000000"/>
                        </a:solidFill>
                        <a:effectLst/>
                        <a:latin typeface="굴림" panose="020B0600000101010101" pitchFamily="50" charset="-127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182</a:t>
                      </a:r>
                      <a:endParaRPr lang="en-US" sz="9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241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141</a:t>
                      </a:r>
                      <a:endParaRPr lang="en-US" sz="9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4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16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48</a:t>
                      </a:r>
                      <a:endParaRPr lang="en-US" sz="9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7557174"/>
                  </a:ext>
                </a:extLst>
              </a:tr>
              <a:tr h="24983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참여 인원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13,933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4,338</a:t>
                      </a:r>
                      <a:endParaRPr lang="en-US" sz="9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 dirty="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5,576</a:t>
                      </a:r>
                      <a:endParaRPr lang="en-US" sz="8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2,345</a:t>
                      </a:r>
                      <a:endParaRPr lang="en-US" sz="9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160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129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1,385</a:t>
                      </a:r>
                      <a:endParaRPr lang="en-US" sz="9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2861829"/>
                  </a:ext>
                </a:extLst>
              </a:tr>
              <a:tr h="403003">
                <a:tc rowSpan="2"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’</a:t>
                      </a:r>
                      <a:r>
                        <a:rPr lang="en-US" altLang="ko-KR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21</a:t>
                      </a:r>
                      <a:r>
                        <a:rPr lang="ko-KR" alt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년 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프로그램 수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558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147</a:t>
                      </a:r>
                      <a:endParaRPr lang="en-US" sz="9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138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144</a:t>
                      </a:r>
                      <a:endParaRPr lang="en-US" sz="9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4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36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89</a:t>
                      </a:r>
                      <a:endParaRPr lang="en-US" sz="9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3439384"/>
                  </a:ext>
                </a:extLst>
              </a:tr>
              <a:tr h="24983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참여 인원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15,333</a:t>
                      </a:r>
                      <a:endParaRPr lang="en-US" sz="900" kern="0" spc="0">
                        <a:solidFill>
                          <a:srgbClr val="000000"/>
                        </a:solidFill>
                        <a:effectLst/>
                        <a:latin typeface="굴림" panose="020B0600000101010101" pitchFamily="50" charset="-127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3,428</a:t>
                      </a:r>
                      <a:endParaRPr lang="en-US" sz="9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4,439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3,553</a:t>
                      </a:r>
                      <a:endParaRPr lang="en-US" sz="9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156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1,534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2,223</a:t>
                      </a:r>
                      <a:endParaRPr lang="en-US" sz="9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0132521"/>
                  </a:ext>
                </a:extLst>
              </a:tr>
              <a:tr h="403003">
                <a:tc rowSpan="2"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’</a:t>
                      </a:r>
                      <a:r>
                        <a:rPr lang="en-US" altLang="ko-KR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20</a:t>
                      </a:r>
                      <a:r>
                        <a:rPr lang="ko-KR" alt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년 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프로그램 수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365</a:t>
                      </a:r>
                      <a:endParaRPr lang="en-US" sz="900" kern="0" spc="0">
                        <a:solidFill>
                          <a:srgbClr val="000000"/>
                        </a:solidFill>
                        <a:effectLst/>
                        <a:latin typeface="굴림" panose="020B0600000101010101" pitchFamily="50" charset="-127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103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-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50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5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57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150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2752480"/>
                  </a:ext>
                </a:extLst>
              </a:tr>
              <a:tr h="24983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참여 인원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14,478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2,907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  <a:latin typeface="신명 중고딕"/>
                      </a:endParaRPr>
                    </a:p>
                  </a:txBody>
                  <a:tcPr marL="75564" marR="75564" marT="37782" marB="37782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-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1,784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  <a:latin typeface="신명 중고딕"/>
                      </a:endParaRPr>
                    </a:p>
                  </a:txBody>
                  <a:tcPr marL="75564" marR="75564" marT="37782" marB="37782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447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  <a:latin typeface="신명 중고딕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2,191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7,149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  <a:latin typeface="신명 중고딕"/>
                      </a:endParaRPr>
                    </a:p>
                  </a:txBody>
                  <a:tcPr marL="75564" marR="75564" marT="37782" marB="37782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367262"/>
                  </a:ext>
                </a:extLst>
              </a:tr>
              <a:tr h="403003">
                <a:tc rowSpan="2"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’</a:t>
                      </a:r>
                      <a:r>
                        <a:rPr lang="en-US" altLang="ko-KR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19</a:t>
                      </a:r>
                      <a:r>
                        <a:rPr lang="ko-KR" alt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년 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프로그램 수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588</a:t>
                      </a:r>
                      <a:endParaRPr lang="en-US" sz="900" kern="0" spc="0">
                        <a:solidFill>
                          <a:srgbClr val="000000"/>
                        </a:solidFill>
                        <a:effectLst/>
                        <a:latin typeface="굴림" panose="020B0600000101010101" pitchFamily="50" charset="-127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119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-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168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5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57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239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7390032"/>
                  </a:ext>
                </a:extLst>
              </a:tr>
              <a:tr h="24983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참여 인원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23,890</a:t>
                      </a:r>
                      <a:endParaRPr lang="en-US" sz="900" kern="0" spc="0">
                        <a:solidFill>
                          <a:srgbClr val="7030A0"/>
                        </a:solidFill>
                        <a:effectLst/>
                        <a:latin typeface="굴림" panose="020B0600000101010101" pitchFamily="50" charset="-127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3,629</a:t>
                      </a:r>
                      <a:endParaRPr lang="en-US" sz="9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-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5,991</a:t>
                      </a:r>
                      <a:endParaRPr lang="en-US" sz="9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286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2,093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11,891</a:t>
                      </a:r>
                      <a:endParaRPr lang="en-US" sz="9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8214283"/>
                  </a:ext>
                </a:extLst>
              </a:tr>
              <a:tr h="403003">
                <a:tc rowSpan="2"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’</a:t>
                      </a:r>
                      <a:r>
                        <a:rPr lang="en-US" altLang="ko-KR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18</a:t>
                      </a:r>
                      <a:r>
                        <a:rPr lang="ko-KR" alt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년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프로그램 수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460</a:t>
                      </a:r>
                      <a:endParaRPr lang="en-US" sz="900" kern="0" spc="0">
                        <a:solidFill>
                          <a:srgbClr val="000000"/>
                        </a:solidFill>
                        <a:effectLst/>
                        <a:latin typeface="굴림" panose="020B0600000101010101" pitchFamily="50" charset="-127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86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-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169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-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18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187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1506641"/>
                  </a:ext>
                </a:extLst>
              </a:tr>
              <a:tr h="24983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참여 인원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18,956</a:t>
                      </a:r>
                      <a:endParaRPr lang="en-US" sz="900" kern="0" spc="0">
                        <a:solidFill>
                          <a:srgbClr val="7030A0"/>
                        </a:solidFill>
                        <a:effectLst/>
                        <a:latin typeface="굴림" panose="020B0600000101010101" pitchFamily="50" charset="-127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2,451</a:t>
                      </a:r>
                      <a:endParaRPr lang="en-US" sz="9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-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6,524</a:t>
                      </a:r>
                      <a:endParaRPr lang="en-US" sz="9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-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910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9,071</a:t>
                      </a:r>
                      <a:endParaRPr lang="en-US" sz="9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6276925"/>
                  </a:ext>
                </a:extLst>
              </a:tr>
              <a:tr h="403003">
                <a:tc rowSpan="2"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’</a:t>
                      </a:r>
                      <a:r>
                        <a:rPr lang="en-US" altLang="ko-KR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13</a:t>
                      </a:r>
                      <a:r>
                        <a:rPr lang="ko-KR" alt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년</a:t>
                      </a:r>
                      <a:r>
                        <a:rPr lang="en-US" altLang="ko-KR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~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’</a:t>
                      </a:r>
                      <a:r>
                        <a:rPr lang="en-US" altLang="ko-KR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17</a:t>
                      </a:r>
                      <a:r>
                        <a:rPr lang="ko-KR" alt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년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프로그램 수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938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-</a:t>
                      </a:r>
                      <a:endParaRPr lang="en-US" sz="9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-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365</a:t>
                      </a:r>
                      <a:endParaRPr lang="en-US" sz="9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-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-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573</a:t>
                      </a:r>
                      <a:endParaRPr lang="en-US" sz="9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41124"/>
                  </a:ext>
                </a:extLst>
              </a:tr>
              <a:tr h="24983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참여 인원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46,330</a:t>
                      </a:r>
                      <a:endParaRPr lang="en-US" sz="900" kern="0" spc="0">
                        <a:solidFill>
                          <a:srgbClr val="7030A0"/>
                        </a:solidFill>
                        <a:effectLst/>
                        <a:latin typeface="굴림" panose="020B0600000101010101" pitchFamily="50" charset="-127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-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 dirty="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-</a:t>
                      </a:r>
                      <a:endParaRPr lang="en-US" sz="8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14,489</a:t>
                      </a:r>
                      <a:endParaRPr lang="en-US" sz="9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-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-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50" dirty="0">
                          <a:solidFill>
                            <a:srgbClr val="000000"/>
                          </a:solidFill>
                          <a:effectLst/>
                          <a:latin typeface="신명 중고딕"/>
                          <a:ea typeface="신명 중고딕"/>
                        </a:rPr>
                        <a:t>31,841</a:t>
                      </a:r>
                      <a:endParaRPr lang="en-US" sz="9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5564" marR="75564" marT="37782" marB="37782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420738"/>
                  </a:ext>
                </a:extLst>
              </a:tr>
            </a:tbl>
          </a:graphicData>
        </a:graphic>
      </p:graphicFrame>
      <p:pic>
        <p:nvPicPr>
          <p:cNvPr id="1029" name="_x725295984">
            <a:extLst>
              <a:ext uri="{FF2B5EF4-FFF2-40B4-BE49-F238E27FC236}">
                <a16:creationId xmlns:a16="http://schemas.microsoft.com/office/drawing/2014/main" id="{774CE1D4-D324-5021-5D58-0B7EDF06FE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6788" y="2282825"/>
            <a:ext cx="193675" cy="18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_x725297568">
            <a:extLst>
              <a:ext uri="{FF2B5EF4-FFF2-40B4-BE49-F238E27FC236}">
                <a16:creationId xmlns:a16="http://schemas.microsoft.com/office/drawing/2014/main" id="{4A9B69E8-E8CF-5A5D-53B3-1C0B02BFA6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6788" y="2466975"/>
            <a:ext cx="193675" cy="18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2190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7.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 국내 외 사례분석 </a:t>
            </a:r>
          </a:p>
        </p:txBody>
      </p: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82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23" name="가로 글상자 22"/>
          <p:cNvSpPr txBox="1"/>
          <p:nvPr/>
        </p:nvSpPr>
        <p:spPr>
          <a:xfrm>
            <a:off x="300716" y="968700"/>
            <a:ext cx="6979055" cy="4720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b="0" i="0" u="none" strike="noStrike" dirty="0">
                <a:solidFill>
                  <a:srgbClr val="000000"/>
                </a:solidFill>
                <a:latin typeface="HY견고딕"/>
                <a:ea typeface="HY견고딕"/>
                <a:cs typeface="HY견고딕"/>
              </a:rPr>
              <a:t> </a:t>
            </a:r>
            <a:r>
              <a:rPr lang="ko-KR" altLang="en-US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</a:t>
            </a:r>
            <a:r>
              <a:rPr lang="ko-KR" altLang="en-US" b="1" i="0" u="none" strike="noStrike" dirty="0">
                <a:solidFill>
                  <a:srgbClr val="000000"/>
                </a:solidFill>
                <a:latin typeface="HY그래픽M"/>
                <a:ea typeface="HY그래픽M"/>
                <a:cs typeface="HY견고딕"/>
              </a:rPr>
              <a:t> 순천시 평생학습원 </a:t>
            </a:r>
            <a:endParaRPr lang="en-US" altLang="ko-KR" b="0" i="0" u="none" strike="noStrike" dirty="0">
              <a:solidFill>
                <a:srgbClr val="000000"/>
              </a:solidFill>
              <a:latin typeface="함초롬바탕"/>
              <a:ea typeface="함초롬바탕"/>
            </a:endParaRPr>
          </a:p>
        </p:txBody>
      </p:sp>
      <p:sp>
        <p:nvSpPr>
          <p:cNvPr id="25" name="가로 글상자 24"/>
          <p:cNvSpPr txBox="1"/>
          <p:nvPr/>
        </p:nvSpPr>
        <p:spPr>
          <a:xfrm>
            <a:off x="310668" y="1475401"/>
            <a:ext cx="7567335" cy="4764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480" lvl="0" indent="-22848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dirty="0" err="1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위치</a:t>
            </a:r>
            <a:r>
              <a:rPr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 </a:t>
            </a:r>
            <a:r>
              <a:rPr lang="EN-US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: 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전남 순천시 중앙로 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232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 </a:t>
            </a:r>
            <a:endParaRPr lang="en-US" altLang="ko-KR" sz="1600" b="0" i="0" u="none" strike="noStrike" dirty="0">
              <a:solidFill>
                <a:srgbClr val="000000"/>
              </a:solidFill>
              <a:latin typeface="함초롬바탕"/>
              <a:ea typeface="함초롬바탕"/>
            </a:endParaRPr>
          </a:p>
          <a:p>
            <a:pPr marL="285750" lvl="0" indent="-28575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조직 구성 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: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 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1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과  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6</a:t>
            </a:r>
            <a:r>
              <a:rPr lang="ko-KR" altLang="en-US" sz="1600" b="0" i="0" u="none" strike="noStrike" dirty="0" err="1">
                <a:solidFill>
                  <a:srgbClr val="000000"/>
                </a:solidFill>
                <a:latin typeface="함초롬바탕"/>
                <a:ea typeface="함초롬바탕"/>
              </a:rPr>
              <a:t>개팀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 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(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지상 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4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층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/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1,735 ㎡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)</a:t>
            </a:r>
          </a:p>
          <a:p>
            <a:pPr marL="228480" lvl="0" indent="-22848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ko-KR" altLang="en-US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주요사업 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: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 평생교육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,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 대학협력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,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 교육지원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,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 청소년교육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,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 청소년안전망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,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 시설관리</a:t>
            </a:r>
            <a:endParaRPr lang="en-US" altLang="ko-KR" sz="1600" b="0" i="0" u="none" strike="noStrike" dirty="0">
              <a:solidFill>
                <a:srgbClr val="000000"/>
              </a:solidFill>
              <a:latin typeface="함초롬바탕"/>
              <a:ea typeface="함초롬바탕"/>
            </a:endParaRPr>
          </a:p>
          <a:p>
            <a:pPr marL="228480" lvl="0" indent="-22848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endParaRPr lang="ko-KR" altLang="en-US" sz="1600" b="0" i="0" u="none" strike="noStrike" dirty="0">
              <a:solidFill>
                <a:srgbClr val="000000"/>
              </a:solidFill>
              <a:latin typeface="함초롬바탕"/>
              <a:ea typeface="함초롬바탕"/>
            </a:endParaRPr>
          </a:p>
          <a:p>
            <a:pPr marL="228480" lvl="0" indent="-22848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Ø"/>
              <a:defRPr/>
            </a:pPr>
            <a:r>
              <a:rPr lang="ko-KR" altLang="en-US" sz="1600" b="1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설립목적 및 특징</a:t>
            </a:r>
          </a:p>
          <a:p>
            <a:pPr marL="228480" lvl="0" indent="-22848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ko-KR" altLang="en-US" sz="160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지역 인적자원 개발을 통한 지역 경쟁력 제고</a:t>
            </a:r>
          </a:p>
          <a:p>
            <a:pPr marL="228480" lvl="0" indent="-22848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ko-KR" altLang="en-US" sz="160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급변하는 사회에 적응하기 위한 새로운 사고 및 신기술을 이해하는 기업맞춤형 생산적인 직업 재교육 실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시로 지역경제 경쟁력 활성화 기여</a:t>
            </a:r>
          </a:p>
          <a:p>
            <a:pPr marL="228480" lvl="0" indent="-22848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ko-KR" altLang="en-US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지역 공동체 의식 함양으로 지역 통합 시스템 구축</a:t>
            </a:r>
          </a:p>
          <a:p>
            <a:pPr marL="228480" lvl="0" indent="-22848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ko-KR" altLang="en-US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소외계층 학습지원을 통한 학습 격차 해소로 사회적 통합성 향상</a:t>
            </a:r>
          </a:p>
          <a:p>
            <a:pPr marL="228480" lvl="0" indent="-22848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ko-KR" altLang="en-US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평생학습시설 강사 정보공유로 시민교양 교육 강화, 시민사회운동 공동이슈 개발 등으로 사회개혁 운동 추진</a:t>
            </a:r>
          </a:p>
        </p:txBody>
      </p:sp>
      <p:pic>
        <p:nvPicPr>
          <p:cNvPr id="33" name="그림 32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8132067" y="440161"/>
            <a:ext cx="3900493" cy="3218177"/>
          </a:xfrm>
          <a:prstGeom prst="rect">
            <a:avLst/>
          </a:prstGeom>
          <a:ln w="88900" cap="sq">
            <a:noFill/>
            <a:miter/>
          </a:ln>
          <a:effectLst>
            <a:outerShdw blurRad="127000" dist="127000" dir="27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4" name="그림 3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8186845" y="3697179"/>
            <a:ext cx="3863696" cy="2398001"/>
          </a:xfrm>
          <a:prstGeom prst="rect">
            <a:avLst/>
          </a:prstGeom>
          <a:ln w="88900" cap="sq">
            <a:noFill/>
            <a:miter/>
          </a:ln>
          <a:effectLst>
            <a:outerShdw blurRad="127000" dist="127000" dir="27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36126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7.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 국내 외 사례분석 </a:t>
            </a:r>
          </a:p>
        </p:txBody>
      </p: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83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05E4C0-0C16-CAED-B973-852E0ED73F1A}"/>
              </a:ext>
            </a:extLst>
          </p:cNvPr>
          <p:cNvSpPr txBox="1"/>
          <p:nvPr/>
        </p:nvSpPr>
        <p:spPr>
          <a:xfrm>
            <a:off x="730341" y="1779743"/>
            <a:ext cx="6139542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ko-KR" altLang="en-US" b="0" i="0" u="none" strike="noStrike" dirty="0">
                <a:solidFill>
                  <a:srgbClr val="333333"/>
                </a:solidFill>
                <a:effectLst/>
                <a:latin typeface="NotoSansKR"/>
              </a:rPr>
              <a:t>모두</a:t>
            </a:r>
            <a:r>
              <a:rPr lang="ko-KR" altLang="en-US" b="1" i="0" u="none" strike="noStrike" dirty="0">
                <a:solidFill>
                  <a:srgbClr val="333333"/>
                </a:solidFill>
                <a:effectLst/>
                <a:latin typeface="NotoSansKR"/>
              </a:rPr>
              <a:t>愛</a:t>
            </a:r>
            <a:r>
              <a:rPr lang="ko-KR" altLang="en-US" b="0" i="0" u="none" strike="noStrike" dirty="0">
                <a:solidFill>
                  <a:srgbClr val="333333"/>
                </a:solidFill>
                <a:effectLst/>
                <a:latin typeface="NotoSansKR"/>
              </a:rPr>
              <a:t>학교란</a:t>
            </a:r>
            <a:r>
              <a:rPr lang="en-US" altLang="ko-KR" b="0" i="0" u="none" strike="noStrike" dirty="0">
                <a:solidFill>
                  <a:srgbClr val="333333"/>
                </a:solidFill>
                <a:effectLst/>
                <a:latin typeface="NotoSansKR"/>
              </a:rPr>
              <a:t>?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ko-KR" altLang="en-US" b="0" i="0" u="none" strike="noStrike" dirty="0">
                <a:solidFill>
                  <a:srgbClr val="333333"/>
                </a:solidFill>
                <a:effectLst/>
                <a:latin typeface="inherit"/>
              </a:rPr>
              <a:t>모두愛학교는 순천시민 대상 평생학습 프로그램 통합 운영기관으로 시대변화와 시민 수요를 반영한 수요자 중심의 다양한 평생학습 프로그램 지원을 통해 누구나 누릴 수 있는 학습 기회를 제공하고 일상에서의 평생교육 실현을 도모합니다</a:t>
            </a:r>
            <a:r>
              <a:rPr lang="en-US" altLang="ko-KR" b="0" i="0" u="none" strike="noStrike" dirty="0">
                <a:solidFill>
                  <a:srgbClr val="333333"/>
                </a:solidFill>
                <a:effectLst/>
                <a:latin typeface="inherit"/>
              </a:rPr>
              <a:t>.</a:t>
            </a:r>
          </a:p>
          <a:p>
            <a:pPr algn="just"/>
            <a:endParaRPr lang="en-US" altLang="ko-KR" b="0" i="0" u="none" strike="noStrike" dirty="0">
              <a:solidFill>
                <a:srgbClr val="333333"/>
              </a:solidFill>
              <a:effectLst/>
              <a:latin typeface="inherit"/>
            </a:endParaRPr>
          </a:p>
          <a:p>
            <a:pPr algn="l"/>
            <a:r>
              <a:rPr lang="ko-KR" altLang="en-US" b="0" i="0" u="none" strike="noStrike" dirty="0">
                <a:solidFill>
                  <a:srgbClr val="333333"/>
                </a:solidFill>
                <a:effectLst/>
                <a:latin typeface="NotoSansKR"/>
              </a:rPr>
              <a:t>운영개요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ko-KR" altLang="en-US" b="0" i="0" u="none" strike="noStrike" dirty="0">
                <a:solidFill>
                  <a:srgbClr val="333333"/>
                </a:solidFill>
                <a:effectLst/>
                <a:latin typeface="inherit"/>
              </a:rPr>
              <a:t>운영기간</a:t>
            </a:r>
            <a:r>
              <a:rPr lang="en-US" altLang="ko-KR" b="0" i="0" u="none" strike="noStrike" dirty="0">
                <a:solidFill>
                  <a:srgbClr val="333333"/>
                </a:solidFill>
                <a:effectLst/>
                <a:latin typeface="inherit"/>
              </a:rPr>
              <a:t>: 3</a:t>
            </a:r>
            <a:r>
              <a:rPr lang="ko-KR" altLang="en-US" b="0" i="0" u="none" strike="noStrike" dirty="0">
                <a:solidFill>
                  <a:srgbClr val="333333"/>
                </a:solidFill>
                <a:effectLst/>
                <a:latin typeface="inherit"/>
              </a:rPr>
              <a:t>월</a:t>
            </a:r>
            <a:r>
              <a:rPr lang="en-US" altLang="ko-KR" b="0" i="0" u="none" strike="noStrike" dirty="0">
                <a:solidFill>
                  <a:srgbClr val="333333"/>
                </a:solidFill>
                <a:effectLst/>
                <a:latin typeface="inherit"/>
              </a:rPr>
              <a:t>~12</a:t>
            </a:r>
            <a:r>
              <a:rPr lang="ko-KR" altLang="en-US" b="0" i="0" u="none" strike="noStrike" dirty="0">
                <a:solidFill>
                  <a:srgbClr val="333333"/>
                </a:solidFill>
                <a:effectLst/>
                <a:latin typeface="inherit"/>
              </a:rPr>
              <a:t>월</a:t>
            </a:r>
            <a:r>
              <a:rPr lang="en-US" altLang="ko-KR" b="0" i="0" u="none" strike="noStrike" dirty="0">
                <a:solidFill>
                  <a:srgbClr val="333333"/>
                </a:solidFill>
                <a:effectLst/>
                <a:latin typeface="inherit"/>
              </a:rPr>
              <a:t>/ 3</a:t>
            </a:r>
            <a:r>
              <a:rPr lang="ko-KR" altLang="en-US" b="0" i="0" u="none" strike="noStrike" dirty="0">
                <a:solidFill>
                  <a:srgbClr val="333333"/>
                </a:solidFill>
                <a:effectLst/>
                <a:latin typeface="inherit"/>
              </a:rPr>
              <a:t>학기</a:t>
            </a:r>
            <a:r>
              <a:rPr lang="en-US" altLang="ko-KR" b="0" i="0" u="none" strike="noStrike" dirty="0">
                <a:solidFill>
                  <a:srgbClr val="333333"/>
                </a:solidFill>
                <a:effectLst/>
                <a:latin typeface="inherit"/>
              </a:rPr>
              <a:t>(</a:t>
            </a:r>
            <a:r>
              <a:rPr lang="ko-KR" altLang="en-US" b="0" i="0" u="none" strike="noStrike" dirty="0" err="1">
                <a:solidFill>
                  <a:srgbClr val="333333"/>
                </a:solidFill>
                <a:effectLst/>
                <a:latin typeface="inherit"/>
              </a:rPr>
              <a:t>학기별</a:t>
            </a:r>
            <a:r>
              <a:rPr lang="ko-KR" altLang="en-US" b="0" i="0" u="none" strike="noStrike" dirty="0">
                <a:solidFill>
                  <a:srgbClr val="333333"/>
                </a:solidFill>
                <a:effectLst/>
                <a:latin typeface="inherit"/>
              </a:rPr>
              <a:t> </a:t>
            </a:r>
            <a:r>
              <a:rPr lang="en-US" altLang="ko-KR" b="0" i="0" u="none" strike="noStrike" dirty="0">
                <a:solidFill>
                  <a:srgbClr val="333333"/>
                </a:solidFill>
                <a:effectLst/>
                <a:latin typeface="inherit"/>
              </a:rPr>
              <a:t>3</a:t>
            </a:r>
            <a:r>
              <a:rPr lang="ko-KR" altLang="en-US" b="0" i="0" u="none" strike="noStrike" dirty="0">
                <a:solidFill>
                  <a:srgbClr val="333333"/>
                </a:solidFill>
                <a:effectLst/>
                <a:latin typeface="inherit"/>
              </a:rPr>
              <a:t>개월</a:t>
            </a:r>
            <a:r>
              <a:rPr lang="en-US" altLang="ko-KR" b="0" i="0" u="none" strike="noStrike" dirty="0">
                <a:solidFill>
                  <a:srgbClr val="333333"/>
                </a:solidFill>
                <a:effectLst/>
                <a:latin typeface="inherit"/>
              </a:rPr>
              <a:t>)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ko-KR" altLang="en-US" b="0" i="0" u="none" strike="noStrike" dirty="0">
                <a:solidFill>
                  <a:srgbClr val="333333"/>
                </a:solidFill>
                <a:effectLst/>
                <a:latin typeface="inherit"/>
              </a:rPr>
              <a:t>대 상</a:t>
            </a:r>
            <a:r>
              <a:rPr lang="en-US" altLang="ko-KR" b="0" i="0" u="none" strike="noStrike" dirty="0">
                <a:solidFill>
                  <a:srgbClr val="333333"/>
                </a:solidFill>
                <a:effectLst/>
                <a:latin typeface="inherit"/>
              </a:rPr>
              <a:t>: </a:t>
            </a:r>
            <a:r>
              <a:rPr lang="ko-KR" altLang="en-US" b="0" i="0" u="none" strike="noStrike" dirty="0">
                <a:solidFill>
                  <a:srgbClr val="333333"/>
                </a:solidFill>
                <a:effectLst/>
                <a:latin typeface="inherit"/>
              </a:rPr>
              <a:t>순천시민 누구나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ko-KR" altLang="en-US" b="0" i="0" u="none" strike="noStrike" dirty="0">
                <a:solidFill>
                  <a:srgbClr val="333333"/>
                </a:solidFill>
                <a:effectLst/>
                <a:latin typeface="inherit"/>
              </a:rPr>
              <a:t>교육기관</a:t>
            </a:r>
            <a:r>
              <a:rPr lang="en-US" altLang="ko-KR" b="0" i="0" u="none" strike="noStrike" dirty="0">
                <a:solidFill>
                  <a:srgbClr val="333333"/>
                </a:solidFill>
                <a:effectLst/>
                <a:latin typeface="inherit"/>
              </a:rPr>
              <a:t>: </a:t>
            </a:r>
            <a:r>
              <a:rPr lang="ko-KR" altLang="en-US" b="0" i="0" u="none" strike="noStrike" dirty="0">
                <a:solidFill>
                  <a:srgbClr val="333333"/>
                </a:solidFill>
                <a:effectLst/>
                <a:latin typeface="inherit"/>
              </a:rPr>
              <a:t>평생학습관</a:t>
            </a:r>
            <a:r>
              <a:rPr lang="en-US" altLang="ko-KR" b="0" i="0" u="none" strike="noStrike" dirty="0">
                <a:solidFill>
                  <a:srgbClr val="333333"/>
                </a:solidFill>
                <a:effectLst/>
                <a:latin typeface="inherit"/>
              </a:rPr>
              <a:t>, </a:t>
            </a:r>
            <a:r>
              <a:rPr lang="ko-KR" altLang="en-US" b="0" i="0" u="none" strike="noStrike" dirty="0">
                <a:solidFill>
                  <a:srgbClr val="333333"/>
                </a:solidFill>
                <a:effectLst/>
                <a:latin typeface="inherit"/>
              </a:rPr>
              <a:t>여성문화회관</a:t>
            </a:r>
            <a:r>
              <a:rPr lang="en-US" altLang="ko-KR" b="0" i="0" u="none" strike="noStrike" dirty="0">
                <a:solidFill>
                  <a:srgbClr val="333333"/>
                </a:solidFill>
                <a:effectLst/>
                <a:latin typeface="inherit"/>
              </a:rPr>
              <a:t>, </a:t>
            </a:r>
            <a:r>
              <a:rPr lang="ko-KR" altLang="en-US" b="0" i="0" u="none" strike="noStrike" dirty="0" err="1">
                <a:solidFill>
                  <a:srgbClr val="333333"/>
                </a:solidFill>
                <a:effectLst/>
                <a:latin typeface="inherit"/>
              </a:rPr>
              <a:t>인생이모작지원센터</a:t>
            </a:r>
            <a:r>
              <a:rPr lang="en-US" altLang="ko-KR" b="0" i="0" u="none" strike="noStrike" dirty="0">
                <a:solidFill>
                  <a:srgbClr val="333333"/>
                </a:solidFill>
                <a:effectLst/>
                <a:latin typeface="inherit"/>
              </a:rPr>
              <a:t>, </a:t>
            </a:r>
            <a:r>
              <a:rPr lang="ko-KR" altLang="en-US" b="0" i="0" u="none" strike="noStrike" dirty="0">
                <a:solidFill>
                  <a:srgbClr val="333333"/>
                </a:solidFill>
                <a:effectLst/>
                <a:latin typeface="inherit"/>
              </a:rPr>
              <a:t>선비문화체험학습관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ko-KR" altLang="en-US" b="0" i="0" u="none" strike="noStrike" dirty="0">
                <a:solidFill>
                  <a:srgbClr val="333333"/>
                </a:solidFill>
                <a:effectLst/>
                <a:latin typeface="inherit"/>
              </a:rPr>
              <a:t>운영강좌</a:t>
            </a:r>
            <a:r>
              <a:rPr lang="en-US" altLang="ko-KR" b="0" i="0" u="none" strike="noStrike" dirty="0">
                <a:solidFill>
                  <a:srgbClr val="333333"/>
                </a:solidFill>
                <a:effectLst/>
                <a:latin typeface="inherit"/>
              </a:rPr>
              <a:t>: 8</a:t>
            </a:r>
            <a:r>
              <a:rPr lang="ko-KR" altLang="en-US" b="0" i="0" u="none" strike="noStrike" dirty="0">
                <a:solidFill>
                  <a:srgbClr val="333333"/>
                </a:solidFill>
                <a:effectLst/>
                <a:latin typeface="inherit"/>
              </a:rPr>
              <a:t>개 분야</a:t>
            </a:r>
            <a:r>
              <a:rPr lang="en-US" altLang="ko-KR" b="0" i="0" u="none" strike="noStrike" dirty="0">
                <a:solidFill>
                  <a:srgbClr val="333333"/>
                </a:solidFill>
                <a:effectLst/>
                <a:latin typeface="inherit"/>
              </a:rPr>
              <a:t>, 100</a:t>
            </a:r>
            <a:r>
              <a:rPr lang="ko-KR" altLang="en-US" b="0" i="0" u="none" strike="noStrike" dirty="0">
                <a:solidFill>
                  <a:srgbClr val="333333"/>
                </a:solidFill>
                <a:effectLst/>
                <a:latin typeface="inherit"/>
              </a:rPr>
              <a:t>여개 강좌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ko-KR" altLang="en-US" b="0" i="0" u="none" strike="noStrike" dirty="0">
                <a:solidFill>
                  <a:srgbClr val="777777"/>
                </a:solidFill>
                <a:effectLst/>
                <a:latin typeface="inherit"/>
              </a:rPr>
              <a:t>분야</a:t>
            </a:r>
            <a:r>
              <a:rPr lang="en-US" altLang="ko-KR" b="0" i="0" u="none" strike="noStrike" dirty="0">
                <a:solidFill>
                  <a:srgbClr val="777777"/>
                </a:solidFill>
                <a:effectLst/>
                <a:latin typeface="inherit"/>
              </a:rPr>
              <a:t>(8): </a:t>
            </a:r>
            <a:r>
              <a:rPr lang="ko-KR" altLang="en-US" b="0" i="0" u="none" strike="noStrike" dirty="0">
                <a:solidFill>
                  <a:srgbClr val="777777"/>
                </a:solidFill>
                <a:effectLst/>
                <a:latin typeface="inherit"/>
              </a:rPr>
              <a:t>전문자격증</a:t>
            </a:r>
            <a:r>
              <a:rPr lang="en-US" altLang="ko-KR" b="0" i="0" u="none" strike="noStrike" dirty="0">
                <a:solidFill>
                  <a:srgbClr val="777777"/>
                </a:solidFill>
                <a:effectLst/>
                <a:latin typeface="inherit"/>
              </a:rPr>
              <a:t>, </a:t>
            </a:r>
            <a:r>
              <a:rPr lang="ko-KR" altLang="en-US" b="0" i="0" u="none" strike="noStrike" dirty="0">
                <a:solidFill>
                  <a:srgbClr val="777777"/>
                </a:solidFill>
                <a:effectLst/>
                <a:latin typeface="inherit"/>
              </a:rPr>
              <a:t>일자리</a:t>
            </a:r>
            <a:r>
              <a:rPr lang="en-US" altLang="ko-KR" b="0" i="0" u="none" strike="noStrike" dirty="0">
                <a:solidFill>
                  <a:srgbClr val="777777"/>
                </a:solidFill>
                <a:effectLst/>
                <a:latin typeface="inherit"/>
              </a:rPr>
              <a:t>‧</a:t>
            </a:r>
            <a:r>
              <a:rPr lang="ko-KR" altLang="en-US" b="0" i="0" u="none" strike="noStrike" dirty="0">
                <a:solidFill>
                  <a:srgbClr val="777777"/>
                </a:solidFill>
                <a:effectLst/>
                <a:latin typeface="inherit"/>
              </a:rPr>
              <a:t>창업</a:t>
            </a:r>
            <a:r>
              <a:rPr lang="en-US" altLang="ko-KR" b="0" i="0" u="none" strike="noStrike" dirty="0">
                <a:solidFill>
                  <a:srgbClr val="777777"/>
                </a:solidFill>
                <a:effectLst/>
                <a:latin typeface="inherit"/>
              </a:rPr>
              <a:t>, </a:t>
            </a:r>
            <a:r>
              <a:rPr lang="ko-KR" altLang="en-US" b="0" i="0" u="none" strike="noStrike" dirty="0">
                <a:solidFill>
                  <a:srgbClr val="777777"/>
                </a:solidFill>
                <a:effectLst/>
                <a:latin typeface="inherit"/>
              </a:rPr>
              <a:t>외국어</a:t>
            </a:r>
            <a:r>
              <a:rPr lang="en-US" altLang="ko-KR" b="0" i="0" u="none" strike="noStrike" dirty="0">
                <a:solidFill>
                  <a:srgbClr val="777777"/>
                </a:solidFill>
                <a:effectLst/>
                <a:latin typeface="inherit"/>
              </a:rPr>
              <a:t>, </a:t>
            </a:r>
            <a:r>
              <a:rPr lang="ko-KR" altLang="en-US" b="0" i="0" u="none" strike="noStrike" dirty="0">
                <a:solidFill>
                  <a:srgbClr val="777777"/>
                </a:solidFill>
                <a:effectLst/>
                <a:latin typeface="inherit"/>
              </a:rPr>
              <a:t>디지털</a:t>
            </a:r>
            <a:r>
              <a:rPr lang="en-US" altLang="ko-KR" b="0" i="0" u="none" strike="noStrike" dirty="0">
                <a:solidFill>
                  <a:srgbClr val="777777"/>
                </a:solidFill>
                <a:effectLst/>
                <a:latin typeface="inherit"/>
              </a:rPr>
              <a:t>, </a:t>
            </a:r>
            <a:r>
              <a:rPr lang="ko-KR" altLang="en-US" b="0" i="0" u="none" strike="noStrike" dirty="0">
                <a:solidFill>
                  <a:srgbClr val="777777"/>
                </a:solidFill>
                <a:effectLst/>
                <a:latin typeface="inherit"/>
              </a:rPr>
              <a:t>생활기능</a:t>
            </a:r>
            <a:r>
              <a:rPr lang="en-US" altLang="ko-KR" b="0" i="0" u="none" strike="noStrike" dirty="0">
                <a:solidFill>
                  <a:srgbClr val="777777"/>
                </a:solidFill>
                <a:effectLst/>
                <a:latin typeface="inherit"/>
              </a:rPr>
              <a:t>, </a:t>
            </a:r>
            <a:r>
              <a:rPr lang="ko-KR" altLang="en-US" b="0" i="0" u="none" strike="noStrike" dirty="0">
                <a:solidFill>
                  <a:srgbClr val="777777"/>
                </a:solidFill>
                <a:effectLst/>
                <a:latin typeface="inherit"/>
              </a:rPr>
              <a:t>건강관리</a:t>
            </a:r>
            <a:r>
              <a:rPr lang="en-US" altLang="ko-KR" b="0" i="0" u="none" strike="noStrike" dirty="0">
                <a:solidFill>
                  <a:srgbClr val="777777"/>
                </a:solidFill>
                <a:effectLst/>
                <a:latin typeface="inherit"/>
              </a:rPr>
              <a:t>, </a:t>
            </a:r>
            <a:r>
              <a:rPr lang="ko-KR" altLang="en-US" b="0" i="0" u="none" strike="noStrike" dirty="0">
                <a:solidFill>
                  <a:srgbClr val="777777"/>
                </a:solidFill>
                <a:effectLst/>
                <a:latin typeface="inherit"/>
              </a:rPr>
              <a:t>인문교양</a:t>
            </a:r>
            <a:r>
              <a:rPr lang="en-US" altLang="ko-KR" b="0" i="0" u="none" strike="noStrike" dirty="0">
                <a:solidFill>
                  <a:srgbClr val="777777"/>
                </a:solidFill>
                <a:effectLst/>
                <a:latin typeface="inherit"/>
              </a:rPr>
              <a:t>, </a:t>
            </a:r>
            <a:r>
              <a:rPr lang="ko-KR" altLang="en-US" b="0" i="0" u="none" strike="noStrike" dirty="0">
                <a:solidFill>
                  <a:srgbClr val="777777"/>
                </a:solidFill>
                <a:effectLst/>
                <a:latin typeface="inherit"/>
              </a:rPr>
              <a:t>문화예술</a:t>
            </a:r>
          </a:p>
        </p:txBody>
      </p:sp>
      <p:sp>
        <p:nvSpPr>
          <p:cNvPr id="6" name="가로 글상자 22">
            <a:extLst>
              <a:ext uri="{FF2B5EF4-FFF2-40B4-BE49-F238E27FC236}">
                <a16:creationId xmlns:a16="http://schemas.microsoft.com/office/drawing/2014/main" id="{41605C71-05B6-D51D-76B3-A67330AAB799}"/>
              </a:ext>
            </a:extLst>
          </p:cNvPr>
          <p:cNvSpPr txBox="1"/>
          <p:nvPr/>
        </p:nvSpPr>
        <p:spPr>
          <a:xfrm>
            <a:off x="300716" y="968700"/>
            <a:ext cx="6979055" cy="4720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b="0" i="0" u="none" strike="noStrike" dirty="0">
                <a:solidFill>
                  <a:srgbClr val="000000"/>
                </a:solidFill>
                <a:latin typeface="HY견고딕"/>
                <a:ea typeface="HY견고딕"/>
                <a:cs typeface="HY견고딕"/>
              </a:rPr>
              <a:t> </a:t>
            </a:r>
            <a:r>
              <a:rPr lang="ko-KR" altLang="en-US" b="1" i="0" u="none" strike="noStrike" dirty="0">
                <a:solidFill>
                  <a:srgbClr val="000000"/>
                </a:solidFill>
                <a:latin typeface="+mj-ea"/>
                <a:ea typeface="+mj-ea"/>
                <a:cs typeface="HY헤드라인M"/>
              </a:rPr>
              <a:t>□</a:t>
            </a:r>
            <a:r>
              <a:rPr lang="ko-KR" altLang="en-US" b="1" i="0" u="none" strike="noStrike" dirty="0">
                <a:solidFill>
                  <a:srgbClr val="000000"/>
                </a:solidFill>
                <a:latin typeface="+mj-ea"/>
                <a:ea typeface="+mj-ea"/>
                <a:cs typeface="HY견고딕"/>
              </a:rPr>
              <a:t> 순천시 평생학습관 모두</a:t>
            </a:r>
            <a:r>
              <a:rPr lang="ko-KR" altLang="en-US" b="1" i="0" u="none" strike="noStrike" dirty="0">
                <a:solidFill>
                  <a:srgbClr val="333333"/>
                </a:solidFill>
                <a:effectLst/>
                <a:latin typeface="+mj-ea"/>
                <a:ea typeface="+mj-ea"/>
              </a:rPr>
              <a:t>愛학교</a:t>
            </a:r>
            <a:r>
              <a:rPr lang="ko-KR" altLang="en-US" b="1" i="0" u="none" strike="noStrike" dirty="0">
                <a:solidFill>
                  <a:srgbClr val="000000"/>
                </a:solidFill>
                <a:latin typeface="+mj-ea"/>
                <a:ea typeface="+mj-ea"/>
                <a:cs typeface="HY견고딕"/>
              </a:rPr>
              <a:t> </a:t>
            </a:r>
            <a:endParaRPr lang="en-US" altLang="ko-KR" b="0" i="0" u="none" strike="noStrike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pic>
        <p:nvPicPr>
          <p:cNvPr id="2050" name="Picture 2" descr="순천시, 2023년 1학기 모두愛학교 수강생 모집 - 뉴스깜">
            <a:extLst>
              <a:ext uri="{FF2B5EF4-FFF2-40B4-BE49-F238E27FC236}">
                <a16:creationId xmlns:a16="http://schemas.microsoft.com/office/drawing/2014/main" id="{D7E6272E-4550-0204-3DCE-035F5A9113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9771" y="907214"/>
            <a:ext cx="4514850" cy="5043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6169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7.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 국내 외 사례분석 </a:t>
            </a:r>
          </a:p>
        </p:txBody>
      </p: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84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23" name="가로 글상자 22"/>
          <p:cNvSpPr txBox="1"/>
          <p:nvPr/>
        </p:nvSpPr>
        <p:spPr>
          <a:xfrm>
            <a:off x="300716" y="968700"/>
            <a:ext cx="6979055" cy="4720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b="0" i="0" u="none" strike="noStrike" dirty="0">
                <a:solidFill>
                  <a:srgbClr val="000000"/>
                </a:solidFill>
                <a:latin typeface="HY견고딕"/>
                <a:ea typeface="HY견고딕"/>
                <a:cs typeface="HY견고딕"/>
              </a:rPr>
              <a:t> </a:t>
            </a:r>
            <a:r>
              <a:rPr lang="ko-KR" altLang="en-US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</a:t>
            </a:r>
            <a:r>
              <a:rPr lang="ko-KR" altLang="en-US" b="1" i="0" u="none" strike="noStrike" dirty="0">
                <a:solidFill>
                  <a:srgbClr val="000000"/>
                </a:solidFill>
                <a:latin typeface="HY그래픽M"/>
                <a:ea typeface="HY그래픽M"/>
                <a:cs typeface="HY견고딕"/>
              </a:rPr>
              <a:t> </a:t>
            </a:r>
            <a:r>
              <a:rPr lang="ko-KR" altLang="en-US" b="1" dirty="0">
                <a:solidFill>
                  <a:srgbClr val="000000"/>
                </a:solidFill>
                <a:latin typeface="HY그래픽M"/>
                <a:ea typeface="HY그래픽M"/>
                <a:cs typeface="HY견고딕"/>
              </a:rPr>
              <a:t>전북 시민대학</a:t>
            </a:r>
            <a:r>
              <a:rPr lang="ko-KR" altLang="en-US" b="1" i="0" u="none" strike="noStrike" dirty="0">
                <a:solidFill>
                  <a:srgbClr val="000000"/>
                </a:solidFill>
                <a:latin typeface="HY그래픽M"/>
                <a:ea typeface="HY그래픽M"/>
                <a:cs typeface="HY견고딕"/>
              </a:rPr>
              <a:t> </a:t>
            </a:r>
            <a:endParaRPr lang="en-US" altLang="ko-KR" b="0" i="0" u="none" strike="noStrike" dirty="0">
              <a:solidFill>
                <a:srgbClr val="000000"/>
              </a:solidFill>
              <a:latin typeface="함초롬바탕"/>
              <a:ea typeface="함초롬바탕"/>
            </a:endParaRPr>
          </a:p>
        </p:txBody>
      </p:sp>
      <p:sp>
        <p:nvSpPr>
          <p:cNvPr id="25" name="가로 글상자 24"/>
          <p:cNvSpPr txBox="1"/>
          <p:nvPr/>
        </p:nvSpPr>
        <p:spPr>
          <a:xfrm>
            <a:off x="310669" y="1475401"/>
            <a:ext cx="5660924" cy="8252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480" lvl="0" indent="-22848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dirty="0" err="1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위치</a:t>
            </a:r>
            <a:r>
              <a:rPr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  <a:cs typeface="함초롬바탕"/>
              </a:rPr>
              <a:t> </a:t>
            </a:r>
            <a:r>
              <a:rPr lang="EN-US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: </a:t>
            </a:r>
            <a:r>
              <a:rPr lang="ko-KR" altLang="en-US" sz="1600" dirty="0">
                <a:solidFill>
                  <a:srgbClr val="000000"/>
                </a:solidFill>
                <a:latin typeface="함초롬바탕"/>
                <a:ea typeface="함초롬바탕"/>
              </a:rPr>
              <a:t>전북 전주시 완산구 백제대로 </a:t>
            </a:r>
            <a:r>
              <a:rPr lang="en-US" altLang="ko-KR" sz="1600" dirty="0">
                <a:solidFill>
                  <a:srgbClr val="000000"/>
                </a:solidFill>
                <a:latin typeface="함초롬바탕"/>
                <a:ea typeface="함초롬바탕"/>
              </a:rPr>
              <a:t>428 2</a:t>
            </a:r>
            <a:r>
              <a:rPr lang="ko-KR" altLang="en-US" sz="1600" dirty="0">
                <a:solidFill>
                  <a:srgbClr val="000000"/>
                </a:solidFill>
                <a:latin typeface="함초롬바탕"/>
                <a:ea typeface="함초롬바탕"/>
              </a:rPr>
              <a:t>층</a:t>
            </a:r>
            <a:endParaRPr lang="en-US" altLang="ko-KR" sz="1600" b="0" i="0" u="none" strike="noStrike" dirty="0">
              <a:solidFill>
                <a:srgbClr val="000000"/>
              </a:solidFill>
              <a:latin typeface="함초롬바탕"/>
              <a:ea typeface="함초롬바탕"/>
            </a:endParaRPr>
          </a:p>
          <a:p>
            <a:pPr marL="285750" lvl="0" indent="-28575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조직 구성 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: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 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1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과  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6</a:t>
            </a:r>
            <a:r>
              <a:rPr lang="ko-KR" altLang="en-US" sz="1600" b="0" i="0" u="none" strike="noStrike" dirty="0" err="1">
                <a:solidFill>
                  <a:srgbClr val="000000"/>
                </a:solidFill>
                <a:latin typeface="함초롬바탕"/>
                <a:ea typeface="함초롬바탕"/>
              </a:rPr>
              <a:t>개팀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 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(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지상 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4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층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/</a:t>
            </a:r>
            <a:r>
              <a:rPr lang="ko-KR" altLang="en-US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1,735 ㎡</a:t>
            </a:r>
            <a:r>
              <a:rPr lang="en-US" altLang="ko-KR" sz="1600" b="0" i="0" u="none" strike="noStrike" dirty="0">
                <a:solidFill>
                  <a:srgbClr val="000000"/>
                </a:solidFill>
                <a:latin typeface="함초롬바탕"/>
                <a:ea typeface="함초롬바탕"/>
              </a:rPr>
              <a:t>)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C683402D-1AA6-4645-AEA8-BA58D83B62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678" y="2750371"/>
            <a:ext cx="10360089" cy="346775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05DE900A-0633-440C-6488-AAAA7BEEC93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3475"/>
          <a:stretch/>
        </p:blipFill>
        <p:spPr>
          <a:xfrm>
            <a:off x="6858000" y="913293"/>
            <a:ext cx="5033284" cy="2385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787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7.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 국내 외 사례분석 </a:t>
            </a:r>
          </a:p>
        </p:txBody>
      </p: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85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238C92CD-4E53-9D2F-8738-C139DB5C5F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2479" b="83035"/>
          <a:stretch/>
        </p:blipFill>
        <p:spPr>
          <a:xfrm>
            <a:off x="593345" y="950554"/>
            <a:ext cx="5863438" cy="1335446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01DD9F9E-8773-FDC5-5B6D-8231989F29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3233" y="1091687"/>
            <a:ext cx="4785775" cy="4861241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F7438402-88B1-CCA2-DEDA-4B193C6C1A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672" y="3409115"/>
            <a:ext cx="6607113" cy="2484335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67AECB02-E2FC-846A-90F8-C08CA30E74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223" y="2029351"/>
            <a:ext cx="5795560" cy="1257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385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7.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 국내 외 사례분석 </a:t>
            </a:r>
          </a:p>
        </p:txBody>
      </p: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86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23" name="가로 글상자 22"/>
          <p:cNvSpPr txBox="1"/>
          <p:nvPr/>
        </p:nvSpPr>
        <p:spPr>
          <a:xfrm>
            <a:off x="300716" y="968700"/>
            <a:ext cx="6979055" cy="4720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b="0" i="0" u="none" strike="noStrike" dirty="0">
                <a:solidFill>
                  <a:srgbClr val="000000"/>
                </a:solidFill>
                <a:latin typeface="HY견고딕"/>
                <a:ea typeface="HY견고딕"/>
                <a:cs typeface="HY견고딕"/>
              </a:rPr>
              <a:t> </a:t>
            </a:r>
            <a:r>
              <a:rPr lang="ko-KR" altLang="en-US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</a:t>
            </a:r>
            <a:r>
              <a:rPr lang="ko-KR" altLang="en-US" b="1" i="0" u="none" strike="noStrike" dirty="0">
                <a:solidFill>
                  <a:srgbClr val="000000"/>
                </a:solidFill>
                <a:latin typeface="HY그래픽M"/>
                <a:ea typeface="HY그래픽M"/>
                <a:cs typeface="HY견고딕"/>
              </a:rPr>
              <a:t> </a:t>
            </a:r>
            <a:r>
              <a:rPr lang="ko-KR" altLang="en-US" b="1" dirty="0">
                <a:solidFill>
                  <a:srgbClr val="000000"/>
                </a:solidFill>
                <a:latin typeface="HY그래픽M"/>
                <a:ea typeface="HY그래픽M"/>
                <a:cs typeface="HY견고딕"/>
              </a:rPr>
              <a:t>수원</a:t>
            </a:r>
            <a:r>
              <a:rPr lang="ko-KR" altLang="en-US" b="1" i="0" u="none" strike="noStrike" dirty="0">
                <a:solidFill>
                  <a:srgbClr val="000000"/>
                </a:solidFill>
                <a:latin typeface="HY그래픽M"/>
                <a:ea typeface="HY그래픽M"/>
                <a:cs typeface="HY견고딕"/>
              </a:rPr>
              <a:t> 시민자치대학 </a:t>
            </a:r>
            <a:endParaRPr lang="en-US" altLang="ko-KR" b="0" i="0" u="none" strike="noStrike" dirty="0">
              <a:solidFill>
                <a:srgbClr val="000000"/>
              </a:solidFill>
              <a:latin typeface="함초롬바탕"/>
              <a:ea typeface="함초롬바탕"/>
            </a:endParaRPr>
          </a:p>
        </p:txBody>
      </p:sp>
      <p:sp>
        <p:nvSpPr>
          <p:cNvPr id="25" name="가로 글상자 24"/>
          <p:cNvSpPr txBox="1"/>
          <p:nvPr/>
        </p:nvSpPr>
        <p:spPr>
          <a:xfrm>
            <a:off x="310669" y="1475401"/>
            <a:ext cx="5660924" cy="833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480" lvl="0" indent="-22848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sz="1600" b="0" i="0" u="none" strike="noStrike" dirty="0" err="1">
                <a:latin typeface="함초롬바탕"/>
                <a:ea typeface="함초롬바탕"/>
                <a:cs typeface="함초롬바탕"/>
              </a:rPr>
              <a:t>위치</a:t>
            </a:r>
            <a:r>
              <a:rPr sz="1600" b="0" i="0" u="none" strike="noStrike" dirty="0">
                <a:latin typeface="함초롬바탕"/>
                <a:ea typeface="함초롬바탕"/>
                <a:cs typeface="함초롬바탕"/>
              </a:rPr>
              <a:t> </a:t>
            </a:r>
            <a:r>
              <a:rPr lang="EN-US" sz="1600" b="0" i="0" u="none" strike="noStrike" dirty="0">
                <a:latin typeface="함초롬바탕"/>
                <a:ea typeface="함초롬바탕"/>
              </a:rPr>
              <a:t>: </a:t>
            </a:r>
            <a:r>
              <a:rPr lang="ko-KR" altLang="en-US" sz="1600" b="0" i="0" dirty="0">
                <a:effectLst/>
                <a:latin typeface="notokr"/>
              </a:rPr>
              <a:t>경기도 </a:t>
            </a:r>
            <a:r>
              <a:rPr lang="ko-KR" altLang="en-US" sz="1600" b="0" i="0" dirty="0">
                <a:effectLst/>
                <a:latin typeface="NanumBarunGothic"/>
              </a:rPr>
              <a:t>수원시 권선구 </a:t>
            </a:r>
            <a:r>
              <a:rPr lang="ko-KR" altLang="en-US" sz="1600" b="0" i="0" dirty="0" err="1">
                <a:effectLst/>
                <a:latin typeface="NanumBarunGothic"/>
              </a:rPr>
              <a:t>수인로</a:t>
            </a:r>
            <a:r>
              <a:rPr lang="ko-KR" altLang="en-US" sz="1600" b="0" i="0" dirty="0">
                <a:effectLst/>
                <a:latin typeface="NanumBarunGothic"/>
              </a:rPr>
              <a:t> </a:t>
            </a:r>
            <a:r>
              <a:rPr lang="en-US" altLang="ko-KR" sz="1600" b="0" i="0" dirty="0">
                <a:effectLst/>
                <a:latin typeface="NanumBarunGothic"/>
              </a:rPr>
              <a:t>126 </a:t>
            </a:r>
            <a:r>
              <a:rPr lang="ko-KR" altLang="en-US" sz="1600" b="0" i="0" dirty="0" err="1">
                <a:effectLst/>
                <a:latin typeface="NanumBarunGothic"/>
              </a:rPr>
              <a:t>더함파크</a:t>
            </a:r>
            <a:endParaRPr lang="en-US" altLang="ko-KR" sz="1600" b="0" i="0" dirty="0">
              <a:effectLst/>
              <a:latin typeface="NanumBarunGothic"/>
            </a:endParaRPr>
          </a:p>
          <a:p>
            <a:pPr lvl="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600" dirty="0">
                <a:latin typeface="NanumBarunGothic"/>
              </a:rPr>
              <a:t>                </a:t>
            </a:r>
            <a:r>
              <a:rPr lang="en-US" altLang="ko-KR" sz="1600" b="0" i="0" dirty="0">
                <a:effectLst/>
                <a:latin typeface="NanumBarunGothic"/>
              </a:rPr>
              <a:t>(</a:t>
            </a:r>
            <a:r>
              <a:rPr lang="ko-KR" altLang="en-US" sz="1600" b="0" i="0" dirty="0">
                <a:effectLst/>
                <a:latin typeface="NanumBarunGothic"/>
              </a:rPr>
              <a:t>수원시정연구</a:t>
            </a:r>
            <a:r>
              <a:rPr lang="en-US" altLang="ko-KR" sz="1600" b="0" i="0" dirty="0">
                <a:effectLst/>
                <a:latin typeface="NanumBarunGothic"/>
              </a:rPr>
              <a:t>)</a:t>
            </a:r>
            <a:endParaRPr lang="en-US" altLang="ko-KR" sz="1600" b="0" i="0" dirty="0">
              <a:effectLst/>
              <a:latin typeface="notokr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4D2C0056-818E-6E86-F0A1-CAE2AD09F9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1593" y="879282"/>
            <a:ext cx="5660924" cy="4944704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193DCC68-8189-E7D7-59CA-0A329C722C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691" y="2420977"/>
            <a:ext cx="4656089" cy="3468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461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7.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 국내 외 사례분석 </a:t>
            </a:r>
          </a:p>
        </p:txBody>
      </p: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87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DB8C5EAD-6C69-996B-F959-E3C723433D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596" y="862511"/>
            <a:ext cx="6727371" cy="531770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D1D6E350-51EE-A1C6-EA44-4128A35304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9927" y="647612"/>
            <a:ext cx="4839477" cy="5570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75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7.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 국내 외 사례분석 </a:t>
            </a:r>
          </a:p>
        </p:txBody>
      </p: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88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3" name="가로 글상자 22">
            <a:extLst>
              <a:ext uri="{FF2B5EF4-FFF2-40B4-BE49-F238E27FC236}">
                <a16:creationId xmlns:a16="http://schemas.microsoft.com/office/drawing/2014/main" id="{9545445D-2611-B893-67DB-9478984545DD}"/>
              </a:ext>
            </a:extLst>
          </p:cNvPr>
          <p:cNvSpPr txBox="1"/>
          <p:nvPr/>
        </p:nvSpPr>
        <p:spPr>
          <a:xfrm>
            <a:off x="300716" y="968700"/>
            <a:ext cx="6979055" cy="4720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b="0" i="0" u="none" strike="noStrike" dirty="0">
                <a:solidFill>
                  <a:srgbClr val="000000"/>
                </a:solidFill>
                <a:latin typeface="HY견고딕"/>
                <a:ea typeface="HY견고딕"/>
                <a:cs typeface="HY견고딕"/>
              </a:rPr>
              <a:t> </a:t>
            </a:r>
            <a:r>
              <a:rPr lang="ko-KR" altLang="en-US" b="1" i="0" u="none" strike="noStrike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</a:t>
            </a:r>
            <a:r>
              <a:rPr lang="ko-KR" altLang="en-US" b="1" i="0" u="none" strike="noStrike" dirty="0">
                <a:solidFill>
                  <a:srgbClr val="000000"/>
                </a:solidFill>
                <a:latin typeface="HY그래픽M"/>
                <a:ea typeface="HY그래픽M"/>
                <a:cs typeface="HY견고딕"/>
              </a:rPr>
              <a:t> 기타 타 시도 운영 현황 </a:t>
            </a:r>
            <a:endParaRPr lang="en-US" altLang="ko-KR" b="0" i="0" u="none" strike="noStrike" dirty="0">
              <a:solidFill>
                <a:srgbClr val="000000"/>
              </a:solidFill>
              <a:latin typeface="함초롬바탕"/>
              <a:ea typeface="함초롬바탕"/>
            </a:endParaRPr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DCC45678-A31F-970B-2947-3D1E9DE665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5832670"/>
              </p:ext>
            </p:extLst>
          </p:nvPr>
        </p:nvGraphicFramePr>
        <p:xfrm>
          <a:off x="1023937" y="1830954"/>
          <a:ext cx="10144126" cy="3898900"/>
        </p:xfrm>
        <a:graphic>
          <a:graphicData uri="http://schemas.openxmlformats.org/drawingml/2006/table">
            <a:tbl>
              <a:tblPr>
                <a:tableStyleId>{01A66EDD-3DAB-4C5B-A090-DC80EC1FD486}</a:tableStyleId>
              </a:tblPr>
              <a:tblGrid>
                <a:gridCol w="1434255">
                  <a:extLst>
                    <a:ext uri="{9D8B030D-6E8A-4147-A177-3AD203B41FA5}">
                      <a16:colId xmlns:a16="http://schemas.microsoft.com/office/drawing/2014/main" val="916156192"/>
                    </a:ext>
                  </a:extLst>
                </a:gridCol>
                <a:gridCol w="1611785">
                  <a:extLst>
                    <a:ext uri="{9D8B030D-6E8A-4147-A177-3AD203B41FA5}">
                      <a16:colId xmlns:a16="http://schemas.microsoft.com/office/drawing/2014/main" val="3216830388"/>
                    </a:ext>
                  </a:extLst>
                </a:gridCol>
                <a:gridCol w="1611785">
                  <a:extLst>
                    <a:ext uri="{9D8B030D-6E8A-4147-A177-3AD203B41FA5}">
                      <a16:colId xmlns:a16="http://schemas.microsoft.com/office/drawing/2014/main" val="3070030309"/>
                    </a:ext>
                  </a:extLst>
                </a:gridCol>
                <a:gridCol w="1789316">
                  <a:extLst>
                    <a:ext uri="{9D8B030D-6E8A-4147-A177-3AD203B41FA5}">
                      <a16:colId xmlns:a16="http://schemas.microsoft.com/office/drawing/2014/main" val="3454470257"/>
                    </a:ext>
                  </a:extLst>
                </a:gridCol>
                <a:gridCol w="1789316">
                  <a:extLst>
                    <a:ext uri="{9D8B030D-6E8A-4147-A177-3AD203B41FA5}">
                      <a16:colId xmlns:a16="http://schemas.microsoft.com/office/drawing/2014/main" val="3938921153"/>
                    </a:ext>
                  </a:extLst>
                </a:gridCol>
                <a:gridCol w="1907669">
                  <a:extLst>
                    <a:ext uri="{9D8B030D-6E8A-4147-A177-3AD203B41FA5}">
                      <a16:colId xmlns:a16="http://schemas.microsoft.com/office/drawing/2014/main" val="681950400"/>
                    </a:ext>
                  </a:extLst>
                </a:gridCol>
              </a:tblGrid>
              <a:tr h="54588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170" dirty="0">
                          <a:solidFill>
                            <a:srgbClr val="000000"/>
                          </a:solidFill>
                          <a:effectLst/>
                        </a:rPr>
                        <a:t>구분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170" dirty="0">
                          <a:solidFill>
                            <a:srgbClr val="000000"/>
                          </a:solidFill>
                          <a:effectLst/>
                        </a:rPr>
                        <a:t>부산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64770" marR="64770" marT="17907" marB="17907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170" dirty="0">
                          <a:solidFill>
                            <a:srgbClr val="000000"/>
                          </a:solidFill>
                          <a:effectLst/>
                        </a:rPr>
                        <a:t>대전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64770" marR="64770" marT="17907" marB="17907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170" dirty="0">
                          <a:solidFill>
                            <a:srgbClr val="000000"/>
                          </a:solidFill>
                          <a:effectLst/>
                        </a:rPr>
                        <a:t>인천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64770" marR="64770" marT="17907" marB="17907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170" dirty="0">
                          <a:solidFill>
                            <a:srgbClr val="000000"/>
                          </a:solidFill>
                          <a:effectLst/>
                        </a:rPr>
                        <a:t>대구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64770" marR="64770" marT="17907" marB="17907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170" dirty="0">
                          <a:solidFill>
                            <a:srgbClr val="000000"/>
                          </a:solidFill>
                          <a:effectLst/>
                        </a:rPr>
                        <a:t>광주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64770" marR="64770" marT="17907" marB="17907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469092"/>
                  </a:ext>
                </a:extLst>
              </a:tr>
              <a:tr h="50887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 err="1">
                          <a:solidFill>
                            <a:srgbClr val="000000"/>
                          </a:solidFill>
                          <a:effectLst/>
                        </a:rPr>
                        <a:t>설립년도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effectLst/>
                        </a:rPr>
                        <a:t>2013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</a:rPr>
                        <a:t>년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</a:rPr>
                        <a:t>2013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</a:rPr>
                        <a:t>년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effectLst/>
                        </a:rPr>
                        <a:t>2017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</a:rPr>
                        <a:t>년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</a:rPr>
                        <a:t>2017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</a:rPr>
                        <a:t>년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</a:rPr>
                        <a:t>2015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</a:rPr>
                        <a:t>년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64770" marR="64770" marT="17907" marB="17907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586824"/>
                  </a:ext>
                </a:extLst>
              </a:tr>
              <a:tr h="100576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</a:rPr>
                        <a:t>운영방식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</a:rPr>
                        <a:t>직영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</a:rPr>
                        <a:t>평생교육</a:t>
                      </a: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</a:rPr>
                        <a:t>진흥원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</a:rPr>
                        <a:t>평생교육</a:t>
                      </a: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</a:rPr>
                        <a:t>진흥원 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</a:rPr>
                        <a:t>직영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</a:rPr>
                        <a:t>비인가 대안대학</a:t>
                      </a: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</a:rPr>
                        <a:t>(</a:t>
                      </a:r>
                      <a:r>
                        <a:rPr lang="ko-KR" altLang="en-US" sz="1600" kern="0" spc="0" dirty="0" err="1">
                          <a:solidFill>
                            <a:srgbClr val="000000"/>
                          </a:solidFill>
                          <a:effectLst/>
                        </a:rPr>
                        <a:t>민립대학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64770" marR="64770" marT="17907" marB="17907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8726965"/>
                  </a:ext>
                </a:extLst>
              </a:tr>
              <a:tr h="100576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</a:rPr>
                        <a:t>예 산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-50">
                          <a:solidFill>
                            <a:srgbClr val="000000"/>
                          </a:solidFill>
                          <a:effectLst/>
                        </a:rPr>
                        <a:t>13</a:t>
                      </a:r>
                      <a:r>
                        <a:rPr lang="ko-KR" altLang="en-US" sz="1600" kern="0" spc="-50">
                          <a:solidFill>
                            <a:srgbClr val="000000"/>
                          </a:solidFill>
                          <a:effectLst/>
                        </a:rPr>
                        <a:t>억원</a:t>
                      </a:r>
                      <a:r>
                        <a:rPr lang="en-US" altLang="ko-KR" sz="1600" kern="0" spc="-50">
                          <a:solidFill>
                            <a:srgbClr val="000000"/>
                          </a:solidFill>
                          <a:effectLst/>
                        </a:rPr>
                        <a:t>(’17)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-50">
                          <a:solidFill>
                            <a:srgbClr val="000000"/>
                          </a:solidFill>
                          <a:effectLst/>
                        </a:rPr>
                        <a:t>(</a:t>
                      </a:r>
                      <a:r>
                        <a:rPr lang="ko-KR" altLang="en-US" sz="1600" kern="0" spc="-50">
                          <a:solidFill>
                            <a:srgbClr val="000000"/>
                          </a:solidFill>
                          <a:effectLst/>
                        </a:rPr>
                        <a:t>시 </a:t>
                      </a:r>
                      <a:r>
                        <a:rPr lang="en-US" altLang="ko-KR" sz="1600" kern="0" spc="-50">
                          <a:solidFill>
                            <a:srgbClr val="000000"/>
                          </a:solidFill>
                          <a:effectLst/>
                        </a:rPr>
                        <a:t>100%)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-50">
                          <a:solidFill>
                            <a:srgbClr val="000000"/>
                          </a:solidFill>
                          <a:effectLst/>
                        </a:rPr>
                        <a:t>23</a:t>
                      </a:r>
                      <a:r>
                        <a:rPr lang="ko-KR" altLang="en-US" sz="1600" kern="0" spc="-50">
                          <a:solidFill>
                            <a:srgbClr val="000000"/>
                          </a:solidFill>
                          <a:effectLst/>
                        </a:rPr>
                        <a:t>억원</a:t>
                      </a:r>
                      <a:r>
                        <a:rPr lang="en-US" altLang="ko-KR" sz="1600" kern="0" spc="-50">
                          <a:solidFill>
                            <a:srgbClr val="000000"/>
                          </a:solidFill>
                          <a:effectLst/>
                        </a:rPr>
                        <a:t>(’17)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-50">
                          <a:solidFill>
                            <a:srgbClr val="000000"/>
                          </a:solidFill>
                          <a:effectLst/>
                        </a:rPr>
                        <a:t>(</a:t>
                      </a:r>
                      <a:r>
                        <a:rPr lang="ko-KR" altLang="en-US" sz="1600" kern="0" spc="-50">
                          <a:solidFill>
                            <a:srgbClr val="000000"/>
                          </a:solidFill>
                          <a:effectLst/>
                        </a:rPr>
                        <a:t>출연금</a:t>
                      </a:r>
                      <a:r>
                        <a:rPr lang="en-US" altLang="ko-KR" sz="1600" kern="0" spc="-5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</a:rPr>
                        <a:t>억원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</a:rPr>
                        <a:t>(’17)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-50" dirty="0">
                          <a:solidFill>
                            <a:srgbClr val="000000"/>
                          </a:solidFill>
                          <a:effectLst/>
                        </a:rPr>
                        <a:t>(</a:t>
                      </a:r>
                      <a:r>
                        <a:rPr lang="ko-KR" altLang="en-US" sz="1600" kern="0" spc="-50" dirty="0">
                          <a:solidFill>
                            <a:srgbClr val="000000"/>
                          </a:solidFill>
                          <a:effectLst/>
                        </a:rPr>
                        <a:t>출연금</a:t>
                      </a:r>
                      <a:r>
                        <a:rPr lang="en-US" altLang="ko-KR" sz="1600" kern="0" spc="-50" dirty="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</a:rPr>
                        <a:t>억원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</a:rPr>
                        <a:t>(’17)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-50" dirty="0">
                          <a:solidFill>
                            <a:srgbClr val="000000"/>
                          </a:solidFill>
                          <a:effectLst/>
                        </a:rPr>
                        <a:t>(</a:t>
                      </a:r>
                      <a:r>
                        <a:rPr lang="ko-KR" altLang="en-US" sz="1600" kern="0" spc="-50" dirty="0">
                          <a:solidFill>
                            <a:srgbClr val="000000"/>
                          </a:solidFill>
                          <a:effectLst/>
                        </a:rPr>
                        <a:t>시 </a:t>
                      </a:r>
                      <a:r>
                        <a:rPr lang="en-US" altLang="ko-KR" sz="1600" kern="0" spc="-50" dirty="0">
                          <a:solidFill>
                            <a:srgbClr val="000000"/>
                          </a:solidFill>
                          <a:effectLst/>
                        </a:rPr>
                        <a:t>100%)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80" dirty="0">
                          <a:solidFill>
                            <a:srgbClr val="000000"/>
                          </a:solidFill>
                          <a:effectLst/>
                        </a:rPr>
                        <a:t>시민기금 </a:t>
                      </a:r>
                      <a:r>
                        <a:rPr lang="en-US" altLang="ko-KR" sz="1600" kern="0" spc="-80" dirty="0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  <a:r>
                        <a:rPr lang="ko-KR" altLang="en-US" sz="1600" kern="0" spc="-80" dirty="0">
                          <a:solidFill>
                            <a:srgbClr val="000000"/>
                          </a:solidFill>
                          <a:effectLst/>
                        </a:rPr>
                        <a:t>억원</a:t>
                      </a:r>
                      <a:r>
                        <a:rPr lang="en-US" altLang="ko-KR" sz="1600" kern="0" spc="-80" dirty="0">
                          <a:solidFill>
                            <a:srgbClr val="000000"/>
                          </a:solidFill>
                          <a:effectLst/>
                        </a:rPr>
                        <a:t>(’15)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-50" dirty="0">
                          <a:solidFill>
                            <a:srgbClr val="000000"/>
                          </a:solidFill>
                          <a:effectLst/>
                        </a:rPr>
                        <a:t>(</a:t>
                      </a:r>
                      <a:r>
                        <a:rPr lang="ko-KR" altLang="en-US" sz="1600" kern="0" spc="-50" dirty="0">
                          <a:solidFill>
                            <a:srgbClr val="000000"/>
                          </a:solidFill>
                          <a:effectLst/>
                        </a:rPr>
                        <a:t>회비</a:t>
                      </a:r>
                      <a:r>
                        <a:rPr lang="en-US" altLang="ko-KR" sz="1600" kern="0" spc="-50" dirty="0">
                          <a:solidFill>
                            <a:srgbClr val="000000"/>
                          </a:solidFill>
                          <a:effectLst/>
                        </a:rPr>
                        <a:t>:300</a:t>
                      </a:r>
                      <a:r>
                        <a:rPr lang="ko-KR" altLang="en-US" sz="1600" kern="0" spc="-50" dirty="0">
                          <a:solidFill>
                            <a:srgbClr val="000000"/>
                          </a:solidFill>
                          <a:effectLst/>
                        </a:rPr>
                        <a:t>만원</a:t>
                      </a:r>
                      <a:r>
                        <a:rPr lang="en-US" altLang="ko-KR" sz="1600" kern="0" spc="-50" dirty="0">
                          <a:solidFill>
                            <a:srgbClr val="000000"/>
                          </a:solidFill>
                          <a:effectLst/>
                        </a:rPr>
                        <a:t>) 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64770" marR="64770" marT="17907" marB="17907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8404681"/>
                  </a:ext>
                </a:extLst>
              </a:tr>
              <a:tr h="83260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</a:rPr>
                        <a:t>프로그램 운영규모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effectLst/>
                        </a:rPr>
                        <a:t>270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</a:rPr>
                        <a:t>개 과정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64770" marR="64770" marT="17907" marB="17907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effectLst/>
                        </a:rPr>
                        <a:t>495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</a:rPr>
                        <a:t>개 과정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64770" marR="64770" marT="17907" marB="17907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</a:rPr>
                        <a:t>30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</a:rPr>
                        <a:t>개 과정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64770" marR="64770" marT="17907" marB="17907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</a:rPr>
                        <a:t>50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</a:rPr>
                        <a:t>개 과정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64770" marR="64770" marT="17907" marB="17907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</a:rPr>
                        <a:t>22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</a:rPr>
                        <a:t>개 과정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64770" marR="64770" marT="17907" marB="17907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03638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5988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89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1FDBE9-4C2A-45A2-A304-F5335CA389AB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8.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 평생학습관 운영체계 및 방안 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B6365EA-4F91-7E3A-0681-168058FCC8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007" y="1407751"/>
            <a:ext cx="10735986" cy="466491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DD78838-F0D1-2804-A721-0F9732105243}"/>
              </a:ext>
            </a:extLst>
          </p:cNvPr>
          <p:cNvSpPr txBox="1"/>
          <p:nvPr/>
        </p:nvSpPr>
        <p:spPr>
          <a:xfrm>
            <a:off x="487275" y="714724"/>
            <a:ext cx="5365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가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. 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운영체계 </a:t>
            </a:r>
          </a:p>
        </p:txBody>
      </p:sp>
    </p:spTree>
    <p:extLst>
      <p:ext uri="{BB962C8B-B14F-4D97-AF65-F5344CB8AC3E}">
        <p14:creationId xmlns:p14="http://schemas.microsoft.com/office/powerpoint/2010/main" val="2429425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직사각형 28">
            <a:extLst>
              <a:ext uri="{FF2B5EF4-FFF2-40B4-BE49-F238E27FC236}">
                <a16:creationId xmlns:a16="http://schemas.microsoft.com/office/drawing/2014/main" id="{56A82497-A155-4B5C-81A4-24BA9C182CB3}"/>
              </a:ext>
            </a:extLst>
          </p:cNvPr>
          <p:cNvSpPr/>
          <p:nvPr/>
        </p:nvSpPr>
        <p:spPr>
          <a:xfrm>
            <a:off x="8077513" y="1841774"/>
            <a:ext cx="3510794" cy="443284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 dirty="0"/>
          </a:p>
        </p:txBody>
      </p:sp>
      <p:cxnSp>
        <p:nvCxnSpPr>
          <p:cNvPr id="9" name="직선 연결선 8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2.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평생교육 정책 및 필요성</a:t>
            </a:r>
          </a:p>
        </p:txBody>
      </p:sp>
      <p:cxnSp>
        <p:nvCxnSpPr>
          <p:cNvPr id="19" name="직선 연결선 18"/>
          <p:cNvCxnSpPr/>
          <p:nvPr/>
        </p:nvCxnSpPr>
        <p:spPr>
          <a:xfrm>
            <a:off x="0" y="6361216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직사각형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9</a:t>
            </a:fld>
            <a:endParaRPr lang="en-US" altLang="en-US"/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407512B0-642E-427A-B7C2-EBD42BFE14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6530" y="1986184"/>
            <a:ext cx="3455211" cy="2348523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DF793D09-33B8-4556-BD6B-A622408B85B9}"/>
              </a:ext>
            </a:extLst>
          </p:cNvPr>
          <p:cNvSpPr txBox="1"/>
          <p:nvPr/>
        </p:nvSpPr>
        <p:spPr>
          <a:xfrm>
            <a:off x="8382314" y="1362641"/>
            <a:ext cx="30955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b="1" dirty="0">
                <a:solidFill>
                  <a:srgbClr val="002060"/>
                </a:solidFill>
                <a:latin typeface="HY수평선M"/>
                <a:ea typeface="HY수평선M"/>
              </a:rPr>
              <a:t>평생학습 패러다임의 대전환 </a:t>
            </a:r>
          </a:p>
        </p:txBody>
      </p:sp>
      <p:pic>
        <p:nvPicPr>
          <p:cNvPr id="31" name="그림 30">
            <a:extLst>
              <a:ext uri="{FF2B5EF4-FFF2-40B4-BE49-F238E27FC236}">
                <a16:creationId xmlns:a16="http://schemas.microsoft.com/office/drawing/2014/main" id="{EC5B3131-E06E-4BCE-B59F-1FC766B09C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6530" y="4381716"/>
            <a:ext cx="3455211" cy="1716352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7D268155-C2D2-49E2-9920-ABEB12C35D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374" y="1338311"/>
            <a:ext cx="3706689" cy="4947806"/>
          </a:xfrm>
          <a:prstGeom prst="rect">
            <a:avLst/>
          </a:prstGeom>
        </p:spPr>
      </p:pic>
      <p:pic>
        <p:nvPicPr>
          <p:cNvPr id="40" name="그림 39">
            <a:extLst>
              <a:ext uri="{FF2B5EF4-FFF2-40B4-BE49-F238E27FC236}">
                <a16:creationId xmlns:a16="http://schemas.microsoft.com/office/drawing/2014/main" id="{1438039E-19DB-418F-9906-3852CE607B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8486" y="1338311"/>
            <a:ext cx="3587774" cy="494780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4597484-21AD-3246-7ED2-0C4E8F5C5ACE}"/>
              </a:ext>
            </a:extLst>
          </p:cNvPr>
          <p:cNvSpPr txBox="1"/>
          <p:nvPr/>
        </p:nvSpPr>
        <p:spPr>
          <a:xfrm>
            <a:off x="242596" y="733254"/>
            <a:ext cx="735252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2000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다</a:t>
            </a:r>
            <a:r>
              <a:rPr lang="en-US" altLang="ko-KR" sz="2000" dirty="0">
                <a:solidFill>
                  <a:srgbClr val="002060"/>
                </a:solidFill>
                <a:latin typeface="나눔고딕 ExtraBold"/>
                <a:ea typeface="나눔고딕 ExtraBold"/>
              </a:rPr>
              <a:t>. </a:t>
            </a:r>
            <a:r>
              <a:rPr lang="ko-KR" altLang="en-US" sz="2000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미래형 학습도시 목포를 위한 시민맞춤형 평생학습 정책 수립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 </a:t>
            </a:r>
          </a:p>
        </p:txBody>
      </p:sp>
      <p:sp>
        <p:nvSpPr>
          <p:cNvPr id="3" name="직사각형 17">
            <a:extLst>
              <a:ext uri="{FF2B5EF4-FFF2-40B4-BE49-F238E27FC236}">
                <a16:creationId xmlns:a16="http://schemas.microsoft.com/office/drawing/2014/main" id="{1A6EAEEC-C1B0-F84E-3DC3-86E48C8B0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>
              <a:defRPr/>
            </a:pPr>
            <a:r>
              <a:rPr lang="ko-KR" altLang="en-US" b="1" dirty="0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0" y="628723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en-US" altLang="en-US"/>
              <a:pPr lvl="0">
                <a:defRPr/>
              </a:pPr>
              <a:t>90</a:t>
            </a:fld>
            <a:endParaRPr lang="en-US" altLang="en-US"/>
          </a:p>
        </p:txBody>
      </p:sp>
      <p:sp>
        <p:nvSpPr>
          <p:cNvPr id="18" name="직사각형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b="1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1FDBE9-4C2A-45A2-A304-F5335CA389AB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8.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 평생학습관 운영체계 및 방안 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E16D1D43-9C98-4E69-C373-E528DEC5C2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972" y="1273244"/>
            <a:ext cx="10614056" cy="455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240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ko-KR" altLang="en-US" smtClean="0"/>
              <a:pPr lvl="0">
                <a:defRPr/>
              </a:pPr>
              <a:t>91</a:t>
            </a:fld>
            <a:endParaRPr lang="ko-KR" altLang="en-US"/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02F77281-1B8D-9F86-D715-2F32358F7FA5}"/>
              </a:ext>
            </a:extLst>
          </p:cNvPr>
          <p:cNvCxnSpPr/>
          <p:nvPr/>
        </p:nvCxnSpPr>
        <p:spPr>
          <a:xfrm>
            <a:off x="0" y="619392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직사각형 17">
            <a:extLst>
              <a:ext uri="{FF2B5EF4-FFF2-40B4-BE49-F238E27FC236}">
                <a16:creationId xmlns:a16="http://schemas.microsoft.com/office/drawing/2014/main" id="{B72AE0AF-5E18-52D7-A799-2B336BF99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>
              <a:defRPr/>
            </a:pPr>
            <a:r>
              <a:rPr lang="ko-KR" altLang="en-US" b="1" dirty="0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C1EDFB22-5B05-3F13-35FC-3E3291359BCD}"/>
              </a:ext>
            </a:extLst>
          </p:cNvPr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C2F3DD1-33ED-1523-A4B0-1AF448942DBB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8.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 평생학습관 운영체계 및 방안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3FC6412-54D8-5BE2-B381-FF49E5776B0E}"/>
              </a:ext>
            </a:extLst>
          </p:cNvPr>
          <p:cNvSpPr txBox="1"/>
          <p:nvPr/>
        </p:nvSpPr>
        <p:spPr>
          <a:xfrm>
            <a:off x="487275" y="714724"/>
            <a:ext cx="5365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다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. 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평생학습 </a:t>
            </a:r>
            <a:r>
              <a:rPr lang="ko-KR" altLang="en-US" b="1" dirty="0" err="1">
                <a:solidFill>
                  <a:srgbClr val="002060"/>
                </a:solidFill>
                <a:latin typeface="나눔고딕 ExtraBold"/>
                <a:ea typeface="나눔고딕 ExtraBold"/>
              </a:rPr>
              <a:t>계좌제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 운영 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D2B0E65-C008-C97E-73A9-00D565B4E1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155"/>
          <a:stretch/>
        </p:blipFill>
        <p:spPr>
          <a:xfrm>
            <a:off x="575593" y="1377110"/>
            <a:ext cx="11040813" cy="4563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219519"/>
      </p:ext>
    </p:extLst>
  </p:cSld>
  <p:clrMapOvr>
    <a:masterClrMapping/>
  </p:clrMapOvr>
  <p:transition/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ko-KR" altLang="en-US" smtClean="0"/>
              <a:pPr lvl="0">
                <a:defRPr/>
              </a:pPr>
              <a:t>92</a:t>
            </a:fld>
            <a:endParaRPr lang="ko-KR" altLang="en-US"/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02F77281-1B8D-9F86-D715-2F32358F7FA5}"/>
              </a:ext>
            </a:extLst>
          </p:cNvPr>
          <p:cNvCxnSpPr/>
          <p:nvPr/>
        </p:nvCxnSpPr>
        <p:spPr>
          <a:xfrm>
            <a:off x="0" y="619392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직사각형 17">
            <a:extLst>
              <a:ext uri="{FF2B5EF4-FFF2-40B4-BE49-F238E27FC236}">
                <a16:creationId xmlns:a16="http://schemas.microsoft.com/office/drawing/2014/main" id="{B72AE0AF-5E18-52D7-A799-2B336BF99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>
              <a:defRPr/>
            </a:pPr>
            <a:r>
              <a:rPr lang="ko-KR" altLang="en-US" b="1" dirty="0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C1EDFB22-5B05-3F13-35FC-3E3291359BCD}"/>
              </a:ext>
            </a:extLst>
          </p:cNvPr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C2F3DD1-33ED-1523-A4B0-1AF448942DBB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8.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 평생학습관 운영체계 및 방안 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9C0F1D19-9E42-F31C-7B29-460276D43433}"/>
              </a:ext>
            </a:extLst>
          </p:cNvPr>
          <p:cNvSpPr/>
          <p:nvPr/>
        </p:nvSpPr>
        <p:spPr>
          <a:xfrm>
            <a:off x="596793" y="1067329"/>
            <a:ext cx="3853909" cy="43182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평생학습 </a:t>
            </a:r>
            <a:r>
              <a:rPr lang="ko-KR" altLang="en-US" b="1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계좌제</a:t>
            </a:r>
            <a:r>
              <a:rPr lang="ko-KR" altLang="en-US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운영의 근거</a:t>
            </a:r>
            <a:r>
              <a:rPr lang="en-US" altLang="ko-KR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9C2FC8D-5337-1120-D523-794B9CF14515}"/>
              </a:ext>
            </a:extLst>
          </p:cNvPr>
          <p:cNvSpPr txBox="1"/>
          <p:nvPr/>
        </p:nvSpPr>
        <p:spPr>
          <a:xfrm>
            <a:off x="923364" y="1698688"/>
            <a:ext cx="10618603" cy="4181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indent="-285750" algn="l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1400" kern="100" spc="0" dirty="0" err="1">
                <a:solidFill>
                  <a:srgbClr val="000000"/>
                </a:solidFill>
                <a:effectLst/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평생학습계좌제란</a:t>
            </a:r>
            <a:r>
              <a:rPr lang="ko-KR" altLang="en-US" sz="1400" kern="100" spc="0" dirty="0">
                <a:solidFill>
                  <a:srgbClr val="000000"/>
                </a:solidFill>
                <a:effectLst/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학습자의 다양한 분야의 평생학습</a:t>
            </a:r>
            <a:r>
              <a:rPr lang="en-US" altLang="ko-KR" sz="1400" kern="100" spc="0" dirty="0">
                <a:solidFill>
                  <a:srgbClr val="000000"/>
                </a:solidFill>
                <a:effectLst/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sz="1400" kern="100" spc="0" dirty="0">
                <a:solidFill>
                  <a:srgbClr val="000000"/>
                </a:solidFill>
                <a:effectLst/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학력</a:t>
            </a:r>
            <a:r>
              <a:rPr lang="en-US" altLang="ko-KR" sz="1400" kern="100" spc="0" dirty="0">
                <a:solidFill>
                  <a:srgbClr val="000000"/>
                </a:solidFill>
                <a:effectLst/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 </a:t>
            </a:r>
            <a:r>
              <a:rPr lang="ko-KR" altLang="en-US" sz="1400" kern="100" spc="0" dirty="0">
                <a:solidFill>
                  <a:srgbClr val="000000"/>
                </a:solidFill>
                <a:effectLst/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자격</a:t>
            </a:r>
            <a:r>
              <a:rPr lang="en-US" altLang="ko-KR" sz="1400" kern="100" spc="0" dirty="0">
                <a:solidFill>
                  <a:srgbClr val="000000"/>
                </a:solidFill>
                <a:effectLst/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 </a:t>
            </a:r>
            <a:r>
              <a:rPr lang="ko-KR" altLang="en-US" sz="1400" kern="100" spc="0" dirty="0">
                <a:solidFill>
                  <a:srgbClr val="000000"/>
                </a:solidFill>
                <a:effectLst/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경력 등</a:t>
            </a:r>
            <a:r>
              <a:rPr lang="en-US" altLang="ko-KR" sz="1400" kern="100" spc="0" dirty="0">
                <a:solidFill>
                  <a:srgbClr val="000000"/>
                </a:solidFill>
                <a:effectLst/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 </a:t>
            </a:r>
            <a:r>
              <a:rPr lang="ko-KR" altLang="en-US" sz="1400" kern="100" spc="0" dirty="0">
                <a:solidFill>
                  <a:srgbClr val="000000"/>
                </a:solidFill>
                <a:effectLst/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결과를 개인별 학습계좌에 체계적으로 등록 및 관리하는 제도임</a:t>
            </a:r>
            <a:r>
              <a:rPr lang="en-US" altLang="ko-KR" sz="1400" kern="100" spc="0" dirty="0">
                <a:solidFill>
                  <a:srgbClr val="000000"/>
                </a:solidFill>
                <a:effectLst/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.</a:t>
            </a:r>
            <a:endParaRPr lang="ko-KR" altLang="en-US" sz="1400" kern="0" spc="0" dirty="0">
              <a:solidFill>
                <a:srgbClr val="000000"/>
              </a:solidFill>
              <a:effectLst/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285750" marR="0" indent="-285750" algn="l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1400" kern="100" spc="0" dirty="0">
                <a:solidFill>
                  <a:srgbClr val="000000"/>
                </a:solidFill>
                <a:effectLst/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평생학습계좌데 학습과정의 평가인정을 받으려는 평생교육기관은 교육부령으로 정하는 바에 따라 평가인정신청서와 과련 서류를 갖춰 교육부장관에게 제출해야 함</a:t>
            </a:r>
            <a:r>
              <a:rPr lang="en-US" altLang="ko-KR" sz="1400" kern="100" spc="0" dirty="0">
                <a:solidFill>
                  <a:srgbClr val="000000"/>
                </a:solidFill>
                <a:effectLst/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.</a:t>
            </a:r>
            <a:endParaRPr lang="ko-KR" altLang="en-US" sz="1400" kern="0" spc="0" dirty="0">
              <a:solidFill>
                <a:srgbClr val="000000"/>
              </a:solidFill>
              <a:effectLst/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285750" marR="0" indent="-285750" algn="l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1400" kern="100" spc="0" dirty="0">
                <a:solidFill>
                  <a:srgbClr val="000000"/>
                </a:solidFill>
                <a:effectLst/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평가인정의 기준은 다음과 같음</a:t>
            </a:r>
            <a:r>
              <a:rPr lang="en-US" altLang="ko-KR" sz="1400" kern="100" spc="0" dirty="0">
                <a:solidFill>
                  <a:srgbClr val="000000"/>
                </a:solidFill>
                <a:effectLst/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. </a:t>
            </a:r>
            <a:r>
              <a:rPr lang="ko-KR" altLang="en-US" sz="1400" kern="100" spc="0" dirty="0">
                <a:solidFill>
                  <a:srgbClr val="000000"/>
                </a:solidFill>
                <a:effectLst/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이 경우 교육부장관은 평가인정 대상의 특성을 고려하여 평가인정의 기준을 세분하여 적용할 수 있음</a:t>
            </a:r>
            <a:endParaRPr lang="ko-KR" altLang="en-US" sz="1400" kern="0" spc="0" dirty="0">
              <a:solidFill>
                <a:srgbClr val="000000"/>
              </a:solidFill>
              <a:effectLst/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342900" marR="0" indent="-342900" algn="l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+mj-ea"/>
              <a:buAutoNum type="circleNumDbPlain"/>
            </a:pPr>
            <a:r>
              <a:rPr lang="ko-KR" altLang="en-US" sz="1400" kern="100" spc="0" dirty="0">
                <a:solidFill>
                  <a:srgbClr val="000000"/>
                </a:solidFill>
                <a:effectLst/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교육시설 및 설비</a:t>
            </a:r>
            <a:endParaRPr lang="ko-KR" altLang="en-US" sz="1400" kern="0" spc="0" dirty="0">
              <a:solidFill>
                <a:srgbClr val="000000"/>
              </a:solidFill>
              <a:effectLst/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342900" marR="0" indent="-342900" algn="l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+mj-ea"/>
              <a:buAutoNum type="circleNumDbPlain"/>
            </a:pPr>
            <a:r>
              <a:rPr lang="ko-KR" altLang="en-US" sz="1400" kern="100" spc="0" dirty="0">
                <a:solidFill>
                  <a:srgbClr val="000000"/>
                </a:solidFill>
                <a:effectLst/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교수과정</a:t>
            </a:r>
            <a:endParaRPr lang="ko-KR" altLang="en-US" sz="1400" kern="0" spc="0" dirty="0">
              <a:solidFill>
                <a:srgbClr val="000000"/>
              </a:solidFill>
              <a:effectLst/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342900" marR="0" indent="-342900" algn="l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+mj-ea"/>
              <a:buAutoNum type="circleNumDbPlain"/>
            </a:pPr>
            <a:r>
              <a:rPr lang="ko-KR" altLang="en-US" sz="1400" kern="100" spc="0" dirty="0">
                <a:solidFill>
                  <a:srgbClr val="000000"/>
                </a:solidFill>
                <a:effectLst/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교원 및 강사</a:t>
            </a:r>
            <a:endParaRPr lang="ko-KR" altLang="en-US" sz="1400" kern="0" spc="0" dirty="0">
              <a:solidFill>
                <a:srgbClr val="000000"/>
              </a:solidFill>
              <a:effectLst/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342900" marR="0" indent="-342900" algn="l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+mj-ea"/>
              <a:buAutoNum type="circleNumDbPlain"/>
            </a:pPr>
            <a:r>
              <a:rPr lang="ko-KR" altLang="en-US" sz="1400" kern="100" spc="0" dirty="0">
                <a:solidFill>
                  <a:srgbClr val="000000"/>
                </a:solidFill>
                <a:effectLst/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학습자 지원 및 관리 체제</a:t>
            </a:r>
            <a:endParaRPr lang="ko-KR" altLang="en-US" sz="1400" kern="0" spc="0" dirty="0">
              <a:solidFill>
                <a:srgbClr val="000000"/>
              </a:solidFill>
              <a:effectLst/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342900" marR="0" indent="-342900" algn="l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+mj-ea"/>
              <a:buAutoNum type="circleNumDbPlain"/>
            </a:pPr>
            <a:r>
              <a:rPr lang="ko-KR" altLang="en-US" sz="1400" kern="100" spc="0" dirty="0">
                <a:solidFill>
                  <a:srgbClr val="000000"/>
                </a:solidFill>
                <a:effectLst/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그 밖에 교육부장관이 학습과정 운영에 필요하다고 인정하는 사항</a:t>
            </a:r>
            <a:endParaRPr lang="ko-KR" altLang="en-US" sz="1400" kern="0" spc="0" dirty="0">
              <a:solidFill>
                <a:srgbClr val="000000"/>
              </a:solidFill>
              <a:effectLst/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285750" marR="0" indent="-285750" algn="l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1400" kern="100" spc="0" dirty="0" err="1">
                <a:solidFill>
                  <a:srgbClr val="000000"/>
                </a:solidFill>
                <a:effectLst/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펑가인정</a:t>
            </a:r>
            <a:r>
              <a:rPr lang="ko-KR" altLang="en-US" sz="1400" kern="100" spc="0" dirty="0">
                <a:solidFill>
                  <a:srgbClr val="000000"/>
                </a:solidFill>
                <a:effectLst/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학습과정의 영역은 </a:t>
            </a:r>
            <a:r>
              <a:rPr lang="ko-KR" altLang="en-US" sz="1400" kern="100" spc="0" dirty="0" err="1">
                <a:solidFill>
                  <a:srgbClr val="000000"/>
                </a:solidFill>
                <a:effectLst/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기초문해교육</a:t>
            </a:r>
            <a:r>
              <a:rPr lang="en-US" altLang="ko-KR" sz="1400" kern="100" spc="0" dirty="0">
                <a:solidFill>
                  <a:srgbClr val="000000"/>
                </a:solidFill>
                <a:effectLst/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 </a:t>
            </a:r>
            <a:r>
              <a:rPr lang="ko-KR" altLang="en-US" sz="1400" kern="100" spc="0" dirty="0">
                <a:solidFill>
                  <a:srgbClr val="000000"/>
                </a:solidFill>
                <a:effectLst/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학력보완교육</a:t>
            </a:r>
            <a:r>
              <a:rPr lang="en-US" altLang="ko-KR" sz="1400" kern="100" spc="0" dirty="0">
                <a:solidFill>
                  <a:srgbClr val="000000"/>
                </a:solidFill>
                <a:effectLst/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 </a:t>
            </a:r>
            <a:r>
              <a:rPr lang="ko-KR" altLang="en-US" sz="1400" kern="100" spc="0" dirty="0">
                <a:solidFill>
                  <a:srgbClr val="000000"/>
                </a:solidFill>
                <a:effectLst/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직업능력교육</a:t>
            </a:r>
            <a:r>
              <a:rPr lang="en-US" altLang="ko-KR" sz="1400" kern="100" spc="0" dirty="0">
                <a:solidFill>
                  <a:srgbClr val="000000"/>
                </a:solidFill>
                <a:effectLst/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 </a:t>
            </a:r>
            <a:endParaRPr lang="ko-KR" altLang="en-US" sz="1400" kern="0" spc="0" dirty="0">
              <a:solidFill>
                <a:srgbClr val="000000"/>
              </a:solidFill>
              <a:effectLst/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285750" marR="0" indent="-285750" algn="l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1400" kern="100" spc="0" dirty="0">
                <a:solidFill>
                  <a:srgbClr val="000000"/>
                </a:solidFill>
                <a:effectLst/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문화예술</a:t>
            </a:r>
            <a:r>
              <a:rPr lang="en-US" altLang="ko-KR" sz="1400" kern="100" spc="0" dirty="0">
                <a:solidFill>
                  <a:srgbClr val="000000"/>
                </a:solidFill>
                <a:effectLst/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·</a:t>
            </a:r>
            <a:r>
              <a:rPr lang="ko-KR" altLang="en-US" sz="1400" kern="100" spc="0" dirty="0">
                <a:solidFill>
                  <a:srgbClr val="000000"/>
                </a:solidFill>
                <a:effectLst/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인문교양</a:t>
            </a:r>
            <a:r>
              <a:rPr lang="en-US" altLang="ko-KR" sz="1400" kern="100" spc="0" dirty="0">
                <a:solidFill>
                  <a:srgbClr val="000000"/>
                </a:solidFill>
                <a:effectLst/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·</a:t>
            </a:r>
            <a:r>
              <a:rPr lang="ko-KR" altLang="en-US" sz="1400" kern="100" spc="0" dirty="0">
                <a:solidFill>
                  <a:srgbClr val="000000"/>
                </a:solidFill>
                <a:effectLst/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시민참여교육의 </a:t>
            </a:r>
            <a:r>
              <a:rPr lang="en-US" altLang="ko-KR" sz="1400" kern="100" spc="0" dirty="0">
                <a:solidFill>
                  <a:srgbClr val="000000"/>
                </a:solidFill>
                <a:effectLst/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4</a:t>
            </a:r>
            <a:r>
              <a:rPr lang="ko-KR" altLang="en-US" sz="1400" kern="100" spc="0" dirty="0">
                <a:solidFill>
                  <a:srgbClr val="000000"/>
                </a:solidFill>
                <a:effectLst/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가지 영역으로 하며</a:t>
            </a:r>
            <a:r>
              <a:rPr lang="en-US" altLang="ko-KR" sz="1400" kern="100" spc="0" dirty="0">
                <a:solidFill>
                  <a:srgbClr val="000000"/>
                </a:solidFill>
                <a:effectLst/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 </a:t>
            </a:r>
            <a:r>
              <a:rPr lang="ko-KR" altLang="en-US" sz="1400" kern="100" spc="0" dirty="0">
                <a:solidFill>
                  <a:srgbClr val="000000"/>
                </a:solidFill>
                <a:effectLst/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평가인정은 연 </a:t>
            </a:r>
            <a:r>
              <a:rPr lang="en-US" altLang="ko-KR" sz="1400" kern="100" spc="0" dirty="0">
                <a:solidFill>
                  <a:srgbClr val="000000"/>
                </a:solidFill>
                <a:effectLst/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2</a:t>
            </a:r>
            <a:r>
              <a:rPr lang="ko-KR" altLang="en-US" sz="1400" kern="100" spc="0" dirty="0">
                <a:solidFill>
                  <a:srgbClr val="000000"/>
                </a:solidFill>
                <a:effectLst/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회 실시하는 것을 원칙으로 하되</a:t>
            </a:r>
            <a:r>
              <a:rPr lang="en-US" altLang="ko-KR" sz="1400" kern="100" spc="0" dirty="0">
                <a:solidFill>
                  <a:srgbClr val="000000"/>
                </a:solidFill>
                <a:effectLst/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 </a:t>
            </a:r>
            <a:r>
              <a:rPr lang="ko-KR" altLang="en-US" sz="1400" kern="100" spc="0" dirty="0">
                <a:solidFill>
                  <a:srgbClr val="000000"/>
                </a:solidFill>
                <a:effectLst/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교육부장관이 필요하다고 인정하는 경우 추가로 실시할 수 있음</a:t>
            </a:r>
            <a:r>
              <a:rPr lang="en-US" altLang="ko-KR" sz="1400" kern="100" spc="0" dirty="0">
                <a:solidFill>
                  <a:srgbClr val="000000"/>
                </a:solidFill>
                <a:effectLst/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.</a:t>
            </a:r>
            <a:endParaRPr lang="ko-KR" altLang="en-US" sz="1400" kern="0" spc="0" dirty="0">
              <a:solidFill>
                <a:srgbClr val="000000"/>
              </a:solidFill>
              <a:effectLst/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72531645"/>
      </p:ext>
    </p:extLst>
  </p:cSld>
  <p:clrMapOvr>
    <a:masterClrMapping/>
  </p:clrMapOvr>
  <p:transition/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ko-KR" altLang="en-US" smtClean="0"/>
              <a:pPr lvl="0">
                <a:defRPr/>
              </a:pPr>
              <a:t>93</a:t>
            </a:fld>
            <a:endParaRPr lang="ko-KR" altLang="en-US"/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02F77281-1B8D-9F86-D715-2F32358F7FA5}"/>
              </a:ext>
            </a:extLst>
          </p:cNvPr>
          <p:cNvCxnSpPr/>
          <p:nvPr/>
        </p:nvCxnSpPr>
        <p:spPr>
          <a:xfrm>
            <a:off x="0" y="619392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직사각형 17">
            <a:extLst>
              <a:ext uri="{FF2B5EF4-FFF2-40B4-BE49-F238E27FC236}">
                <a16:creationId xmlns:a16="http://schemas.microsoft.com/office/drawing/2014/main" id="{B72AE0AF-5E18-52D7-A799-2B336BF99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>
              <a:defRPr/>
            </a:pPr>
            <a:r>
              <a:rPr lang="ko-KR" altLang="en-US" b="1" dirty="0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C1EDFB22-5B05-3F13-35FC-3E3291359BCD}"/>
              </a:ext>
            </a:extLst>
          </p:cNvPr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C2F3DD1-33ED-1523-A4B0-1AF448942DBB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8.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 평생학습관 운영체계 및 방안 </a:t>
            </a:r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48E78C23-2A05-A455-13B5-A9D25F710D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862" y="749576"/>
            <a:ext cx="10754276" cy="5358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620317"/>
      </p:ext>
    </p:extLst>
  </p:cSld>
  <p:clrMapOvr>
    <a:masterClrMapping/>
  </p:clrMapOvr>
  <p:transition/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ko-KR" altLang="en-US" smtClean="0"/>
              <a:pPr lvl="0">
                <a:defRPr/>
              </a:pPr>
              <a:t>94</a:t>
            </a:fld>
            <a:endParaRPr lang="ko-KR" altLang="en-US"/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02F77281-1B8D-9F86-D715-2F32358F7FA5}"/>
              </a:ext>
            </a:extLst>
          </p:cNvPr>
          <p:cNvCxnSpPr/>
          <p:nvPr/>
        </p:nvCxnSpPr>
        <p:spPr>
          <a:xfrm>
            <a:off x="0" y="619392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직사각형 17">
            <a:extLst>
              <a:ext uri="{FF2B5EF4-FFF2-40B4-BE49-F238E27FC236}">
                <a16:creationId xmlns:a16="http://schemas.microsoft.com/office/drawing/2014/main" id="{B72AE0AF-5E18-52D7-A799-2B336BF99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>
              <a:defRPr/>
            </a:pPr>
            <a:r>
              <a:rPr lang="ko-KR" altLang="en-US" b="1" dirty="0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C1EDFB22-5B05-3F13-35FC-3E3291359BCD}"/>
              </a:ext>
            </a:extLst>
          </p:cNvPr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C2F3DD1-33ED-1523-A4B0-1AF448942DBB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8.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 평생학습관 운영체계 및 방안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3FC6412-54D8-5BE2-B381-FF49E5776B0E}"/>
              </a:ext>
            </a:extLst>
          </p:cNvPr>
          <p:cNvSpPr txBox="1"/>
          <p:nvPr/>
        </p:nvSpPr>
        <p:spPr>
          <a:xfrm>
            <a:off x="487275" y="714724"/>
            <a:ext cx="5365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다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. 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 평생학습 조례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(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안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)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CAA43A4-D66C-C5D5-CCBF-677961BAE1DD}"/>
              </a:ext>
            </a:extLst>
          </p:cNvPr>
          <p:cNvSpPr txBox="1"/>
          <p:nvPr/>
        </p:nvSpPr>
        <p:spPr>
          <a:xfrm>
            <a:off x="838200" y="1257606"/>
            <a:ext cx="10442510" cy="4863319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indent="0" algn="ctr" fontAlgn="base" latinLnBrk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2000" b="1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목포시 평생학습 조례</a:t>
            </a:r>
            <a:endParaRPr lang="ko-KR" altLang="en-US" sz="20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ctr" fontAlgn="base" latinLnBrk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[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시행 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202 . . ]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r" fontAlgn="base" latinLnBrk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관리책임부서명 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: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인재육성과 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r" fontAlgn="base" latinLnBrk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관리책임전화번호 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: ( ) 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ko-KR" altLang="en-US" sz="1600" b="1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제</a:t>
            </a:r>
            <a:r>
              <a:rPr lang="en-US" altLang="ko-KR" sz="1600" b="1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1</a:t>
            </a:r>
            <a:r>
              <a:rPr lang="ko-KR" altLang="en-US" sz="1600" b="1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장 총칙</a:t>
            </a:r>
            <a:endParaRPr lang="en-US" altLang="ko-KR" sz="1600" b="1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  <a:ea typeface="함초롬바탕" panose="0203060400010101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ko-KR" altLang="en-US" sz="16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제</a:t>
            </a:r>
            <a:r>
              <a:rPr lang="en-US" altLang="ko-KR" sz="16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1</a:t>
            </a:r>
            <a:r>
              <a:rPr lang="ko-KR" altLang="en-US" sz="16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조</a:t>
            </a:r>
            <a:r>
              <a:rPr lang="en-US" altLang="ko-KR" sz="16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(</a:t>
            </a:r>
            <a:r>
              <a:rPr lang="ko-KR" altLang="en-US" sz="16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목적</a:t>
            </a:r>
            <a:r>
              <a:rPr lang="en-US" altLang="ko-KR" sz="16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) </a:t>
            </a:r>
            <a:r>
              <a:rPr lang="ko-KR" altLang="en-US" sz="16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이 </a:t>
            </a:r>
            <a:r>
              <a:rPr lang="ko-KR" altLang="en-US" sz="1600" kern="0" dirty="0" err="1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조례는「평생교육법」에</a:t>
            </a:r>
            <a:r>
              <a:rPr lang="ko-KR" altLang="en-US" sz="16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따라 목포시의 평생학습 진흥을 도모하고 평생학습도시 조성사업을 원활하게 추진하기 위하여 필요한 사항을 규정함을 목적으로 한다</a:t>
            </a:r>
            <a:r>
              <a:rPr lang="en-US" altLang="ko-KR" sz="16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  <a:endParaRPr lang="ko-KR" altLang="en-US" sz="1600" kern="0" dirty="0">
              <a:solidFill>
                <a:srgbClr val="000000"/>
              </a:solidFill>
              <a:latin typeface="함초롬바탕" panose="0203060400010101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ko-KR" altLang="en-US" sz="16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제</a:t>
            </a:r>
            <a:r>
              <a:rPr lang="en-US" altLang="ko-KR" sz="16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2</a:t>
            </a:r>
            <a:r>
              <a:rPr lang="ko-KR" altLang="en-US" sz="16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조</a:t>
            </a:r>
            <a:r>
              <a:rPr lang="en-US" altLang="ko-KR" sz="16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(</a:t>
            </a:r>
            <a:r>
              <a:rPr lang="ko-KR" altLang="en-US" sz="16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정의</a:t>
            </a:r>
            <a:r>
              <a:rPr lang="en-US" altLang="ko-KR" sz="16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) </a:t>
            </a:r>
            <a:r>
              <a:rPr lang="ko-KR" altLang="en-US" sz="16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이 조례에서 사용하는 용어의 뜻은 다음과 같다</a:t>
            </a:r>
            <a:r>
              <a:rPr lang="en-US" altLang="ko-KR" sz="16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  <a:endParaRPr lang="ko-KR" altLang="en-US" sz="1600" kern="0" dirty="0">
              <a:solidFill>
                <a:srgbClr val="000000"/>
              </a:solidFill>
              <a:latin typeface="함초롬바탕" panose="02030604000101010101" pitchFamily="18" charset="-127"/>
            </a:endParaRPr>
          </a:p>
          <a:p>
            <a:pPr marL="342900" indent="-342900" algn="just" fontAlgn="base">
              <a:lnSpc>
                <a:spcPct val="160000"/>
              </a:lnSpc>
              <a:buAutoNum type="arabicPeriod"/>
            </a:pPr>
            <a:r>
              <a:rPr lang="en-US" altLang="ko-KR" sz="16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“</a:t>
            </a:r>
            <a:r>
              <a:rPr lang="ko-KR" altLang="en-US" sz="1600" kern="0" dirty="0" err="1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평생학습”이란</a:t>
            </a:r>
            <a:r>
              <a:rPr lang="ko-KR" altLang="en-US" sz="16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학교의 정규교육과정을 제외한 학력보완교육</a:t>
            </a:r>
            <a:r>
              <a:rPr lang="en-US" altLang="ko-KR" sz="16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성인 </a:t>
            </a:r>
            <a:r>
              <a:rPr lang="ko-KR" altLang="en-US" sz="1600" kern="0" dirty="0" err="1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문자해득교육</a:t>
            </a:r>
            <a:r>
              <a:rPr lang="en-US" altLang="ko-KR" sz="16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직업능력향상교육</a:t>
            </a:r>
            <a:r>
              <a:rPr lang="en-US" altLang="ko-KR" sz="16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인문교양교육</a:t>
            </a:r>
            <a:r>
              <a:rPr lang="en-US" altLang="ko-KR" sz="16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문화예술교육</a:t>
            </a:r>
            <a:r>
              <a:rPr lang="en-US" altLang="ko-KR" sz="16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, </a:t>
            </a:r>
            <a:r>
              <a:rPr lang="ko-KR" altLang="en-US" sz="16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시민참여교육 등을 포함하는 모든 형태의 조직적인 교육활동을 말한다</a:t>
            </a:r>
            <a:r>
              <a:rPr lang="en-US" altLang="ko-KR" sz="16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</a:p>
          <a:p>
            <a:pPr marL="342900" indent="-342900" algn="just" fontAlgn="base">
              <a:lnSpc>
                <a:spcPct val="160000"/>
              </a:lnSpc>
              <a:buFontTx/>
              <a:buAutoNum type="arabicPeriod"/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 “</a:t>
            </a:r>
            <a:r>
              <a:rPr lang="ko-KR" altLang="en-US" sz="1600" kern="0" spc="0" dirty="0" err="1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평생학습관”이란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 평생학습에 대한 전문성 확보 및 연구와 정보의 수집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·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제공과 종사자에 대한 연수 등 시민이 필요로 하는 평생학습 사회를 실현시켜 나가기 위한 기능을 수행하는 시설을 말한다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57515943"/>
      </p:ext>
    </p:extLst>
  </p:cSld>
  <p:clrMapOvr>
    <a:masterClrMapping/>
  </p:clrMapOvr>
  <p:transition/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ko-KR" altLang="en-US" smtClean="0"/>
              <a:pPr lvl="0">
                <a:defRPr/>
              </a:pPr>
              <a:t>95</a:t>
            </a:fld>
            <a:endParaRPr lang="ko-KR" altLang="en-US"/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02F77281-1B8D-9F86-D715-2F32358F7FA5}"/>
              </a:ext>
            </a:extLst>
          </p:cNvPr>
          <p:cNvCxnSpPr/>
          <p:nvPr/>
        </p:nvCxnSpPr>
        <p:spPr>
          <a:xfrm>
            <a:off x="0" y="619392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직사각형 17">
            <a:extLst>
              <a:ext uri="{FF2B5EF4-FFF2-40B4-BE49-F238E27FC236}">
                <a16:creationId xmlns:a16="http://schemas.microsoft.com/office/drawing/2014/main" id="{B72AE0AF-5E18-52D7-A799-2B336BF99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>
              <a:defRPr/>
            </a:pPr>
            <a:r>
              <a:rPr lang="ko-KR" altLang="en-US" b="1" dirty="0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C1EDFB22-5B05-3F13-35FC-3E3291359BCD}"/>
              </a:ext>
            </a:extLst>
          </p:cNvPr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C2F3DD1-33ED-1523-A4B0-1AF448942DBB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8.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 평생학습관 운영체계 및 방안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3FC6412-54D8-5BE2-B381-FF49E5776B0E}"/>
              </a:ext>
            </a:extLst>
          </p:cNvPr>
          <p:cNvSpPr txBox="1"/>
          <p:nvPr/>
        </p:nvSpPr>
        <p:spPr>
          <a:xfrm>
            <a:off x="487275" y="714724"/>
            <a:ext cx="5365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다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. 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 평생학습 조례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(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안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)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CAA43A4-D66C-C5D5-CCBF-677961BAE1DD}"/>
              </a:ext>
            </a:extLst>
          </p:cNvPr>
          <p:cNvSpPr txBox="1"/>
          <p:nvPr/>
        </p:nvSpPr>
        <p:spPr>
          <a:xfrm>
            <a:off x="874745" y="1294930"/>
            <a:ext cx="10442510" cy="4764831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3. “</a:t>
            </a:r>
            <a:r>
              <a:rPr lang="ko-KR" altLang="en-US" sz="1600" kern="0" spc="0" dirty="0" err="1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문자해득교육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”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(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이하 “</a:t>
            </a:r>
            <a:r>
              <a:rPr lang="ko-KR" altLang="en-US" sz="1600" kern="0" spc="0" dirty="0" err="1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문해교육”이라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 한다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)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이란 일상생활을 영위하는데 필요한 문자해득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(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文字解得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)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능력을 포함한 사회적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·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문화적으로 요청되는 기초생활능력 등을 갖출 수 있도록 하는 조직화된 교육프로그램을 말한다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4. “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성인문해교육기관 및 </a:t>
            </a:r>
            <a:r>
              <a:rPr lang="ko-KR" altLang="en-US" sz="1600" kern="0" spc="0" dirty="0" err="1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단체”란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 성인을 대상으로 문해교육을 지속적으로 제공하는 평생교육시설 및 그에 준하는 기관 및 비영리단체를 말한다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5. “</a:t>
            </a:r>
            <a:r>
              <a:rPr lang="ko-KR" altLang="en-US" sz="1600" kern="0" spc="0" dirty="0" err="1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평생교육사”란「평생교육법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」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(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이하 “</a:t>
            </a:r>
            <a:r>
              <a:rPr lang="ko-KR" altLang="en-US" sz="1600" kern="0" spc="0" dirty="0" err="1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법”이라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 한다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)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제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24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조에 따라 평생교육사의 자격을 부여 받은 사람을 말한다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제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3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조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(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기본원칙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)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① 목포시장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(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이하 “</a:t>
            </a:r>
            <a:r>
              <a:rPr lang="ko-KR" altLang="en-US" sz="1600" kern="0" spc="0" dirty="0" err="1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시장”이라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 한다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)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은 평생학습을 통하여 시민의 삶의 질 향상과 도시 전체의 경쟁력을 향상시키고 배움과 나눔이 실천되는 평생학습도시 만들기에 노력하여야 한다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② 시장은 시민 누구나 언제 어디서나 원하는 학습을 받을 수 있도록 평생학습에 관한 정책개발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·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조사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·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연구 등 평생학습 지원정책을 적극 추진하여야 한다</a:t>
            </a:r>
            <a:endParaRPr lang="en-US" altLang="ko-KR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  <a:ea typeface="함초롬바탕" panose="0203060400010101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③ 시장은 문해교육을 받으려는 사람 누구나 교육을 받을 수 있는 기회를 균등하게 보장하고 비문해자의 기본적 인권을 존중하며 이를 보장하여야 한다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</a:p>
          <a:p>
            <a:pPr algn="just" fontAlgn="base">
              <a:lnSpc>
                <a:spcPct val="160000"/>
              </a:lnSpc>
            </a:pP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④ 시장은 그 소관에 속하는 단체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·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시설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·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사업장 등의 설치자에 대하여 평생교육의 실시를 적극 권장하여야 한다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13791024"/>
      </p:ext>
    </p:extLst>
  </p:cSld>
  <p:clrMapOvr>
    <a:masterClrMapping/>
  </p:clrMapOvr>
  <p:transition/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ko-KR" altLang="en-US" smtClean="0"/>
              <a:pPr lvl="0">
                <a:defRPr/>
              </a:pPr>
              <a:t>96</a:t>
            </a:fld>
            <a:endParaRPr lang="ko-KR" altLang="en-US"/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02F77281-1B8D-9F86-D715-2F32358F7FA5}"/>
              </a:ext>
            </a:extLst>
          </p:cNvPr>
          <p:cNvCxnSpPr/>
          <p:nvPr/>
        </p:nvCxnSpPr>
        <p:spPr>
          <a:xfrm>
            <a:off x="0" y="619392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직사각형 17">
            <a:extLst>
              <a:ext uri="{FF2B5EF4-FFF2-40B4-BE49-F238E27FC236}">
                <a16:creationId xmlns:a16="http://schemas.microsoft.com/office/drawing/2014/main" id="{B72AE0AF-5E18-52D7-A799-2B336BF99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>
              <a:defRPr/>
            </a:pPr>
            <a:r>
              <a:rPr lang="ko-KR" altLang="en-US" b="1" dirty="0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C1EDFB22-5B05-3F13-35FC-3E3291359BCD}"/>
              </a:ext>
            </a:extLst>
          </p:cNvPr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C2F3DD1-33ED-1523-A4B0-1AF448942DBB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8.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 평생학습관 운영체계 및 방안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3FC6412-54D8-5BE2-B381-FF49E5776B0E}"/>
              </a:ext>
            </a:extLst>
          </p:cNvPr>
          <p:cNvSpPr txBox="1"/>
          <p:nvPr/>
        </p:nvSpPr>
        <p:spPr>
          <a:xfrm>
            <a:off x="487275" y="714724"/>
            <a:ext cx="5365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b="1" i="0" u="none" strike="noStrike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 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 평생학습 조례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(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안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)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CAA43A4-D66C-C5D5-CCBF-677961BAE1DD}"/>
              </a:ext>
            </a:extLst>
          </p:cNvPr>
          <p:cNvSpPr txBox="1"/>
          <p:nvPr/>
        </p:nvSpPr>
        <p:spPr>
          <a:xfrm>
            <a:off x="874745" y="1229613"/>
            <a:ext cx="10442510" cy="491256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제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4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조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(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경비지원 및 위탁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)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① 시장은 평생학습의 진흥과 활성화를 위하여 학습참여자와 평생학습 기관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·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단체에 대하여 예산의 범위에서 다음 각 호의 사업에 따른 경비를 지원할 수 있으며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,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효율적인 운영을 위하여 필요한 경우에는 위탁할 수 있다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 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1.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읍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·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면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·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동 행복학습센터 운영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2.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평생학습 우수동아리 육성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3.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성인문해교육 지원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4.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배움 행복마을학교 프로그램 운영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5.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청소년 스포츠 리더십 캠프 운영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6.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청소년 공부방 및 예절교실 운영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7.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청소년 문화 및 체육행사 지원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8.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청소년 동아리 활동 지원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9.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청소년 </a:t>
            </a:r>
            <a:r>
              <a:rPr lang="ko-KR" altLang="en-US" sz="1600" kern="0" spc="0" dirty="0" err="1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어울림마당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 지원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94188670"/>
      </p:ext>
    </p:extLst>
  </p:cSld>
  <p:clrMapOvr>
    <a:masterClrMapping/>
  </p:clrMapOvr>
  <p:transition/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ko-KR" altLang="en-US" smtClean="0"/>
              <a:pPr lvl="0">
                <a:defRPr/>
              </a:pPr>
              <a:t>97</a:t>
            </a:fld>
            <a:endParaRPr lang="ko-KR" altLang="en-US"/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02F77281-1B8D-9F86-D715-2F32358F7FA5}"/>
              </a:ext>
            </a:extLst>
          </p:cNvPr>
          <p:cNvCxnSpPr/>
          <p:nvPr/>
        </p:nvCxnSpPr>
        <p:spPr>
          <a:xfrm>
            <a:off x="0" y="619392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직사각형 17">
            <a:extLst>
              <a:ext uri="{FF2B5EF4-FFF2-40B4-BE49-F238E27FC236}">
                <a16:creationId xmlns:a16="http://schemas.microsoft.com/office/drawing/2014/main" id="{B72AE0AF-5E18-52D7-A799-2B336BF99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>
              <a:defRPr/>
            </a:pPr>
            <a:r>
              <a:rPr lang="ko-KR" altLang="en-US" b="1" dirty="0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C1EDFB22-5B05-3F13-35FC-3E3291359BCD}"/>
              </a:ext>
            </a:extLst>
          </p:cNvPr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C2F3DD1-33ED-1523-A4B0-1AF448942DBB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8.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 평생학습관 운영체계 및 방안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3FC6412-54D8-5BE2-B381-FF49E5776B0E}"/>
              </a:ext>
            </a:extLst>
          </p:cNvPr>
          <p:cNvSpPr txBox="1"/>
          <p:nvPr/>
        </p:nvSpPr>
        <p:spPr>
          <a:xfrm>
            <a:off x="487275" y="714724"/>
            <a:ext cx="5365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b="1" i="0" u="none" strike="noStrike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 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 평생학습 조례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(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안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)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CAA43A4-D66C-C5D5-CCBF-677961BAE1DD}"/>
              </a:ext>
            </a:extLst>
          </p:cNvPr>
          <p:cNvSpPr txBox="1"/>
          <p:nvPr/>
        </p:nvSpPr>
        <p:spPr>
          <a:xfrm>
            <a:off x="874745" y="1294930"/>
            <a:ext cx="10442510" cy="4764831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② </a:t>
            </a:r>
            <a:r>
              <a:rPr lang="ko-KR" altLang="en-US" sz="1600" kern="0" spc="0" dirty="0" err="1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시장은「초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·</a:t>
            </a:r>
            <a:r>
              <a:rPr lang="ko-KR" altLang="en-US" sz="1600" kern="0" spc="0" dirty="0" err="1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중등교육법」및「고등교육법」에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 따른 각급 학교의 장이 교실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·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체육관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,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그 밖의 시설 등을 개방하여 학생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,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학부모 및 지역주민에게 평생교육을 실시할 경우 예산의 범위에서 운영비 등을 지원할 수 있다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③ 시장은 평생학습의 활성화와 시민이 누구나 참여할 수 있는 학습기회를 제공하기 위하여 정기적인 공개 강좌를 무료로 운영할 수 있다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제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2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장 목포시 평생교육협의회</a:t>
            </a:r>
            <a:endParaRPr lang="en-US" altLang="ko-KR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  <a:ea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제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5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조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(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목포시 평생교육협의회의 설치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)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법 제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14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조에 따라 지역주민을 위한 평생교육의 실시와 관련되는 사업간 조정 및 유관기관 간 협력 증진을 위하여 시장 소속으로 목포시 평생교육협의회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(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이하 “</a:t>
            </a:r>
            <a:r>
              <a:rPr lang="ko-KR" altLang="en-US" sz="1600" kern="0" spc="0" dirty="0" err="1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협의회”라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 한다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)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를 둔다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제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6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조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(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기능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)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협의회는 다음 각 호의 사항을 </a:t>
            </a:r>
            <a:r>
              <a:rPr lang="ko-KR" altLang="en-US" sz="1600" kern="0" spc="0" dirty="0" err="1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심의ㆍ조정한다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 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1.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평생학습에 관한 기본계획의 수립 및 지원에 관한 사항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2.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평생학습관 설치 및 운영에 관한 사항 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55671613"/>
      </p:ext>
    </p:extLst>
  </p:cSld>
  <p:clrMapOvr>
    <a:masterClrMapping/>
  </p:clrMapOvr>
  <p:transition/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ko-KR" altLang="en-US" smtClean="0"/>
              <a:pPr lvl="0">
                <a:defRPr/>
              </a:pPr>
              <a:t>98</a:t>
            </a:fld>
            <a:endParaRPr lang="ko-KR" altLang="en-US"/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02F77281-1B8D-9F86-D715-2F32358F7FA5}"/>
              </a:ext>
            </a:extLst>
          </p:cNvPr>
          <p:cNvCxnSpPr/>
          <p:nvPr/>
        </p:nvCxnSpPr>
        <p:spPr>
          <a:xfrm>
            <a:off x="0" y="619392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직사각형 17">
            <a:extLst>
              <a:ext uri="{FF2B5EF4-FFF2-40B4-BE49-F238E27FC236}">
                <a16:creationId xmlns:a16="http://schemas.microsoft.com/office/drawing/2014/main" id="{B72AE0AF-5E18-52D7-A799-2B336BF99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>
              <a:defRPr/>
            </a:pPr>
            <a:r>
              <a:rPr lang="ko-KR" altLang="en-US" b="1" dirty="0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C1EDFB22-5B05-3F13-35FC-3E3291359BCD}"/>
              </a:ext>
            </a:extLst>
          </p:cNvPr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C2F3DD1-33ED-1523-A4B0-1AF448942DBB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8.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 평생학습관 운영체계 및 방안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3FC6412-54D8-5BE2-B381-FF49E5776B0E}"/>
              </a:ext>
            </a:extLst>
          </p:cNvPr>
          <p:cNvSpPr txBox="1"/>
          <p:nvPr/>
        </p:nvSpPr>
        <p:spPr>
          <a:xfrm>
            <a:off x="487275" y="714724"/>
            <a:ext cx="5365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b="1" i="0" u="none" strike="noStrike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 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 평생학습 조례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(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안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)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CAA43A4-D66C-C5D5-CCBF-677961BAE1DD}"/>
              </a:ext>
            </a:extLst>
          </p:cNvPr>
          <p:cNvSpPr txBox="1"/>
          <p:nvPr/>
        </p:nvSpPr>
        <p:spPr>
          <a:xfrm>
            <a:off x="874744" y="1229613"/>
            <a:ext cx="10479055" cy="4764831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3.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평생교육 관련기관 간 협력 및 지원에 관한 사항 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4.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그 밖에 평생학습 시책에 대하여 시장이 제출하는 사항 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제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7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조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(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구성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)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① 협의회는 위원장 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1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명과 부위원장 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1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명을 포함하여 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12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명 이내의 위원으로 구성한다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② 협의회의 위원장은 시장이 되고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,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부위원장은 위원 중에서 호선한다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③ 협의회의 위원은 다음 각 호에 해당하는 사람 중에서 시장이 임명하거나 위촉한다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1.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목포시의회 의장이 추천하는 시의원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2.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목포시 및 목포교육지원청 관계 공무원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3.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평생교육 전문가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4.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장애인 평생교육 전문가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5.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지역 내 평생교육 관계 기관의 운영자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제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8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조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(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임기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)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① 위원의 임기는 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2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년으로 하며 연임할 수 있다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② 위원 중 공무원이 아닌 위원의 사임 등으로 인하여 새로 위촉된 위원의 임기는 전임위원 임기의 남은 기간으로 한다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59882079"/>
      </p:ext>
    </p:extLst>
  </p:cSld>
  <p:clrMapOvr>
    <a:masterClrMapping/>
  </p:clrMapOvr>
  <p:transition/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B8D1FF4-0D11-40C8-8816-D9AAFAB50C25}" type="slidenum">
              <a:rPr lang="ko-KR" altLang="en-US" smtClean="0"/>
              <a:pPr lvl="0">
                <a:defRPr/>
              </a:pPr>
              <a:t>99</a:t>
            </a:fld>
            <a:endParaRPr lang="ko-KR" altLang="en-US"/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02F77281-1B8D-9F86-D715-2F32358F7FA5}"/>
              </a:ext>
            </a:extLst>
          </p:cNvPr>
          <p:cNvCxnSpPr/>
          <p:nvPr/>
        </p:nvCxnSpPr>
        <p:spPr>
          <a:xfrm>
            <a:off x="0" y="6193925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직사각형 17">
            <a:extLst>
              <a:ext uri="{FF2B5EF4-FFF2-40B4-BE49-F238E27FC236}">
                <a16:creationId xmlns:a16="http://schemas.microsoft.com/office/drawing/2014/main" id="{B72AE0AF-5E18-52D7-A799-2B336BF99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>
              <a:defRPr/>
            </a:pPr>
            <a:r>
              <a:rPr lang="ko-KR" altLang="en-US" b="1" dirty="0">
                <a:solidFill>
                  <a:schemeClr val="tx1"/>
                </a:solidFill>
              </a:rPr>
              <a:t>목포시 평생학습도시 활성화를 위한 추진 전략 </a:t>
            </a: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C1EDFB22-5B05-3F13-35FC-3E3291359BCD}"/>
              </a:ext>
            </a:extLst>
          </p:cNvPr>
          <p:cNvCxnSpPr/>
          <p:nvPr/>
        </p:nvCxnSpPr>
        <p:spPr>
          <a:xfrm flipV="1">
            <a:off x="46652" y="513184"/>
            <a:ext cx="12126686" cy="653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C2F3DD1-33ED-1523-A4B0-1AF448942DBB}"/>
              </a:ext>
            </a:extLst>
          </p:cNvPr>
          <p:cNvSpPr txBox="1"/>
          <p:nvPr/>
        </p:nvSpPr>
        <p:spPr>
          <a:xfrm>
            <a:off x="242596" y="141128"/>
            <a:ext cx="53651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8. </a:t>
            </a:r>
            <a:r>
              <a:rPr lang="ko-KR" altLang="en-US" sz="2000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 평생학습관 운영체계 및 방안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3FC6412-54D8-5BE2-B381-FF49E5776B0E}"/>
              </a:ext>
            </a:extLst>
          </p:cNvPr>
          <p:cNvSpPr txBox="1"/>
          <p:nvPr/>
        </p:nvSpPr>
        <p:spPr>
          <a:xfrm>
            <a:off x="487275" y="714724"/>
            <a:ext cx="5365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b="1" i="0" u="none" strike="noStrike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Y헤드라인M"/>
              </a:rPr>
              <a:t>□ 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목포시 평생학습 조례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(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안</a:t>
            </a:r>
            <a:r>
              <a:rPr lang="en-US" altLang="ko-KR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)</a:t>
            </a:r>
            <a:r>
              <a:rPr lang="ko-KR" altLang="en-US" b="1" dirty="0">
                <a:solidFill>
                  <a:srgbClr val="002060"/>
                </a:solidFill>
                <a:latin typeface="나눔고딕 ExtraBold"/>
                <a:ea typeface="나눔고딕 ExtraBold"/>
              </a:rPr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CAA43A4-D66C-C5D5-CCBF-677961BAE1DD}"/>
              </a:ext>
            </a:extLst>
          </p:cNvPr>
          <p:cNvSpPr txBox="1"/>
          <p:nvPr/>
        </p:nvSpPr>
        <p:spPr>
          <a:xfrm>
            <a:off x="874745" y="1229613"/>
            <a:ext cx="10442510" cy="4764831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제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9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조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(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위원장의 임무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)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① 위원장은 협의회를 대표하고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,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협의회의 업무를 총괄한다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② 위원장이 부득이한 사유로 직무를 수행할 수 없을 때에는 부위원장이 그 직무를 대행한다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제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10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조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(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회의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)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① 위원장은 필요하거나 재적위원 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3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분의 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1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이상의 위원이 요구하면 협의회의 회의를 소집하고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,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그 의장이 된다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② 협의회의 회의는 재적위원 과반수의 출석으로 개의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(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開議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)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하고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,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출석위원 과반수의 찬성으로 의결한다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③ 위원장이 필요하다고 인정할 때에는 서면으로 심의할 수 있다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제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11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조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(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간사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)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① 협의회에 협의회의 사무를 처리할 간사 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1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명을 둔다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② 간사는 목포시 평생학습업무 담당과장이 된다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제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11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조의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2(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실무위원회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)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① 협의회를 효율적으로 운영하기 위하여 실무위원회를 둔다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② 실무위원회 위원장은 목포시 평생교육업무담당 국장이 되고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,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실무위원회 위원은 협의회 위원 중에서 정한다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③ 실무위원회의 설치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·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운영과 관련하여 이 조례에서 규정하지 아니한 사항은 협의회의 의결을 거쳐 협의회 위원장이 정한다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97599821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한컴오피스">
  <a:themeElements>
    <a:clrScheme name="한컴오피스">
      <a:dk1>
        <a:sysClr val="windowText" lastClr="000000"/>
      </a:dk1>
      <a:lt1>
        <a:sysClr val="window" lastClr="FFFFFF"/>
      </a:lt1>
      <a:dk2>
        <a:srgbClr val="3A3C84"/>
      </a:dk2>
      <a:lt2>
        <a:srgbClr val="FAF3DB"/>
      </a:lt2>
      <a:accent1>
        <a:srgbClr val="6182D6"/>
      </a:accent1>
      <a:accent2>
        <a:srgbClr val="FF843A"/>
      </a:accent2>
      <a:accent3>
        <a:srgbClr val="B2B2B2"/>
      </a:accent3>
      <a:accent4>
        <a:srgbClr val="FFD700"/>
      </a:accent4>
      <a:accent5>
        <a:srgbClr val="289B6E"/>
      </a:accent5>
      <a:accent6>
        <a:srgbClr val="9D5CBB"/>
      </a:accent6>
      <a:hlink>
        <a:srgbClr val="0000FF"/>
      </a:hlink>
      <a:folHlink>
        <a:srgbClr val="800080"/>
      </a:folHlink>
    </a:clrScheme>
    <a:fontScheme name="한컴오피스">
      <a:maj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Phetsarath OT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Phetsarath OT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inorFont>
    </a:fontScheme>
    <a:fmtScheme name="한컴오피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한컴오피스">
  <a:themeElements>
    <a:clrScheme name="한컴오피스">
      <a:dk1>
        <a:sysClr val="windowText" lastClr="000000"/>
      </a:dk1>
      <a:lt1>
        <a:sysClr val="window" lastClr="FFFFFF"/>
      </a:lt1>
      <a:dk2>
        <a:srgbClr val="3A3C84"/>
      </a:dk2>
      <a:lt2>
        <a:srgbClr val="FAF3DB"/>
      </a:lt2>
      <a:accent1>
        <a:srgbClr val="6182D6"/>
      </a:accent1>
      <a:accent2>
        <a:srgbClr val="FF843A"/>
      </a:accent2>
      <a:accent3>
        <a:srgbClr val="B2B2B2"/>
      </a:accent3>
      <a:accent4>
        <a:srgbClr val="FFD700"/>
      </a:accent4>
      <a:accent5>
        <a:srgbClr val="289B6E"/>
      </a:accent5>
      <a:accent6>
        <a:srgbClr val="9D5CBB"/>
      </a:accent6>
      <a:hlink>
        <a:srgbClr val="0000FF"/>
      </a:hlink>
      <a:folHlink>
        <a:srgbClr val="800080"/>
      </a:folHlink>
    </a:clrScheme>
    <a:fontScheme name="한컴오피스">
      <a:maj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Phetsarath OT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Phetsarath OT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inorFont>
    </a:fontScheme>
    <a:fmtScheme name="한컴오피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1675</TotalTime>
  <Words>15946</Words>
  <Application>Microsoft Office PowerPoint</Application>
  <PresentationFormat>와이드스크린</PresentationFormat>
  <Paragraphs>2210</Paragraphs>
  <Slides>123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123</vt:i4>
      </vt:variant>
    </vt:vector>
  </HeadingPairs>
  <TitlesOfParts>
    <vt:vector size="155" baseType="lpstr">
      <vt:lpstr>08서울남산체 B</vt:lpstr>
      <vt:lpstr>G마켓 산스 Bold</vt:lpstr>
      <vt:lpstr>HCI Poppy</vt:lpstr>
      <vt:lpstr>HY견고딕</vt:lpstr>
      <vt:lpstr>HY견명조</vt:lpstr>
      <vt:lpstr>HY그래픽M</vt:lpstr>
      <vt:lpstr>HY수평선M</vt:lpstr>
      <vt:lpstr>HY헤드라인M</vt:lpstr>
      <vt:lpstr>inherit</vt:lpstr>
      <vt:lpstr>KoPub돋움체 Bold</vt:lpstr>
      <vt:lpstr>NanumBarunGothic</vt:lpstr>
      <vt:lpstr>notokr</vt:lpstr>
      <vt:lpstr>NotoSansKR</vt:lpstr>
      <vt:lpstr>굴림</vt:lpstr>
      <vt:lpstr>나눔고딕 ExtraBold</vt:lpstr>
      <vt:lpstr>돋움</vt:lpstr>
      <vt:lpstr>맑은 고딕</vt:lpstr>
      <vt:lpstr>바탕</vt:lpstr>
      <vt:lpstr>신명 중고딕</vt:lpstr>
      <vt:lpstr>신명 태고딕</vt:lpstr>
      <vt:lpstr>신명 태명조</vt:lpstr>
      <vt:lpstr>한양신명조</vt:lpstr>
      <vt:lpstr>함초롬돋움</vt:lpstr>
      <vt:lpstr>함초롬바탕</vt:lpstr>
      <vt:lpstr>휴먼고딕</vt:lpstr>
      <vt:lpstr>휴먼명조</vt:lpstr>
      <vt:lpstr>Arial</vt:lpstr>
      <vt:lpstr>Bodoni MT Black</vt:lpstr>
      <vt:lpstr>Calibri</vt:lpstr>
      <vt:lpstr>Wingdings</vt:lpstr>
      <vt:lpstr>한컴바탕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LG</dc:creator>
  <cp:lastModifiedBy>USER</cp:lastModifiedBy>
  <cp:revision>304</cp:revision>
  <dcterms:created xsi:type="dcterms:W3CDTF">2022-09-14T01:24:53Z</dcterms:created>
  <dcterms:modified xsi:type="dcterms:W3CDTF">2024-01-18T23:43:48Z</dcterms:modified>
  <cp:version/>
</cp:coreProperties>
</file>