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sldIdLst>
    <p:sldId id="256" r:id="rId2"/>
  </p:sldIdLst>
  <p:sldSz cx="10696575" cy="15116175"/>
  <p:notesSz cx="15116175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0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4032" y="168"/>
      </p:cViewPr>
      <p:guideLst>
        <p:guide orient="horz" pos="4760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03841" y="-306864"/>
            <a:ext cx="10488889" cy="14902064"/>
            <a:chOff x="356623" y="118604"/>
            <a:chExt cx="10488889" cy="1490206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 rot="5400000">
              <a:off x="-1849964" y="2325191"/>
              <a:ext cx="14902064" cy="1048888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449190" y="928687"/>
            <a:ext cx="5798194" cy="4191000"/>
            <a:chOff x="2520238" y="672065"/>
            <a:chExt cx="5798194" cy="4760010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002951" y="993979"/>
              <a:ext cx="4869024" cy="4431843"/>
              <a:chOff x="3002951" y="993979"/>
              <a:chExt cx="4869024" cy="4431843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 rotWithShape="1">
              <a:blip r:embed="rId3"/>
              <a:stretch>
                <a:fillRect/>
              </a:stretch>
            </p:blipFill>
            <p:spPr>
              <a:xfrm>
                <a:off x="3002951" y="993979"/>
                <a:ext cx="4869024" cy="443184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2723889" y="1304786"/>
              <a:ext cx="898204" cy="1192312"/>
              <a:chOff x="2723889" y="1304786"/>
              <a:chExt cx="898204" cy="1192312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 rot="20160000">
                <a:off x="2723889" y="1304786"/>
                <a:ext cx="898204" cy="1192312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6746778" y="844535"/>
              <a:ext cx="1181843" cy="1568825"/>
              <a:chOff x="6746778" y="844535"/>
              <a:chExt cx="1181843" cy="156882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 rot="3000000">
                <a:off x="6746778" y="844535"/>
                <a:ext cx="1181843" cy="1568825"/>
              </a:xfrm>
              <a:prstGeom prst="rect">
                <a:avLst/>
              </a:prstGeom>
            </p:spPr>
          </p:pic>
        </p:grpSp>
      </p:grpSp>
      <p:pic>
        <p:nvPicPr>
          <p:cNvPr id="22" name="Object 2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004887" y="8114083"/>
            <a:ext cx="8534400" cy="484358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76433" y="8701088"/>
            <a:ext cx="2345352" cy="457201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376433" y="12358686"/>
            <a:ext cx="5165990" cy="762002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376433" y="12815888"/>
            <a:ext cx="4971854" cy="520960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690687" y="13874672"/>
            <a:ext cx="609600" cy="720529"/>
            <a:chOff x="1423749" y="13874672"/>
            <a:chExt cx="714855" cy="720529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1423749" y="13874672"/>
              <a:ext cx="714855" cy="720529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1810609" y="13577890"/>
            <a:ext cx="4461695" cy="13468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67060" y="13874672"/>
            <a:ext cx="5129515" cy="668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3800" b="1" kern="800" dirty="0">
                <a:solidFill>
                  <a:srgbClr val="0070C0"/>
                </a:solidFill>
                <a:latin typeface="해남체"/>
                <a:ea typeface="해남체"/>
              </a:rPr>
              <a:t>전남노인자원봉사센터</a:t>
            </a:r>
          </a:p>
        </p:txBody>
      </p:sp>
      <p:sp>
        <p:nvSpPr>
          <p:cNvPr id="1010" name="TextBox 1009"/>
          <p:cNvSpPr txBox="1"/>
          <p:nvPr/>
        </p:nvSpPr>
        <p:spPr>
          <a:xfrm>
            <a:off x="5576887" y="9665018"/>
            <a:ext cx="3581401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200" b="1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●</a:t>
            </a:r>
            <a:r>
              <a:rPr sz="1200" b="1" i="0" u="none" strike="noStrike" dirty="0">
                <a:solidFill>
                  <a:srgbClr val="0000FF"/>
                </a:solidFill>
                <a:latin typeface="맑은 고딕"/>
                <a:ea typeface="맑은 고딕"/>
              </a:rPr>
              <a:t> </a:t>
            </a:r>
            <a:r>
              <a:rPr sz="1200" b="1" i="0" u="none" strike="noStrike" dirty="0" err="1">
                <a:solidFill>
                  <a:srgbClr val="0000FF"/>
                </a:solidFill>
                <a:latin typeface="맑은 고딕"/>
                <a:ea typeface="맑은 고딕"/>
              </a:rPr>
              <a:t>신청기간</a:t>
            </a:r>
            <a:r>
              <a:rPr sz="1200" b="1" i="0" u="none" strike="noStrike" dirty="0">
                <a:solidFill>
                  <a:srgbClr val="0000FF"/>
                </a:solidFill>
                <a:latin typeface="맑은 고딕"/>
                <a:ea typeface="맑은 고딕"/>
              </a:rPr>
              <a:t> </a:t>
            </a:r>
            <a:r>
              <a:rPr lang="EN-US" sz="1200" b="1" i="0" u="none" strike="noStrike" dirty="0">
                <a:solidFill>
                  <a:srgbClr val="0000FF"/>
                </a:solidFill>
                <a:latin typeface="맑은 고딕"/>
                <a:ea typeface="맑은 고딕"/>
              </a:rPr>
              <a:t>: </a:t>
            </a:r>
            <a:r>
              <a:rPr lang="EN-US" sz="1200" b="1" i="0" u="none" strike="noStrike" dirty="0" smtClean="0">
                <a:solidFill>
                  <a:srgbClr val="0000FF"/>
                </a:solidFill>
                <a:latin typeface="맑은 고딕"/>
                <a:ea typeface="맑은 고딕"/>
              </a:rPr>
              <a:t>202</a:t>
            </a:r>
            <a:r>
              <a:rPr lang="en-US" sz="1200" b="1" dirty="0">
                <a:solidFill>
                  <a:srgbClr val="0000FF"/>
                </a:solidFill>
                <a:latin typeface="맑은 고딕"/>
                <a:ea typeface="맑은 고딕"/>
              </a:rPr>
              <a:t>6</a:t>
            </a:r>
            <a:r>
              <a:rPr sz="1200" b="1" i="0" u="none" strike="noStrike" dirty="0" smtClean="0">
                <a:solidFill>
                  <a:srgbClr val="0000FF"/>
                </a:solidFill>
                <a:latin typeface="맑은 고딕"/>
                <a:ea typeface="맑은 고딕"/>
              </a:rPr>
              <a:t>년 </a:t>
            </a:r>
            <a:r>
              <a:rPr lang="EN-US" sz="1200" b="1" i="0" u="none" strike="noStrike" dirty="0">
                <a:solidFill>
                  <a:srgbClr val="0000FF"/>
                </a:solidFill>
                <a:latin typeface="맑은 고딕"/>
                <a:ea typeface="맑은 고딕"/>
              </a:rPr>
              <a:t>3</a:t>
            </a:r>
            <a:r>
              <a:rPr sz="1200" b="1" i="0" u="none" strike="noStrike" dirty="0" smtClean="0">
                <a:solidFill>
                  <a:srgbClr val="0000FF"/>
                </a:solidFill>
                <a:latin typeface="맑은 고딕"/>
                <a:ea typeface="맑은 고딕"/>
              </a:rPr>
              <a:t>월</a:t>
            </a:r>
            <a:r>
              <a:rPr lang="EN-US" sz="1200" b="1" dirty="0">
                <a:solidFill>
                  <a:srgbClr val="0000FF"/>
                </a:solidFill>
                <a:latin typeface="맑은 고딕"/>
                <a:ea typeface="맑은 고딕"/>
              </a:rPr>
              <a:t>3</a:t>
            </a:r>
            <a:r>
              <a:rPr sz="1200" b="1" i="0" u="none" strike="noStrike" dirty="0" smtClean="0">
                <a:solidFill>
                  <a:srgbClr val="0000FF"/>
                </a:solidFill>
                <a:latin typeface="맑은 고딕"/>
                <a:ea typeface="맑은 고딕"/>
              </a:rPr>
              <a:t>일</a:t>
            </a:r>
            <a:r>
              <a:rPr lang="en-US" altLang="ko-KR" sz="1200" b="1" i="0" u="none" strike="noStrike" dirty="0" smtClean="0">
                <a:solidFill>
                  <a:srgbClr val="0000FF"/>
                </a:solidFill>
                <a:latin typeface="맑은 고딕"/>
                <a:ea typeface="맑은 고딕"/>
              </a:rPr>
              <a:t>(</a:t>
            </a:r>
            <a:r>
              <a:rPr lang="ko-KR" altLang="en-US" sz="1200" b="1" dirty="0">
                <a:solidFill>
                  <a:srgbClr val="0000FF"/>
                </a:solidFill>
                <a:latin typeface="맑은 고딕"/>
                <a:ea typeface="맑은 고딕"/>
              </a:rPr>
              <a:t>화</a:t>
            </a:r>
            <a:r>
              <a:rPr lang="EN-US" sz="1200" b="1" i="0" u="none" strike="noStrike" dirty="0" smtClean="0">
                <a:solidFill>
                  <a:srgbClr val="0000FF"/>
                </a:solidFill>
                <a:latin typeface="맑은 고딕"/>
                <a:ea typeface="맑은 고딕"/>
              </a:rPr>
              <a:t>) </a:t>
            </a:r>
            <a:r>
              <a:rPr lang="EN-US" sz="1200" b="1" i="0" u="none" strike="noStrike" dirty="0">
                <a:solidFill>
                  <a:srgbClr val="0000FF"/>
                </a:solidFill>
                <a:latin typeface="맑은 고딕"/>
                <a:ea typeface="맑은 고딕"/>
              </a:rPr>
              <a:t>~</a:t>
            </a:r>
            <a:r>
              <a:rPr lang="EN-US" sz="1200" b="1" i="0" u="none" strike="noStrike" dirty="0" smtClean="0">
                <a:solidFill>
                  <a:srgbClr val="0000FF"/>
                </a:solidFill>
                <a:latin typeface="맑은 고딕"/>
                <a:ea typeface="맑은 고딕"/>
              </a:rPr>
              <a:t>3.2</a:t>
            </a:r>
            <a:r>
              <a:rPr lang="en-US" sz="1200" b="1" dirty="0">
                <a:solidFill>
                  <a:srgbClr val="0000FF"/>
                </a:solidFill>
                <a:latin typeface="맑은 고딕"/>
                <a:ea typeface="맑은 고딕"/>
              </a:rPr>
              <a:t>0</a:t>
            </a:r>
            <a:r>
              <a:rPr sz="1200" b="1" i="0" u="none" strike="noStrike" dirty="0" smtClean="0">
                <a:solidFill>
                  <a:srgbClr val="0000FF"/>
                </a:solidFill>
                <a:latin typeface="맑은 고딕"/>
                <a:ea typeface="맑은 고딕"/>
              </a:rPr>
              <a:t>일</a:t>
            </a:r>
            <a:r>
              <a:rPr lang="EN-US" sz="1200" b="1" i="0" u="none" strike="noStrike" dirty="0">
                <a:solidFill>
                  <a:srgbClr val="0000FF"/>
                </a:solidFill>
                <a:latin typeface="맑은 고딕"/>
                <a:ea typeface="맑은 고딕"/>
              </a:rPr>
              <a:t>(</a:t>
            </a:r>
            <a:r>
              <a:rPr sz="1200" b="1" i="0" u="none" strike="noStrike" dirty="0">
                <a:solidFill>
                  <a:srgbClr val="0000FF"/>
                </a:solidFill>
                <a:latin typeface="맑은 고딕"/>
                <a:ea typeface="맑은 고딕"/>
              </a:rPr>
              <a:t>금</a:t>
            </a:r>
            <a:r>
              <a:rPr lang="EN-US" sz="1200" b="0" i="0" u="none" strike="noStrike" dirty="0">
                <a:solidFill>
                  <a:srgbClr val="0000FF"/>
                </a:solidFill>
                <a:latin typeface="함초롬바탕"/>
                <a:ea typeface="함초롬바탕"/>
              </a:rPr>
              <a:t>)</a:t>
            </a:r>
          </a:p>
        </p:txBody>
      </p:sp>
      <p:sp>
        <p:nvSpPr>
          <p:cNvPr id="1012" name="TextBox 1011"/>
          <p:cNvSpPr txBox="1"/>
          <p:nvPr/>
        </p:nvSpPr>
        <p:spPr>
          <a:xfrm>
            <a:off x="5576887" y="9920288"/>
            <a:ext cx="4191001" cy="41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200" b="1" i="0" u="none" strike="noStrike" dirty="0">
                <a:solidFill>
                  <a:srgbClr val="000000"/>
                </a:solidFill>
                <a:latin typeface="굴림체"/>
                <a:ea typeface="굴림체"/>
              </a:rPr>
              <a:t>●</a:t>
            </a:r>
            <a:r>
              <a:rPr sz="1200" b="1" i="0" u="none" strike="noStrike" dirty="0" err="1">
                <a:solidFill>
                  <a:srgbClr val="000000"/>
                </a:solidFill>
                <a:latin typeface="굴림체"/>
                <a:ea typeface="굴림체"/>
              </a:rPr>
              <a:t>봉사자</a:t>
            </a:r>
            <a:r>
              <a:rPr sz="1200" b="1" i="0" u="none" strike="noStrike" dirty="0">
                <a:solidFill>
                  <a:srgbClr val="000000"/>
                </a:solidFill>
                <a:latin typeface="굴림체"/>
                <a:ea typeface="굴림체"/>
              </a:rPr>
              <a:t> </a:t>
            </a:r>
            <a:r>
              <a:rPr sz="1200" b="1" i="0" u="none" strike="noStrike" dirty="0" err="1">
                <a:solidFill>
                  <a:srgbClr val="000000"/>
                </a:solidFill>
                <a:latin typeface="굴림체"/>
                <a:ea typeface="굴림체"/>
              </a:rPr>
              <a:t>활동기간</a:t>
            </a:r>
            <a:r>
              <a:rPr sz="1200" b="1" i="0" u="none" strike="noStrike" dirty="0">
                <a:solidFill>
                  <a:srgbClr val="000000"/>
                </a:solidFill>
                <a:latin typeface="굴림체"/>
                <a:ea typeface="굴림체"/>
              </a:rPr>
              <a:t> </a:t>
            </a:r>
            <a:r>
              <a:rPr lang="EN-US" sz="1300" b="1" i="0" u="none" strike="noStrike" dirty="0">
                <a:solidFill>
                  <a:srgbClr val="000000"/>
                </a:solidFill>
                <a:latin typeface="굴림체"/>
                <a:ea typeface="굴림체"/>
              </a:rPr>
              <a:t>: </a:t>
            </a:r>
            <a:r>
              <a:rPr lang="EN-US" sz="1300" b="1" i="0" u="none" strike="noStrike" dirty="0" smtClean="0">
                <a:solidFill>
                  <a:srgbClr val="000000"/>
                </a:solidFill>
                <a:latin typeface="굴림체"/>
                <a:ea typeface="굴림체"/>
              </a:rPr>
              <a:t>202</a:t>
            </a:r>
            <a:r>
              <a:rPr lang="en-US" sz="1300" b="1" dirty="0">
                <a:solidFill>
                  <a:srgbClr val="000000"/>
                </a:solidFill>
                <a:latin typeface="굴림체"/>
                <a:ea typeface="굴림체"/>
              </a:rPr>
              <a:t>6</a:t>
            </a:r>
            <a:r>
              <a:rPr sz="1300" b="1" i="0" u="none" strike="noStrike" dirty="0" smtClean="0">
                <a:solidFill>
                  <a:srgbClr val="000000"/>
                </a:solidFill>
                <a:latin typeface="굴림체"/>
                <a:ea typeface="굴림체"/>
              </a:rPr>
              <a:t>년 </a:t>
            </a:r>
            <a:r>
              <a:rPr lang="EN-US" sz="1300" b="1" i="0" u="none" strike="noStrike" dirty="0">
                <a:solidFill>
                  <a:srgbClr val="000000"/>
                </a:solidFill>
                <a:latin typeface="굴림체"/>
                <a:ea typeface="굴림체"/>
              </a:rPr>
              <a:t>4</a:t>
            </a:r>
            <a:r>
              <a:rPr sz="1300" b="1" i="0" u="none" strike="noStrike" dirty="0">
                <a:solidFill>
                  <a:srgbClr val="000000"/>
                </a:solidFill>
                <a:latin typeface="굴림체"/>
                <a:ea typeface="굴림체"/>
              </a:rPr>
              <a:t>월 </a:t>
            </a:r>
            <a:r>
              <a:rPr lang="EN-US" sz="1300" b="1" i="0" u="none" strike="noStrike" dirty="0">
                <a:solidFill>
                  <a:srgbClr val="000000"/>
                </a:solidFill>
                <a:latin typeface="굴림체"/>
                <a:ea typeface="굴림체"/>
              </a:rPr>
              <a:t>~11</a:t>
            </a:r>
            <a:r>
              <a:rPr sz="1300" b="1" i="0" u="none" strike="noStrike" dirty="0">
                <a:solidFill>
                  <a:srgbClr val="000000"/>
                </a:solidFill>
                <a:latin typeface="굴림체"/>
                <a:ea typeface="굴림체"/>
              </a:rPr>
              <a:t>월 </a:t>
            </a:r>
            <a:r>
              <a:rPr lang="en-US" altLang="ko-KR" sz="1300" b="1" i="0" u="none" strike="noStrike" dirty="0">
                <a:solidFill>
                  <a:srgbClr val="000000"/>
                </a:solidFill>
                <a:latin typeface="굴림체"/>
                <a:ea typeface="굴림체"/>
              </a:rPr>
              <a:t>/</a:t>
            </a:r>
            <a:r>
              <a:rPr lang="ko-KR" altLang="en-US" sz="1300" b="1" i="0" u="none" strike="noStrike" dirty="0">
                <a:solidFill>
                  <a:srgbClr val="000000"/>
                </a:solidFill>
                <a:latin typeface="굴림체"/>
                <a:ea typeface="굴림체"/>
              </a:rPr>
              <a:t> </a:t>
            </a:r>
            <a:r>
              <a:rPr lang="EN-US" sz="1300" b="1" i="0" u="none" strike="noStrike" dirty="0">
                <a:solidFill>
                  <a:srgbClr val="000000"/>
                </a:solidFill>
                <a:latin typeface="굴림체"/>
                <a:ea typeface="굴림체"/>
              </a:rPr>
              <a:t>7</a:t>
            </a:r>
            <a:r>
              <a:rPr sz="1300" b="1" i="0" u="none" strike="noStrike" dirty="0">
                <a:solidFill>
                  <a:srgbClr val="000000"/>
                </a:solidFill>
                <a:latin typeface="굴림체"/>
                <a:ea typeface="굴림체"/>
              </a:rPr>
              <a:t>개월</a:t>
            </a:r>
          </a:p>
        </p:txBody>
      </p:sp>
      <p:pic>
        <p:nvPicPr>
          <p:cNvPr id="1019" name="그림 1018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5576887" y="8853488"/>
            <a:ext cx="4343400" cy="457200"/>
          </a:xfrm>
          <a:prstGeom prst="rect">
            <a:avLst/>
          </a:prstGeom>
        </p:spPr>
      </p:pic>
      <p:sp>
        <p:nvSpPr>
          <p:cNvPr id="1022" name="TextBox 1021"/>
          <p:cNvSpPr txBox="1"/>
          <p:nvPr/>
        </p:nvSpPr>
        <p:spPr>
          <a:xfrm>
            <a:off x="5576888" y="9386888"/>
            <a:ext cx="4495800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200" b="1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●</a:t>
            </a:r>
            <a:r>
              <a:rPr sz="1200" b="1" i="0" u="none" strike="noStrike" dirty="0" err="1">
                <a:solidFill>
                  <a:srgbClr val="000000"/>
                </a:solidFill>
                <a:latin typeface="맑은 고딕"/>
                <a:ea typeface="맑은 고딕"/>
              </a:rPr>
              <a:t>참여인원</a:t>
            </a:r>
            <a:r>
              <a:rPr sz="1200" b="1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EN-US" sz="1200" b="1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: </a:t>
            </a:r>
            <a:r>
              <a:rPr lang="EN-US" sz="1200" b="1" i="0" u="none" strike="noStrike" dirty="0" smtClean="0">
                <a:solidFill>
                  <a:srgbClr val="000000"/>
                </a:solidFill>
                <a:latin typeface="맑은 고딕"/>
                <a:ea typeface="맑은 고딕"/>
              </a:rPr>
              <a:t>2,</a:t>
            </a:r>
            <a:r>
              <a:rPr lang="en-US" sz="12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00</a:t>
            </a:r>
            <a:r>
              <a:rPr lang="EN-US" sz="1200" b="1" i="0" u="none" strike="noStrike" dirty="0" smtClean="0">
                <a:solidFill>
                  <a:srgbClr val="000000"/>
                </a:solidFill>
                <a:latin typeface="맑은 고딕"/>
                <a:ea typeface="맑은 고딕"/>
              </a:rPr>
              <a:t>0</a:t>
            </a:r>
            <a:r>
              <a:rPr sz="1200" b="1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명 </a:t>
            </a:r>
            <a:r>
              <a:rPr lang="EN-US" sz="1200" b="1" i="0" u="none" strike="noStrike" dirty="0" smtClean="0">
                <a:solidFill>
                  <a:srgbClr val="000000"/>
                </a:solidFill>
                <a:latin typeface="맑은 고딕"/>
                <a:ea typeface="맑은 고딕"/>
              </a:rPr>
              <a:t>(</a:t>
            </a:r>
            <a:r>
              <a:rPr lang="EN-US" sz="12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97</a:t>
            </a:r>
            <a:r>
              <a:rPr sz="1200" b="1" i="0" u="none" strike="noStrike" dirty="0" smtClean="0">
                <a:solidFill>
                  <a:srgbClr val="000000"/>
                </a:solidFill>
                <a:latin typeface="맑은 고딕"/>
                <a:ea typeface="맑은 고딕"/>
              </a:rPr>
              <a:t>개봉사단 </a:t>
            </a:r>
            <a:r>
              <a:rPr lang="EN-US" sz="1200" b="1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/ 1</a:t>
            </a:r>
            <a:r>
              <a:rPr sz="1200" b="1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개봉사단 </a:t>
            </a:r>
            <a:r>
              <a:rPr lang="EN-US" sz="1200" b="1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20</a:t>
            </a:r>
            <a:r>
              <a:rPr sz="1200" b="1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명 </a:t>
            </a:r>
            <a:r>
              <a:rPr sz="1200" b="1" i="0" u="none" strike="noStrike" dirty="0" err="1">
                <a:solidFill>
                  <a:srgbClr val="000000"/>
                </a:solidFill>
                <a:latin typeface="맑은 고딕"/>
                <a:ea typeface="맑은 고딕"/>
              </a:rPr>
              <a:t>기준</a:t>
            </a:r>
            <a:r>
              <a:rPr lang="EN-US" sz="1200" b="0" i="0" u="none" strike="noStrike" dirty="0">
                <a:solidFill>
                  <a:srgbClr val="000000"/>
                </a:solidFill>
                <a:latin typeface="바탕체"/>
                <a:ea typeface="바탕체"/>
              </a:rPr>
              <a:t>)</a:t>
            </a:r>
          </a:p>
        </p:txBody>
      </p:sp>
      <p:sp>
        <p:nvSpPr>
          <p:cNvPr id="1024" name="TextBox 1023"/>
          <p:cNvSpPr txBox="1"/>
          <p:nvPr/>
        </p:nvSpPr>
        <p:spPr>
          <a:xfrm>
            <a:off x="4041457" y="8023861"/>
            <a:ext cx="4507231" cy="90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endParaRPr lang="ko-KR" altLang="en-US"/>
          </a:p>
        </p:txBody>
      </p:sp>
      <p:sp>
        <p:nvSpPr>
          <p:cNvPr id="1027" name="TextBox 1026"/>
          <p:cNvSpPr txBox="1"/>
          <p:nvPr/>
        </p:nvSpPr>
        <p:spPr>
          <a:xfrm>
            <a:off x="776287" y="5912167"/>
            <a:ext cx="9601201" cy="140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200" b="1" i="0" u="none" strike="noStrike" dirty="0" smtClean="0">
                <a:solidFill>
                  <a:srgbClr val="000000"/>
                </a:solidFill>
                <a:latin typeface="휴먼옛체"/>
                <a:ea typeface="휴먼옛체"/>
              </a:rPr>
              <a:t>202</a:t>
            </a:r>
            <a:r>
              <a:rPr lang="en-US" sz="4200" b="1" dirty="0">
                <a:solidFill>
                  <a:srgbClr val="000000"/>
                </a:solidFill>
                <a:latin typeface="휴먼옛체"/>
                <a:ea typeface="휴먼옛체"/>
              </a:rPr>
              <a:t>6</a:t>
            </a:r>
            <a:r>
              <a:rPr sz="4200" b="1" i="0" u="none" strike="noStrike" dirty="0" smtClean="0">
                <a:solidFill>
                  <a:srgbClr val="000000"/>
                </a:solidFill>
                <a:latin typeface="휴먼옛체"/>
                <a:ea typeface="휴먼옛체"/>
              </a:rPr>
              <a:t>년 </a:t>
            </a:r>
            <a:r>
              <a:rPr sz="4200" b="1" i="0" u="none" strike="noStrike" dirty="0" err="1">
                <a:solidFill>
                  <a:srgbClr val="000000"/>
                </a:solidFill>
                <a:latin typeface="휴먼옛체"/>
                <a:ea typeface="휴먼옛체"/>
              </a:rPr>
              <a:t>노인자원봉사활성화</a:t>
            </a:r>
            <a:r>
              <a:rPr sz="4200" b="1" i="0" u="none" strike="noStrike" dirty="0">
                <a:solidFill>
                  <a:srgbClr val="000000"/>
                </a:solidFill>
                <a:latin typeface="휴먼옛체"/>
                <a:ea typeface="휴먼옛체"/>
              </a:rPr>
              <a:t> </a:t>
            </a:r>
            <a:r>
              <a:rPr sz="4200" b="1" i="0" u="none" strike="noStrike" dirty="0" err="1">
                <a:solidFill>
                  <a:srgbClr val="000000"/>
                </a:solidFill>
                <a:latin typeface="휴먼옛체"/>
                <a:ea typeface="휴먼옛체"/>
              </a:rPr>
              <a:t>지원사업</a:t>
            </a:r>
            <a:endParaRPr sz="4200" b="1" i="0" u="none" strike="noStrike" dirty="0">
              <a:solidFill>
                <a:srgbClr val="000000"/>
              </a:solidFill>
              <a:latin typeface="휴먼옛체"/>
              <a:ea typeface="휴먼옛체"/>
            </a:endParaRPr>
          </a:p>
          <a:p>
            <a:pPr algn="just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4000" b="1" i="0" u="none" strike="noStrike" dirty="0">
                <a:solidFill>
                  <a:srgbClr val="0000FF"/>
                </a:solidFill>
                <a:latin typeface="휴먼옛체"/>
                <a:ea typeface="휴먼옛체"/>
              </a:rPr>
              <a:t>노인</a:t>
            </a:r>
            <a:r>
              <a:rPr sz="4000" b="1" i="0" u="none" strike="noStrike" dirty="0" err="1">
                <a:solidFill>
                  <a:srgbClr val="0000FF"/>
                </a:solidFill>
                <a:latin typeface="휴먼옛체"/>
                <a:ea typeface="휴먼옛체"/>
              </a:rPr>
              <a:t>자원봉사단</a:t>
            </a:r>
            <a:r>
              <a:rPr lang="EN-US" sz="4000" b="1" i="0" u="none" strike="noStrike" dirty="0">
                <a:solidFill>
                  <a:srgbClr val="0000FF"/>
                </a:solidFill>
                <a:latin typeface="휴먼옛체"/>
                <a:ea typeface="휴먼옛체"/>
              </a:rPr>
              <a:t>(</a:t>
            </a:r>
            <a:r>
              <a:rPr sz="4000" b="1" i="0" u="none" strike="noStrike" dirty="0" err="1">
                <a:solidFill>
                  <a:srgbClr val="0000FF"/>
                </a:solidFill>
                <a:latin typeface="휴먼옛체"/>
                <a:ea typeface="휴먼옛체"/>
              </a:rPr>
              <a:t>자원봉사자</a:t>
            </a:r>
            <a:r>
              <a:rPr lang="EN-US" sz="4000" b="1" i="0" u="none" strike="noStrike" dirty="0">
                <a:solidFill>
                  <a:srgbClr val="0000FF"/>
                </a:solidFill>
                <a:latin typeface="휴먼옛체"/>
                <a:ea typeface="휴먼옛체"/>
              </a:rPr>
              <a:t>) </a:t>
            </a:r>
            <a:r>
              <a:rPr sz="4000" b="1" i="0" u="none" strike="noStrike" dirty="0" err="1">
                <a:solidFill>
                  <a:srgbClr val="0000FF"/>
                </a:solidFill>
                <a:latin typeface="휴먼옛체"/>
                <a:ea typeface="휴먼옛체"/>
              </a:rPr>
              <a:t>공개모집</a:t>
            </a:r>
            <a:endParaRPr sz="4000" b="1" i="0" u="none" strike="noStrike" dirty="0">
              <a:solidFill>
                <a:srgbClr val="0000FF"/>
              </a:solidFill>
              <a:latin typeface="휴먼옛체"/>
              <a:ea typeface="휴먼옛체"/>
            </a:endParaRPr>
          </a:p>
        </p:txBody>
      </p:sp>
      <p:sp>
        <p:nvSpPr>
          <p:cNvPr id="1028" name="TextBox 1027"/>
          <p:cNvSpPr txBox="1"/>
          <p:nvPr/>
        </p:nvSpPr>
        <p:spPr>
          <a:xfrm>
            <a:off x="1081087" y="8102917"/>
            <a:ext cx="88392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b="0" i="0" u="none" strike="noStrike" dirty="0">
                <a:solidFill>
                  <a:srgbClr val="000000"/>
                </a:solidFill>
                <a:latin typeface="맑은 고딕"/>
                <a:ea typeface="맑은 고딕"/>
                <a:cs typeface="함초롬바탕"/>
              </a:rPr>
              <a:t>    </a:t>
            </a:r>
            <a:r>
              <a:rPr sz="1900" b="0" i="0" u="none" strike="noStrike" dirty="0" err="1">
                <a:solidFill>
                  <a:srgbClr val="000000"/>
                </a:solidFill>
                <a:latin typeface="맑은 고딕"/>
                <a:ea typeface="맑은 고딕"/>
                <a:cs typeface="함초롬바탕"/>
              </a:rPr>
              <a:t>참여대상</a:t>
            </a:r>
            <a:r>
              <a:rPr sz="1900" b="0" i="0" u="none" strike="noStrike" dirty="0">
                <a:solidFill>
                  <a:srgbClr val="000000"/>
                </a:solidFill>
                <a:latin typeface="맑은 고딕"/>
                <a:ea typeface="맑은 고딕"/>
                <a:cs typeface="함초롬바탕"/>
              </a:rPr>
              <a:t> </a:t>
            </a:r>
            <a:r>
              <a:rPr lang="EN-US" sz="1900" b="0" i="0" u="none" strike="noStrike" dirty="0">
                <a:solidFill>
                  <a:srgbClr val="000000"/>
                </a:solidFill>
                <a:latin typeface="맑은 고딕"/>
                <a:ea typeface="맑은 고딕"/>
                <a:cs typeface="함초롬바탕"/>
              </a:rPr>
              <a:t>: </a:t>
            </a:r>
            <a:r>
              <a:rPr sz="1900" b="0" i="0" u="none" strike="noStrike" dirty="0" err="1">
                <a:solidFill>
                  <a:srgbClr val="000000"/>
                </a:solidFill>
                <a:latin typeface="맑은 고딕"/>
                <a:ea typeface="맑은 고딕"/>
                <a:cs typeface="함초롬바탕"/>
              </a:rPr>
              <a:t>사업참여일</a:t>
            </a:r>
            <a:r>
              <a:rPr sz="1900" b="0" i="0" u="none" strike="noStrike" dirty="0">
                <a:solidFill>
                  <a:srgbClr val="000000"/>
                </a:solidFill>
                <a:latin typeface="맑은 고딕"/>
                <a:ea typeface="맑은 고딕"/>
                <a:cs typeface="함초롬바탕"/>
              </a:rPr>
              <a:t> </a:t>
            </a:r>
            <a:r>
              <a:rPr sz="1900" b="0" i="0" u="none" strike="noStrike" dirty="0" err="1">
                <a:solidFill>
                  <a:srgbClr val="000000"/>
                </a:solidFill>
                <a:latin typeface="맑은 고딕"/>
                <a:ea typeface="맑은 고딕"/>
                <a:cs typeface="함초롬바탕"/>
              </a:rPr>
              <a:t>기준</a:t>
            </a:r>
            <a:r>
              <a:rPr sz="1900" b="0" i="0" u="none" strike="noStrike" dirty="0">
                <a:solidFill>
                  <a:srgbClr val="000000"/>
                </a:solidFill>
                <a:latin typeface="맑은 고딕"/>
                <a:ea typeface="맑은 고딕"/>
                <a:cs typeface="함초롬바탕"/>
              </a:rPr>
              <a:t> </a:t>
            </a:r>
            <a:r>
              <a:rPr lang="EN-US" sz="1700" b="1" i="0" u="none" strike="noStrike" dirty="0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60</a:t>
            </a:r>
            <a:r>
              <a:rPr sz="1700" b="1" i="0" u="none" strike="noStrike" dirty="0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세 </a:t>
            </a:r>
            <a:r>
              <a:rPr sz="1700" b="1" i="0" u="none" strike="noStrike" dirty="0" err="1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이상</a:t>
            </a:r>
            <a:r>
              <a:rPr lang="en-US" altLang="ko-KR" sz="1700" b="1" i="0" u="none" strike="noStrike" dirty="0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(</a:t>
            </a:r>
            <a:r>
              <a:rPr lang="en-US" altLang="ko-KR" sz="1700" b="1" i="0" u="none" strike="noStrike" dirty="0" smtClean="0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1966</a:t>
            </a:r>
            <a:r>
              <a:rPr lang="ko-KR" altLang="en-US" sz="1700" b="1" i="0" u="none" strike="noStrike" dirty="0" smtClean="0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년 </a:t>
            </a:r>
            <a:r>
              <a:rPr lang="en-US" altLang="ko-KR" sz="1700" b="1" i="0" u="none" strike="noStrike" dirty="0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2</a:t>
            </a:r>
            <a:r>
              <a:rPr lang="ko-KR" altLang="en-US" sz="1700" b="1" i="0" u="none" strike="noStrike" dirty="0" err="1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월이전</a:t>
            </a:r>
            <a:r>
              <a:rPr lang="ko-KR" altLang="en-US" sz="1700" b="1" i="0" u="none" strike="noStrike" dirty="0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 </a:t>
            </a:r>
            <a:r>
              <a:rPr lang="ko-KR" altLang="en-US" sz="1700" b="1" i="0" u="none" strike="noStrike" dirty="0" err="1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출생자</a:t>
            </a:r>
            <a:r>
              <a:rPr lang="en-US" altLang="ko-KR" sz="1700" b="1" i="0" u="none" strike="noStrike" dirty="0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)</a:t>
            </a:r>
          </a:p>
        </p:txBody>
      </p:sp>
      <p:sp>
        <p:nvSpPr>
          <p:cNvPr id="1030" name="TextBox 1029"/>
          <p:cNvSpPr txBox="1"/>
          <p:nvPr/>
        </p:nvSpPr>
        <p:spPr>
          <a:xfrm>
            <a:off x="5653087" y="12358688"/>
            <a:ext cx="4662489" cy="1222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100" b="0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●</a:t>
            </a:r>
            <a:r>
              <a:rPr lang="EN-US" sz="1100" b="0" i="0" u="none" strike="noStrike" dirty="0" smtClean="0">
                <a:solidFill>
                  <a:srgbClr val="000000"/>
                </a:solidFill>
                <a:latin typeface="맑은 고딕"/>
                <a:ea typeface="맑은 고딕"/>
              </a:rPr>
              <a:t>202</a:t>
            </a:r>
            <a:r>
              <a:rPr lang="en-US" sz="1100" dirty="0">
                <a:solidFill>
                  <a:srgbClr val="000000"/>
                </a:solidFill>
                <a:latin typeface="맑은 고딕"/>
                <a:ea typeface="맑은 고딕"/>
              </a:rPr>
              <a:t>6</a:t>
            </a:r>
            <a:r>
              <a:rPr sz="1100" b="0" i="0" u="none" strike="noStrike" dirty="0" smtClean="0">
                <a:solidFill>
                  <a:srgbClr val="000000"/>
                </a:solidFill>
                <a:latin typeface="맑은 고딕"/>
                <a:ea typeface="맑은 고딕"/>
              </a:rPr>
              <a:t>년 </a:t>
            </a:r>
            <a:r>
              <a:rPr sz="1100" b="0" i="0" u="none" strike="noStrike" dirty="0" err="1">
                <a:solidFill>
                  <a:srgbClr val="000000"/>
                </a:solidFill>
                <a:latin typeface="맑은 고딕"/>
                <a:ea typeface="맑은 고딕"/>
              </a:rPr>
              <a:t>노인자원봉사에</a:t>
            </a:r>
            <a:r>
              <a:rPr sz="1100" b="0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sz="1100" b="0" i="0" u="none" strike="noStrike" dirty="0" err="1">
                <a:solidFill>
                  <a:srgbClr val="000000"/>
                </a:solidFill>
                <a:latin typeface="맑은 고딕"/>
                <a:ea typeface="맑은 고딕"/>
              </a:rPr>
              <a:t>참여하고자</a:t>
            </a:r>
            <a:r>
              <a:rPr sz="1100" b="0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sz="1100" b="0" i="0" u="none" strike="noStrike" dirty="0" err="1">
                <a:solidFill>
                  <a:srgbClr val="000000"/>
                </a:solidFill>
                <a:latin typeface="맑은 고딕"/>
                <a:ea typeface="맑은 고딕"/>
              </a:rPr>
              <a:t>하는</a:t>
            </a:r>
            <a:r>
              <a:rPr sz="1100" b="0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sz="1100" b="0" i="0" u="none" strike="noStrike" dirty="0" err="1">
                <a:solidFill>
                  <a:srgbClr val="000000"/>
                </a:solidFill>
                <a:latin typeface="맑은 고딕"/>
                <a:ea typeface="맑은 고딕"/>
              </a:rPr>
              <a:t>봉사단은</a:t>
            </a:r>
            <a:r>
              <a:rPr sz="1100" b="0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sz="1100" b="0" i="0" u="none" strike="noStrike" dirty="0" err="1">
                <a:solidFill>
                  <a:srgbClr val="000000"/>
                </a:solidFill>
                <a:latin typeface="맑은 고딕"/>
                <a:ea typeface="맑은 고딕"/>
              </a:rPr>
              <a:t>신청양식에</a:t>
            </a:r>
            <a:r>
              <a:rPr sz="1100" b="0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ko-KR" altLang="en-US" sz="1100" b="0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       </a:t>
            </a:r>
            <a:r>
              <a:rPr sz="1100" b="0" i="0" u="none" strike="noStrike" dirty="0" err="1">
                <a:solidFill>
                  <a:srgbClr val="000000"/>
                </a:solidFill>
                <a:latin typeface="맑은 고딕"/>
                <a:ea typeface="맑은 고딕"/>
              </a:rPr>
              <a:t>의거하여</a:t>
            </a:r>
            <a:r>
              <a:rPr sz="1100" b="0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 각 </a:t>
            </a:r>
            <a:r>
              <a:rPr sz="1100" b="0" i="0" u="none" strike="noStrike" dirty="0" err="1">
                <a:solidFill>
                  <a:srgbClr val="000000"/>
                </a:solidFill>
                <a:latin typeface="맑은 고딕"/>
                <a:ea typeface="맑은 고딕"/>
              </a:rPr>
              <a:t>지역</a:t>
            </a:r>
            <a:r>
              <a:rPr sz="1100" b="0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sz="1100" b="0" i="0" u="none" strike="noStrike" dirty="0" err="1">
                <a:solidFill>
                  <a:srgbClr val="000000"/>
                </a:solidFill>
                <a:latin typeface="맑은 고딕"/>
                <a:ea typeface="맑은 고딕"/>
              </a:rPr>
              <a:t>수행기관에</a:t>
            </a:r>
            <a:r>
              <a:rPr sz="1100" b="0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EN-US" sz="1100" b="0" i="0" u="none" strike="noStrike" dirty="0" smtClean="0">
                <a:solidFill>
                  <a:srgbClr val="000000"/>
                </a:solidFill>
                <a:latin typeface="맑은 고딕"/>
                <a:ea typeface="맑은 고딕"/>
              </a:rPr>
              <a:t>202</a:t>
            </a:r>
            <a:r>
              <a:rPr lang="en-US" sz="1100" dirty="0">
                <a:solidFill>
                  <a:srgbClr val="000000"/>
                </a:solidFill>
                <a:latin typeface="맑은 고딕"/>
                <a:ea typeface="맑은 고딕"/>
              </a:rPr>
              <a:t>6</a:t>
            </a:r>
            <a:r>
              <a:rPr sz="1100" b="0" i="0" u="none" strike="noStrike" dirty="0" smtClean="0">
                <a:solidFill>
                  <a:srgbClr val="000000"/>
                </a:solidFill>
                <a:latin typeface="맑은 고딕"/>
                <a:ea typeface="맑은 고딕"/>
              </a:rPr>
              <a:t>년</a:t>
            </a:r>
            <a:r>
              <a:rPr lang="EN-US" sz="1100" b="0" i="0" u="none" strike="noStrike" dirty="0">
                <a:solidFill>
                  <a:srgbClr val="0000FF"/>
                </a:solidFill>
                <a:latin typeface="맑은 고딕"/>
                <a:ea typeface="맑은 고딕"/>
              </a:rPr>
              <a:t>3</a:t>
            </a:r>
            <a:r>
              <a:rPr sz="1100" b="0" i="0" u="none" strike="noStrike" dirty="0">
                <a:solidFill>
                  <a:srgbClr val="0000FF"/>
                </a:solidFill>
                <a:latin typeface="맑은 고딕"/>
                <a:ea typeface="맑은 고딕"/>
              </a:rPr>
              <a:t>월 </a:t>
            </a:r>
            <a:r>
              <a:rPr lang="EN-US" sz="1100" dirty="0" smtClean="0">
                <a:solidFill>
                  <a:srgbClr val="0000FF"/>
                </a:solidFill>
                <a:latin typeface="맑은 고딕"/>
                <a:ea typeface="맑은 고딕"/>
              </a:rPr>
              <a:t>20</a:t>
            </a:r>
            <a:r>
              <a:rPr sz="1100" b="0" i="0" u="none" strike="noStrike" dirty="0" smtClean="0">
                <a:solidFill>
                  <a:srgbClr val="0000FF"/>
                </a:solidFill>
                <a:latin typeface="맑은 고딕"/>
                <a:ea typeface="맑은 고딕"/>
              </a:rPr>
              <a:t>일</a:t>
            </a:r>
            <a:r>
              <a:rPr lang="EN-US" sz="1100" b="0" i="0" u="none" strike="noStrike" dirty="0">
                <a:solidFill>
                  <a:srgbClr val="0000FF"/>
                </a:solidFill>
                <a:latin typeface="맑은 고딕"/>
                <a:ea typeface="맑은 고딕"/>
              </a:rPr>
              <a:t>(</a:t>
            </a:r>
            <a:r>
              <a:rPr sz="1100" b="0" i="0" u="none" strike="noStrike" dirty="0">
                <a:solidFill>
                  <a:srgbClr val="0000FF"/>
                </a:solidFill>
                <a:latin typeface="맑은 고딕"/>
                <a:ea typeface="맑은 고딕"/>
              </a:rPr>
              <a:t>금</a:t>
            </a:r>
            <a:r>
              <a:rPr lang="EN-US" sz="1100" b="0" i="0" u="none" strike="noStrike" dirty="0">
                <a:solidFill>
                  <a:srgbClr val="0000FF"/>
                </a:solidFill>
                <a:latin typeface="맑은 고딕"/>
                <a:ea typeface="맑은 고딕"/>
              </a:rPr>
              <a:t>)</a:t>
            </a:r>
            <a:r>
              <a:rPr sz="1100" b="0" i="0" u="none" strike="noStrike" dirty="0" err="1">
                <a:solidFill>
                  <a:srgbClr val="0000FF"/>
                </a:solidFill>
                <a:latin typeface="맑은 고딕"/>
                <a:ea typeface="맑은 고딕"/>
              </a:rPr>
              <a:t>까지</a:t>
            </a:r>
            <a:r>
              <a:rPr lang="ko-KR" altLang="en-US" sz="1100" b="0" i="0" u="none" strike="noStrike" dirty="0">
                <a:solidFill>
                  <a:srgbClr val="0000FF"/>
                </a:solidFill>
                <a:latin typeface="맑은 고딕"/>
                <a:ea typeface="맑은 고딕"/>
              </a:rPr>
              <a:t> 노인자원봉사</a:t>
            </a:r>
          </a:p>
          <a:p>
            <a:pPr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100" b="0" i="0" u="none" strike="noStrike" dirty="0">
                <a:solidFill>
                  <a:srgbClr val="0000FF"/>
                </a:solidFill>
                <a:latin typeface="맑은 고딕"/>
                <a:ea typeface="맑은 고딕"/>
              </a:rPr>
              <a:t>참여신청서를 제출</a:t>
            </a:r>
            <a:r>
              <a:rPr sz="1100" b="0" i="0" u="none" strike="noStrike" dirty="0" err="1">
                <a:solidFill>
                  <a:srgbClr val="000000"/>
                </a:solidFill>
                <a:latin typeface="맑은 고딕"/>
                <a:ea typeface="맑은 고딕"/>
              </a:rPr>
              <a:t>하여</a:t>
            </a:r>
            <a:r>
              <a:rPr sz="1100" b="0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sz="1100" b="0" i="0" u="none" strike="noStrike" dirty="0" err="1">
                <a:solidFill>
                  <a:srgbClr val="000000"/>
                </a:solidFill>
                <a:latin typeface="맑은 고딕"/>
                <a:ea typeface="맑은 고딕"/>
              </a:rPr>
              <a:t>주시기</a:t>
            </a:r>
            <a:r>
              <a:rPr sz="1100" b="0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sz="1100" b="0" i="0" u="none" strike="noStrike" dirty="0" err="1">
                <a:solidFill>
                  <a:srgbClr val="000000"/>
                </a:solidFill>
                <a:latin typeface="맑은 고딕"/>
                <a:ea typeface="맑은 고딕"/>
              </a:rPr>
              <a:t>바랍니다</a:t>
            </a:r>
            <a:r>
              <a:rPr lang="EN-US" sz="1100" b="0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. </a:t>
            </a:r>
          </a:p>
          <a:p>
            <a:pPr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100" b="0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●</a:t>
            </a:r>
            <a:r>
              <a:rPr sz="1100" b="0" i="0" u="none" strike="noStrike" dirty="0" err="1">
                <a:solidFill>
                  <a:srgbClr val="000000"/>
                </a:solidFill>
                <a:latin typeface="맑은 고딕"/>
                <a:ea typeface="맑은 고딕"/>
              </a:rPr>
              <a:t>자세한</a:t>
            </a:r>
            <a:r>
              <a:rPr sz="1100" b="0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sz="1100" b="0" i="0" u="none" strike="noStrike" dirty="0" err="1">
                <a:solidFill>
                  <a:srgbClr val="000000"/>
                </a:solidFill>
                <a:latin typeface="맑은 고딕"/>
                <a:ea typeface="맑은 고딕"/>
              </a:rPr>
              <a:t>문의는</a:t>
            </a:r>
            <a:r>
              <a:rPr sz="1100" b="0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sz="1100" b="0" i="0" u="none" strike="noStrike" dirty="0" err="1">
                <a:solidFill>
                  <a:srgbClr val="000000"/>
                </a:solidFill>
                <a:latin typeface="맑은 고딕"/>
                <a:ea typeface="맑은 고딕"/>
              </a:rPr>
              <a:t>전남노인자원봉사지원센터</a:t>
            </a:r>
            <a:r>
              <a:rPr sz="1100" b="0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 및 </a:t>
            </a:r>
            <a:r>
              <a:rPr sz="1100" b="0" i="0" u="none" strike="noStrike" dirty="0" err="1">
                <a:solidFill>
                  <a:srgbClr val="000000"/>
                </a:solidFill>
                <a:latin typeface="맑은 고딕"/>
                <a:ea typeface="맑은 고딕"/>
              </a:rPr>
              <a:t>지역</a:t>
            </a:r>
            <a:r>
              <a:rPr sz="1100" b="0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sz="1100" b="0" i="0" u="none" strike="noStrike" dirty="0" err="1">
                <a:solidFill>
                  <a:srgbClr val="000000"/>
                </a:solidFill>
                <a:latin typeface="맑은 고딕"/>
                <a:ea typeface="맑은 고딕"/>
              </a:rPr>
              <a:t>수행기</a:t>
            </a:r>
            <a:r>
              <a:rPr lang="ko-KR" altLang="en-US" sz="1100" b="0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관으로      문의하여 주시기 바랍니다</a:t>
            </a:r>
            <a:r>
              <a:rPr lang="en-US" altLang="ko-KR" sz="1100" b="0" i="0" u="none" strike="noStrike" dirty="0">
                <a:solidFill>
                  <a:srgbClr val="000000"/>
                </a:solidFill>
                <a:latin typeface="맑은 고딕"/>
                <a:ea typeface="맑은 고딕"/>
              </a:rPr>
              <a:t>.</a:t>
            </a:r>
          </a:p>
        </p:txBody>
      </p:sp>
      <p:pic>
        <p:nvPicPr>
          <p:cNvPr id="1032" name="그림 1031"/>
          <p:cNvPicPr>
            <a:picLocks noChangeAspect="1"/>
          </p:cNvPicPr>
          <p:nvPr/>
        </p:nvPicPr>
        <p:blipFill rotWithShape="1">
          <a:blip r:embed="rId13"/>
          <a:stretch>
            <a:fillRect/>
          </a:stretch>
        </p:blipFill>
        <p:spPr>
          <a:xfrm>
            <a:off x="5576888" y="10301288"/>
            <a:ext cx="4724400" cy="2133600"/>
          </a:xfrm>
          <a:prstGeom prst="rect">
            <a:avLst/>
          </a:prstGeom>
        </p:spPr>
      </p:pic>
      <p:pic>
        <p:nvPicPr>
          <p:cNvPr id="1036" name="그림 1035"/>
          <p:cNvPicPr>
            <a:picLocks noChangeAspect="1"/>
          </p:cNvPicPr>
          <p:nvPr/>
        </p:nvPicPr>
        <p:blipFill rotWithShape="1">
          <a:blip r:embed="rId14"/>
          <a:stretch>
            <a:fillRect/>
          </a:stretch>
        </p:blipFill>
        <p:spPr>
          <a:xfrm>
            <a:off x="335171" y="-214313"/>
            <a:ext cx="2727116" cy="762000"/>
          </a:xfrm>
          <a:prstGeom prst="rect">
            <a:avLst/>
          </a:prstGeom>
        </p:spPr>
      </p:pic>
      <p:sp>
        <p:nvSpPr>
          <p:cNvPr id="1039" name="TextBox 1038"/>
          <p:cNvSpPr txBox="1"/>
          <p:nvPr/>
        </p:nvSpPr>
        <p:spPr>
          <a:xfrm>
            <a:off x="776287" y="7368539"/>
            <a:ext cx="9220201" cy="802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0" i="1" u="none" strike="noStrike">
                <a:solidFill>
                  <a:srgbClr val="0000FF"/>
                </a:solidFill>
                <a:latin typeface="한컴 윤체 M"/>
                <a:ea typeface="한컴 윤체 M"/>
              </a:rPr>
              <a:t>(</a:t>
            </a:r>
            <a:r>
              <a:rPr b="0" i="1" u="none" strike="noStrike">
                <a:solidFill>
                  <a:srgbClr val="0000FF"/>
                </a:solidFill>
                <a:latin typeface="한컴 윤체 M"/>
                <a:ea typeface="한컴 윤체 M"/>
              </a:rPr>
              <a:t>사</a:t>
            </a:r>
            <a:r>
              <a:rPr lang="EN-US" b="0" i="1" u="none" strike="noStrike">
                <a:solidFill>
                  <a:srgbClr val="0000FF"/>
                </a:solidFill>
                <a:latin typeface="한컴 윤체 M"/>
                <a:ea typeface="한컴 윤체 M"/>
              </a:rPr>
              <a:t>)</a:t>
            </a:r>
            <a:r>
              <a:rPr b="0" i="1" u="none" strike="noStrike">
                <a:solidFill>
                  <a:srgbClr val="0000FF"/>
                </a:solidFill>
                <a:latin typeface="한컴 윤체 M"/>
                <a:ea typeface="한컴 윤체 M"/>
              </a:rPr>
              <a:t>대한노인회 전남연합회 노인자원봉사지원센터</a:t>
            </a:r>
            <a:r>
              <a:rPr b="0" i="0" u="none" strike="noStrike">
                <a:solidFill>
                  <a:srgbClr val="000000"/>
                </a:solidFill>
                <a:latin typeface="한컴 윤체 M"/>
                <a:ea typeface="한컴 윤체 M"/>
              </a:rPr>
              <a:t>에서는 </a:t>
            </a:r>
            <a:r>
              <a:rPr lang="EN-US" b="0" i="0" u="none" strike="noStrike">
                <a:solidFill>
                  <a:srgbClr val="000000"/>
                </a:solidFill>
                <a:latin typeface="한컴 윤체 M"/>
                <a:ea typeface="한컴 윤체 M"/>
              </a:rPr>
              <a:t>“</a:t>
            </a:r>
            <a:r>
              <a:rPr b="0" i="0" u="none" strike="noStrike">
                <a:solidFill>
                  <a:srgbClr val="000000"/>
                </a:solidFill>
                <a:latin typeface="한컴 윤체 M"/>
                <a:ea typeface="한컴 윤체 M"/>
              </a:rPr>
              <a:t>참여할 봉사자</a:t>
            </a:r>
            <a:r>
              <a:rPr lang="EN-US" b="0" i="0" u="none" strike="noStrike">
                <a:solidFill>
                  <a:srgbClr val="000000"/>
                </a:solidFill>
                <a:latin typeface="한컴 윤체 M"/>
                <a:ea typeface="한컴 윤체 M"/>
              </a:rPr>
              <a:t>(</a:t>
            </a:r>
            <a:r>
              <a:rPr b="0" i="0" u="none" strike="noStrike">
                <a:solidFill>
                  <a:srgbClr val="000000"/>
                </a:solidFill>
                <a:latin typeface="한컴 윤체 M"/>
                <a:ea typeface="한컴 윤체 M"/>
              </a:rPr>
              <a:t>봉사단</a:t>
            </a:r>
            <a:r>
              <a:rPr lang="EN-US" b="0" i="0" u="none" strike="noStrike">
                <a:solidFill>
                  <a:srgbClr val="000000"/>
                </a:solidFill>
                <a:latin typeface="한컴 윤체 M"/>
                <a:ea typeface="한컴 윤체 M"/>
              </a:rPr>
              <a:t>)</a:t>
            </a:r>
            <a:r>
              <a:rPr b="0" i="0" u="none" strike="noStrike">
                <a:solidFill>
                  <a:srgbClr val="000000"/>
                </a:solidFill>
                <a:latin typeface="한컴 윤체 M"/>
                <a:ea typeface="한컴 윤체 M"/>
              </a:rPr>
              <a:t>를 아래와 같이 공개모집하오니 관심있는 분들의 많은 신청을 바랍니다</a:t>
            </a:r>
            <a:r>
              <a:rPr lang="EN-US" b="0" i="0" u="none" strike="noStrike">
                <a:solidFill>
                  <a:srgbClr val="000000"/>
                </a:solidFill>
                <a:latin typeface="한컴 윤체 M"/>
                <a:ea typeface="한컴 윤체 M"/>
              </a:rPr>
              <a:t>. </a:t>
            </a:r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5099" y="9032335"/>
            <a:ext cx="3897388" cy="32859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136</Words>
  <Application>Microsoft Office PowerPoint</Application>
  <PresentationFormat>사용자 지정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?? ??</vt:lpstr>
      <vt:lpstr>굴림체</vt:lpstr>
      <vt:lpstr>맑은 고딕</vt:lpstr>
      <vt:lpstr>바탕체</vt:lpstr>
      <vt:lpstr>한컴 윤체 M</vt:lpstr>
      <vt:lpstr>함초롬바탕</vt:lpstr>
      <vt:lpstr>해남체</vt:lpstr>
      <vt:lpstr>휴먼옛체</vt:lpstr>
      <vt:lpstr>Arial</vt:lpstr>
      <vt:lpstr>Calibri</vt:lpstr>
      <vt:lpstr>Office Theme</vt:lpstr>
      <vt:lpstr>PowerPoint 프레젠테이션</vt:lpstr>
    </vt:vector>
  </TitlesOfParts>
  <Manager/>
  <Company>officegen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HP-USER</cp:lastModifiedBy>
  <cp:revision>121</cp:revision>
  <dcterms:created xsi:type="dcterms:W3CDTF">2024-02-01T16:17:33Z</dcterms:created>
  <dcterms:modified xsi:type="dcterms:W3CDTF">2026-03-04T07:12:21Z</dcterms:modified>
  <cp:version/>
</cp:coreProperties>
</file>